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7" r:id="rId11"/>
    <p:sldId id="266" r:id="rId12"/>
    <p:sldId id="265" r:id="rId13"/>
  </p:sldIdLst>
  <p:sldSz cx="12192000" cy="6858000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1005840"/>
            <a:ext cx="4572000" cy="281277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5760" y="4114800"/>
            <a:ext cx="6858000" cy="22860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" y="777240"/>
            <a:ext cx="6858000" cy="310896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9308052" y="6583680"/>
            <a:ext cx="278954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2015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 descr="EPRI logo 2014_RGB_PPT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2560" y="365760"/>
            <a:ext cx="2834640" cy="46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3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0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44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59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40" y="822960"/>
            <a:ext cx="3931920" cy="2418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" y="3474720"/>
            <a:ext cx="11247120" cy="1371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000" b="1" dirty="0" smtClean="0">
                <a:solidFill>
                  <a:schemeClr val="tx2"/>
                </a:solidFill>
              </a:rPr>
              <a:t>Together…Shaping the Future of Electricity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2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V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1005840"/>
            <a:ext cx="4572000" cy="281277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5760" y="4114800"/>
            <a:ext cx="6858000" cy="22860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" y="777240"/>
            <a:ext cx="6858000" cy="310896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9308052" y="6583680"/>
            <a:ext cx="278954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2015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 descr="EPRI logo 2014_RGB_PPT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1200" y="365760"/>
            <a:ext cx="2286000" cy="37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5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1005840"/>
            <a:ext cx="4572000" cy="281277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5760" y="4114800"/>
            <a:ext cx="6858000" cy="22860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" y="777240"/>
            <a:ext cx="6858000" cy="310896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9308052" y="6583680"/>
            <a:ext cx="278954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2015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 descr="EPRI logo 2014_RGB_PPT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1200" y="365760"/>
            <a:ext cx="2286000" cy="37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0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5760" y="4114800"/>
            <a:ext cx="6858000" cy="22860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" y="777240"/>
            <a:ext cx="6858000" cy="310896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9308052" y="6583680"/>
            <a:ext cx="278954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2015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 descr="EPRI logo 2014_RGB_PPT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1200" y="365760"/>
            <a:ext cx="2286000" cy="372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1005840"/>
            <a:ext cx="4572000" cy="281277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649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D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1005840"/>
            <a:ext cx="4572000" cy="281277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5760" y="4114800"/>
            <a:ext cx="6858000" cy="22860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" y="777240"/>
            <a:ext cx="6858000" cy="310896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9308052" y="6583680"/>
            <a:ext cx="278954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2015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 descr="EPRI logo 2014_RGB_PPT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1200" y="365760"/>
            <a:ext cx="2286000" cy="37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0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5760" y="4114800"/>
            <a:ext cx="6858000" cy="22860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" y="777240"/>
            <a:ext cx="6858000" cy="310896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9308052" y="6583680"/>
            <a:ext cx="278954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2015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1005840"/>
            <a:ext cx="4572000" cy="2818506"/>
          </a:xfrm>
          <a:prstGeom prst="rect">
            <a:avLst/>
          </a:prstGeom>
          <a:effectLst>
            <a:reflection blurRad="6350" stA="25000" endPos="55000" dist="76200" dir="5400000" sy="-100000" algn="bl" rotWithShape="0"/>
            <a:softEdge rad="25400"/>
          </a:effectLst>
        </p:spPr>
      </p:pic>
      <p:pic>
        <p:nvPicPr>
          <p:cNvPr id="11" name="Picture 10" descr="EPRI logo 2014_RGB_PPT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1200" y="365760"/>
            <a:ext cx="2286000" cy="37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6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94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440" y="1920240"/>
            <a:ext cx="11247120" cy="1371600"/>
          </a:xfrm>
        </p:spPr>
        <p:txBody>
          <a:bodyPr anchor="t"/>
          <a:lstStyle>
            <a:lvl1pPr algn="ctr">
              <a:defRPr sz="32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" y="3383280"/>
            <a:ext cx="11247120" cy="155448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26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243841" y="6473711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bg1">
                    <a:lumMod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114604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65760" y="6446520"/>
            <a:ext cx="114604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1D1D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 descr="EPRI logo 2014_RGB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271760" y="6492240"/>
            <a:ext cx="1554480" cy="287681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714081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2015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7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Presented by Karen Kim, Sr. Technical Lead, EPRI</a:t>
            </a:r>
          </a:p>
          <a:p>
            <a:r>
              <a:rPr lang="en-US" sz="2200" dirty="0"/>
              <a:t>LOW-LEVEL RADIOACTIVE WASTE FORUM, INC.</a:t>
            </a:r>
          </a:p>
          <a:p>
            <a:r>
              <a:rPr lang="en-US" sz="2200" dirty="0"/>
              <a:t>Fall 2015 Meeting</a:t>
            </a:r>
          </a:p>
          <a:p>
            <a:r>
              <a:rPr lang="en-US" sz="2200" dirty="0"/>
              <a:t>Chicago, Illinois</a:t>
            </a:r>
          </a:p>
          <a:p>
            <a:r>
              <a:rPr lang="en-US" sz="2200" dirty="0"/>
              <a:t> October 22-23, 2015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EPRI Comments Re: </a:t>
            </a:r>
            <a:r>
              <a:rPr lang="en-US" dirty="0"/>
              <a:t>NRC-2015-0003 “Low-Level Radioactive Waste Disposal”</a:t>
            </a:r>
          </a:p>
        </p:txBody>
      </p:sp>
    </p:spTree>
    <p:extLst>
      <p:ext uri="{BB962C8B-B14F-4D97-AF65-F5344CB8AC3E}">
        <p14:creationId xmlns:p14="http://schemas.microsoft.com/office/powerpoint/2010/main" val="1650163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to NRC Re: March 26, 2015 Proposed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Introduction of the Term “Waste Acceptance Criteria” for Site Specific Technical Analyses</a:t>
            </a:r>
          </a:p>
          <a:p>
            <a:pPr marL="849313" lvl="1" indent="-514350"/>
            <a:r>
              <a:rPr lang="en-US" dirty="0" smtClean="0"/>
              <a:t>The term “waste acceptance criteria” has commonly been used in the LLRW industry for many years.</a:t>
            </a:r>
          </a:p>
          <a:p>
            <a:pPr marL="849313" lvl="1" indent="-514350"/>
            <a:r>
              <a:rPr lang="en-US" dirty="0"/>
              <a:t>It would be helpful to add clarity to the regulations and guidance to refer to </a:t>
            </a:r>
            <a:r>
              <a:rPr lang="en-US" dirty="0" smtClean="0"/>
              <a:t>use alternative terms for what has been introduced as “waste acceptance criteria” in the proposed rule.</a:t>
            </a:r>
          </a:p>
          <a:p>
            <a:pPr marL="514350" indent="-514350">
              <a:buFont typeface="+mj-lt"/>
              <a:buAutoNum type="arabicPeriod" startAt="7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96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EPRI Research &amp; Closing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results of EPRI research related to this topic have been published in several publicly available technical reports: </a:t>
            </a:r>
          </a:p>
          <a:p>
            <a:pPr lvl="1"/>
            <a:r>
              <a:rPr lang="en-US" dirty="0"/>
              <a:t>An Evaluation of Alternative Classification Methods for Routine Low Level Waste from the Nuclear Power Industry. EPRI, Palo Alto, CA, 2007, 1016120 </a:t>
            </a:r>
          </a:p>
          <a:p>
            <a:pPr lvl="1"/>
            <a:r>
              <a:rPr lang="en-US" dirty="0"/>
              <a:t>Proposed Modifications to the NRC Branch Technical Position on Concentration Averaging and Encapsulation (BTP): Technical Bases and Consequence Analysis. EPRI, Palo Alto, CA, 2008, 1016761 </a:t>
            </a:r>
          </a:p>
          <a:p>
            <a:pPr lvl="1"/>
            <a:r>
              <a:rPr lang="en-US" dirty="0"/>
              <a:t>Options for Improved Low Level Waste Disposal Using 10 CFR 61.58. EPRI, Palo Alto, CA, 2010. 1021098.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Closing Thought: The Waste Classification Tables should be removed or revised.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5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or Comments?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8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Recommendations to NRC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Summarized in </a:t>
            </a:r>
            <a:r>
              <a:rPr lang="en-US" dirty="0"/>
              <a:t>EPRI Report 1021098, “Options for Improved Low Level Waste Disposal Using </a:t>
            </a:r>
            <a:r>
              <a:rPr lang="en-US" dirty="0" smtClean="0"/>
              <a:t>10CFR61.58”</a:t>
            </a:r>
          </a:p>
          <a:p>
            <a:pPr lvl="1"/>
            <a:r>
              <a:rPr lang="en-US" dirty="0" smtClean="0"/>
              <a:t>1,000 years LLRW from normal NPP operations poses little risk to the public.</a:t>
            </a:r>
          </a:p>
          <a:p>
            <a:pPr lvl="1"/>
            <a:r>
              <a:rPr lang="en-US" dirty="0"/>
              <a:t>The concentration limits </a:t>
            </a:r>
            <a:r>
              <a:rPr lang="en-US" dirty="0" smtClean="0"/>
              <a:t>in </a:t>
            </a:r>
            <a:r>
              <a:rPr lang="en-US" dirty="0"/>
              <a:t>10 CFR 61.55 are based upon </a:t>
            </a:r>
            <a:r>
              <a:rPr lang="en-US" dirty="0" smtClean="0"/>
              <a:t>ICRP 2 </a:t>
            </a:r>
            <a:r>
              <a:rPr lang="en-US" dirty="0"/>
              <a:t>dose conversion factors</a:t>
            </a:r>
            <a:r>
              <a:rPr lang="en-US" dirty="0" smtClean="0"/>
              <a:t>. Updated dose conversion factors are available.</a:t>
            </a:r>
          </a:p>
          <a:p>
            <a:pPr lvl="1"/>
            <a:r>
              <a:rPr lang="en-US" dirty="0"/>
              <a:t>The concentration limits </a:t>
            </a:r>
            <a:r>
              <a:rPr lang="en-US" dirty="0" smtClean="0"/>
              <a:t>in </a:t>
            </a:r>
            <a:r>
              <a:rPr lang="en-US" dirty="0"/>
              <a:t>10 CFR 61.55 were based on a set of </a:t>
            </a:r>
            <a:r>
              <a:rPr lang="en-US" dirty="0" smtClean="0"/>
              <a:t>generic, conservative </a:t>
            </a:r>
            <a:r>
              <a:rPr lang="en-US" dirty="0"/>
              <a:t>site assessment </a:t>
            </a:r>
            <a:r>
              <a:rPr lang="en-US" dirty="0" smtClean="0"/>
              <a:t>models. These limits are overly limiting for current and developing LLRW disposal sites.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All EPRI’s previous recommendations have been incorporated or addressed in the new proposed rule.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95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to NRC Re: March 26, 2015 Proposed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Protective Assurance Period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Institutional Control Period and Inadvertent Intrusion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Blended Waste Described as Unanalyzed Waste Stream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Requirement for Site Closure Site-Specific Technical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Generator’s Certification Statement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Clarification Regarding Average Concentrations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Dose Level and Effective Dose Equivalent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Structural Stability and the Proposed 61.58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of the Term “Waste Acceptance Criteria” for Site Specific Technical Analyses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2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to NRC Re: March 26, 2015 Proposed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Protective Assurance Period</a:t>
            </a:r>
          </a:p>
          <a:p>
            <a:pPr marL="849313" lvl="1" indent="-514350"/>
            <a:r>
              <a:rPr lang="en-US" dirty="0"/>
              <a:t>Long time frames of analysis (greater than 1,000 years for the protective assurance period) have high levels of </a:t>
            </a:r>
            <a:r>
              <a:rPr lang="en-US" dirty="0" smtClean="0"/>
              <a:t>uncertainty.</a:t>
            </a:r>
          </a:p>
          <a:p>
            <a:pPr marL="849313" lvl="1" indent="-514350"/>
            <a:r>
              <a:rPr lang="en-US" dirty="0" smtClean="0"/>
              <a:t>There </a:t>
            </a:r>
            <a:r>
              <a:rPr lang="en-US" dirty="0"/>
              <a:t>are few points of comparison with past human activity to benchmark such analyses against.  </a:t>
            </a:r>
            <a:endParaRPr lang="en-US" dirty="0" smtClean="0"/>
          </a:p>
          <a:p>
            <a:pPr marL="849313" lvl="1" indent="-514350"/>
            <a:r>
              <a:rPr lang="en-US" dirty="0" smtClean="0"/>
              <a:t>The </a:t>
            </a:r>
            <a:r>
              <a:rPr lang="en-US" dirty="0"/>
              <a:t>need for analysis beyond 1,000 years should be more clearly limited to specific waste streams that are dominated by long-lived radionuclides.</a:t>
            </a:r>
            <a:endParaRPr lang="en-US" dirty="0" smtClean="0"/>
          </a:p>
          <a:p>
            <a:pPr marL="801688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to NRC Re: March 26, 2015 Proposed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6296297" cy="539496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Institutional Control Period and Inadvertent Intrusion</a:t>
            </a:r>
          </a:p>
          <a:p>
            <a:pPr marL="849313" lvl="1" indent="-514350"/>
            <a:r>
              <a:rPr lang="en-US" dirty="0" smtClean="0"/>
              <a:t>The </a:t>
            </a:r>
            <a:r>
              <a:rPr lang="en-US" dirty="0"/>
              <a:t>scientific or technical basis for the 100-year active institutional control period and timing of inadvertent intrusion is unclear. </a:t>
            </a:r>
            <a:endParaRPr lang="en-US" dirty="0" smtClean="0"/>
          </a:p>
          <a:p>
            <a:pPr marL="849313" lvl="1" indent="-514350"/>
            <a:r>
              <a:rPr lang="en-US" dirty="0" smtClean="0"/>
              <a:t>An </a:t>
            </a:r>
            <a:r>
              <a:rPr lang="en-US" dirty="0"/>
              <a:t>active institutional control period of 300 </a:t>
            </a:r>
            <a:r>
              <a:rPr lang="en-US" dirty="0" smtClean="0"/>
              <a:t>years: </a:t>
            </a:r>
          </a:p>
          <a:p>
            <a:pPr marL="1138238" lvl="2" indent="-514350"/>
            <a:r>
              <a:rPr lang="en-US" dirty="0" smtClean="0"/>
              <a:t>Is more probable</a:t>
            </a:r>
          </a:p>
          <a:p>
            <a:pPr marL="1138238" lvl="2" indent="-514350"/>
            <a:r>
              <a:rPr lang="en-US" dirty="0" smtClean="0"/>
              <a:t>Provides </a:t>
            </a:r>
            <a:r>
              <a:rPr lang="en-US" dirty="0"/>
              <a:t>a more accurate assessment of the risk to an inadvertent </a:t>
            </a:r>
            <a:r>
              <a:rPr lang="en-US" dirty="0" smtClean="0"/>
              <a:t>intruder</a:t>
            </a:r>
          </a:p>
          <a:p>
            <a:pPr marL="1138238" lvl="2" indent="-514350"/>
            <a:r>
              <a:rPr lang="en-US" dirty="0" smtClean="0"/>
              <a:t>Would </a:t>
            </a:r>
            <a:r>
              <a:rPr lang="en-US" dirty="0"/>
              <a:t>better align with U.S. and international </a:t>
            </a:r>
            <a:r>
              <a:rPr lang="en-US" dirty="0" smtClean="0"/>
              <a:t>practices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85" y="1005840"/>
            <a:ext cx="4379958" cy="4992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0226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to NRC Re: March 26, 2015 Proposed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Blended Waste Described as Unanalyzed Waste Stream</a:t>
            </a:r>
          </a:p>
          <a:p>
            <a:pPr lvl="1"/>
            <a:r>
              <a:rPr lang="en-US" dirty="0"/>
              <a:t>The NRC position </a:t>
            </a:r>
            <a:r>
              <a:rPr lang="en-US" dirty="0" smtClean="0"/>
              <a:t>that </a:t>
            </a:r>
            <a:r>
              <a:rPr lang="en-US" dirty="0"/>
              <a:t>“the blending of different classes of LLRW could also result in LLRW streams with concentrations that are inconsistent with the assumptions used to develop tables 1 and 2 of 10 CFR </a:t>
            </a:r>
            <a:r>
              <a:rPr lang="en-US" dirty="0" smtClean="0"/>
              <a:t>61.55…” 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position is inconsistent with Revision 1 of the Concentration Averaging and Encapsulation Branch Technical Position (BTP</a:t>
            </a:r>
            <a:r>
              <a:rPr lang="en-US" dirty="0" smtClean="0"/>
              <a:t>).</a:t>
            </a:r>
          </a:p>
          <a:p>
            <a:pPr lvl="1"/>
            <a:r>
              <a:rPr lang="en-US" dirty="0"/>
              <a:t>EPRI recommends that references to blended waste streams as not being analyzed be </a:t>
            </a:r>
            <a:r>
              <a:rPr lang="en-US" dirty="0" smtClean="0"/>
              <a:t>removed.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0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to NRC Re: March 26, 2015 Proposed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Requirement for Site Closure Site-Specific Technical Analysis</a:t>
            </a:r>
          </a:p>
          <a:p>
            <a:pPr marL="849313" lvl="1" indent="-514350"/>
            <a:r>
              <a:rPr lang="en-US" dirty="0"/>
              <a:t>If all of the waste that was disposed of at a particular site was analyzed in the initial site-specific technical analysis </a:t>
            </a:r>
            <a:r>
              <a:rPr lang="en-US" dirty="0" smtClean="0"/>
              <a:t>the </a:t>
            </a:r>
            <a:r>
              <a:rPr lang="en-US" dirty="0"/>
              <a:t>requirement to submit a second analysis at closure should be unnecessary.  </a:t>
            </a:r>
            <a:endParaRPr lang="en-US" dirty="0" smtClean="0"/>
          </a:p>
          <a:p>
            <a:pPr marL="849313" lvl="1" indent="-514350"/>
            <a:r>
              <a:rPr lang="en-US" dirty="0" smtClean="0"/>
              <a:t>An </a:t>
            </a:r>
            <a:r>
              <a:rPr lang="en-US" dirty="0"/>
              <a:t>alternative to the proposed analysis requirement </a:t>
            </a:r>
            <a:r>
              <a:rPr lang="en-US" dirty="0" smtClean="0"/>
              <a:t>would </a:t>
            </a:r>
            <a:r>
              <a:rPr lang="en-US" dirty="0"/>
              <a:t>be to allow sites to analyze for “new” waste streams during operation prior to accepting them for disposal.  </a:t>
            </a:r>
            <a:endParaRPr lang="en-US" dirty="0" smtClean="0"/>
          </a:p>
          <a:p>
            <a:pPr marL="849313" lvl="1" indent="-514350"/>
            <a:r>
              <a:rPr lang="en-US" dirty="0" smtClean="0"/>
              <a:t>This </a:t>
            </a:r>
            <a:r>
              <a:rPr lang="en-US" dirty="0"/>
              <a:t>option provides greater assurance of compliance and eliminates the potential for disposal of waste streams that may not meet performance objectives.</a:t>
            </a:r>
          </a:p>
        </p:txBody>
      </p:sp>
    </p:spTree>
    <p:extLst>
      <p:ext uri="{BB962C8B-B14F-4D97-AF65-F5344CB8AC3E}">
        <p14:creationId xmlns:p14="http://schemas.microsoft.com/office/powerpoint/2010/main" val="381901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to NRC Re: March 26, 2015 Proposed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Generator’s Certification Statement</a:t>
            </a:r>
          </a:p>
          <a:p>
            <a:pPr marL="849313" lvl="1" indent="-514350"/>
            <a:r>
              <a:rPr lang="en-US" dirty="0"/>
              <a:t>The words “disposal” and “classified” should be removed from the certification statements in NUREG/BR-0204, Form 540 and 10 CFR Part 20 Appendix </a:t>
            </a:r>
            <a:r>
              <a:rPr lang="en-US" dirty="0" smtClean="0"/>
              <a:t>G.</a:t>
            </a:r>
          </a:p>
          <a:p>
            <a:pPr marL="849313" lvl="1" indent="-514350"/>
            <a:endParaRPr lang="en-US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Clarification Regarding Average Concentrations</a:t>
            </a:r>
          </a:p>
          <a:p>
            <a:pPr marL="849313" lvl="1" indent="-514350"/>
            <a:r>
              <a:rPr lang="en-US" dirty="0" smtClean="0"/>
              <a:t>Provide clarification that “average concentrations” refers to disposal site concentration in </a:t>
            </a:r>
            <a:r>
              <a:rPr lang="en-US" dirty="0"/>
              <a:t>10 CRF 61.13 (e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99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to NRC Re: March 26, 2015 Proposed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Dose Level and Effective Dose Equivalent</a:t>
            </a:r>
          </a:p>
          <a:p>
            <a:pPr marL="849313" lvl="1" indent="-514350"/>
            <a:r>
              <a:rPr lang="en-US" dirty="0"/>
              <a:t>The dose values </a:t>
            </a:r>
            <a:r>
              <a:rPr lang="en-US" dirty="0" smtClean="0"/>
              <a:t>should be stated </a:t>
            </a:r>
            <a:r>
              <a:rPr lang="en-US" dirty="0"/>
              <a:t>as effective dose equivalents (EDE) to be consistent with latest dose assessment science and terminology</a:t>
            </a:r>
            <a:r>
              <a:rPr lang="en-US" dirty="0" smtClean="0"/>
              <a:t>.</a:t>
            </a:r>
          </a:p>
          <a:p>
            <a:pPr marL="849313" lvl="1" indent="-514350"/>
            <a:r>
              <a:rPr lang="en-US" dirty="0" smtClean="0"/>
              <a:t>Dose values should be updated to be consistent with ICRP 81 and ICRP 103 recommendations.</a:t>
            </a:r>
            <a:endParaRPr lang="en-US" dirty="0"/>
          </a:p>
          <a:p>
            <a:pPr marL="849313" lvl="1" indent="-514350"/>
            <a:endParaRPr lang="en-US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Structural Stability and the Proposed 61.58</a:t>
            </a:r>
          </a:p>
          <a:p>
            <a:pPr marL="849313" lvl="1" indent="-514350"/>
            <a:r>
              <a:rPr lang="en-US" dirty="0"/>
              <a:t>The proposed 61.58 (a) (2) should be reworded to specify containers and/or conditioning required by the disposal site as a component of </a:t>
            </a:r>
            <a:r>
              <a:rPr lang="en-US" dirty="0" smtClean="0"/>
              <a:t>stability.</a:t>
            </a:r>
          </a:p>
          <a:p>
            <a:pPr marL="514350" indent="-514350">
              <a:buFont typeface="+mj-lt"/>
              <a:buAutoNum type="arabicPeriod" startAt="7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40255"/>
      </p:ext>
    </p:extLst>
  </p:cSld>
  <p:clrMapOvr>
    <a:masterClrMapping/>
  </p:clrMapOvr>
</p:sld>
</file>

<file path=ppt/theme/theme1.xml><?xml version="1.0" encoding="utf-8"?>
<a:theme xmlns:a="http://schemas.openxmlformats.org/drawingml/2006/main" name="2015 Powerpoint Widescreen Theme">
  <a:themeElements>
    <a:clrScheme name="EPRI Color Theme 2015">
      <a:dk1>
        <a:srgbClr val="000000"/>
      </a:dk1>
      <a:lt1>
        <a:srgbClr val="FFFFFF"/>
      </a:lt1>
      <a:dk2>
        <a:srgbClr val="000099"/>
      </a:dk2>
      <a:lt2>
        <a:srgbClr val="595959"/>
      </a:lt2>
      <a:accent1>
        <a:srgbClr val="006699"/>
      </a:accent1>
      <a:accent2>
        <a:srgbClr val="A50021"/>
      </a:accent2>
      <a:accent3>
        <a:srgbClr val="30BE30"/>
      </a:accent3>
      <a:accent4>
        <a:srgbClr val="FF8000"/>
      </a:accent4>
      <a:accent5>
        <a:srgbClr val="8409FF"/>
      </a:accent5>
      <a:accent6>
        <a:srgbClr val="FFCC00"/>
      </a:accent6>
      <a:hlink>
        <a:srgbClr val="0000FF"/>
      </a:hlink>
      <a:folHlink>
        <a:srgbClr val="FF00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5 Powerpoint Widescreen Theme" id="{6165CA69-95C7-4CC1-8761-6EDF546E302E}" vid="{6EC01FE8-E860-4C04-93B1-64083B1D7F1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Powerpoint Widescreen Theme</Template>
  <TotalTime>70</TotalTime>
  <Words>911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Wingdings</vt:lpstr>
      <vt:lpstr>2015 Powerpoint Widescreen Theme</vt:lpstr>
      <vt:lpstr>EPRI Comments Re: NRC-2015-0003 “Low-Level Radioactive Waste Disposal”</vt:lpstr>
      <vt:lpstr>Previous Recommendations to NRC</vt:lpstr>
      <vt:lpstr>Comments to NRC Re: March 26, 2015 Proposed Rule</vt:lpstr>
      <vt:lpstr>Comments to NRC Re: March 26, 2015 Proposed Rule</vt:lpstr>
      <vt:lpstr>Comments to NRC Re: March 26, 2015 Proposed Rule</vt:lpstr>
      <vt:lpstr>Comments to NRC Re: March 26, 2015 Proposed Rule</vt:lpstr>
      <vt:lpstr>Comments to NRC Re: March 26, 2015 Proposed Rule</vt:lpstr>
      <vt:lpstr>Comments to NRC Re: March 26, 2015 Proposed Rule</vt:lpstr>
      <vt:lpstr>Comments to NRC Re: March 26, 2015 Proposed Rule</vt:lpstr>
      <vt:lpstr>Comments to NRC Re: March 26, 2015 Proposed Rule</vt:lpstr>
      <vt:lpstr>Related EPRI Research &amp; Closing Thoughts</vt:lpstr>
      <vt:lpstr>Questions or Comments?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EPRI Comments Re: NRC-2015-0003 “Low-Level Radioactive Waste Disposal”</dc:title>
  <dc:creator>pkki001</dc:creator>
  <cp:lastModifiedBy>Cecilia Snyder</cp:lastModifiedBy>
  <cp:revision>17</cp:revision>
  <dcterms:created xsi:type="dcterms:W3CDTF">2015-10-07T05:06:30Z</dcterms:created>
  <dcterms:modified xsi:type="dcterms:W3CDTF">2015-10-09T21:33:39Z</dcterms:modified>
</cp:coreProperties>
</file>