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61" r:id="rId6"/>
    <p:sldId id="262" r:id="rId7"/>
    <p:sldId id="273" r:id="rId8"/>
    <p:sldId id="264" r:id="rId9"/>
    <p:sldId id="265" r:id="rId10"/>
    <p:sldId id="270" r:id="rId11"/>
    <p:sldId id="271" r:id="rId12"/>
    <p:sldId id="272" r:id="rId13"/>
    <p:sldId id="266" r:id="rId14"/>
    <p:sldId id="267" r:id="rId15"/>
    <p:sldId id="277" r:id="rId16"/>
    <p:sldId id="275" r:id="rId17"/>
    <p:sldId id="276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217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0B294-7C71-4629-898A-607669D58C1F}" type="datetimeFigureOut">
              <a:rPr lang="en-US" smtClean="0"/>
              <a:pPr/>
              <a:t>10/22/2014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32B4A-8D2E-498D-8B4C-3CDF9FEA28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824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32B4A-8D2E-498D-8B4C-3CDF9FEA28C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046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0040C-0EB3-4AE8-A6E8-A6D685222666}" type="datetimeFigureOut">
              <a:rPr lang="en-US" smtClean="0"/>
              <a:pPr/>
              <a:t>10/22/2014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11325-29C7-492A-ADC7-A37E03243A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0040C-0EB3-4AE8-A6E8-A6D685222666}" type="datetimeFigureOut">
              <a:rPr lang="en-US" smtClean="0"/>
              <a:pPr/>
              <a:t>10/22/2014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11325-29C7-492A-ADC7-A37E03243A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0040C-0EB3-4AE8-A6E8-A6D685222666}" type="datetimeFigureOut">
              <a:rPr lang="en-US" smtClean="0"/>
              <a:pPr/>
              <a:t>10/22/2014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11325-29C7-492A-ADC7-A37E03243A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0040C-0EB3-4AE8-A6E8-A6D685222666}" type="datetimeFigureOut">
              <a:rPr lang="en-US" smtClean="0"/>
              <a:pPr/>
              <a:t>10/22/2014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11325-29C7-492A-ADC7-A37E03243A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0040C-0EB3-4AE8-A6E8-A6D685222666}" type="datetimeFigureOut">
              <a:rPr lang="en-US" smtClean="0"/>
              <a:pPr/>
              <a:t>10/22/2014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11325-29C7-492A-ADC7-A37E03243A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0040C-0EB3-4AE8-A6E8-A6D685222666}" type="datetimeFigureOut">
              <a:rPr lang="en-US" smtClean="0"/>
              <a:pPr/>
              <a:t>10/22/2014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11325-29C7-492A-ADC7-A37E03243A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0040C-0EB3-4AE8-A6E8-A6D685222666}" type="datetimeFigureOut">
              <a:rPr lang="en-US" smtClean="0"/>
              <a:pPr/>
              <a:t>10/22/2014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11325-29C7-492A-ADC7-A37E03243A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0040C-0EB3-4AE8-A6E8-A6D685222666}" type="datetimeFigureOut">
              <a:rPr lang="en-US" smtClean="0"/>
              <a:pPr/>
              <a:t>10/22/2014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11325-29C7-492A-ADC7-A37E03243A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0040C-0EB3-4AE8-A6E8-A6D685222666}" type="datetimeFigureOut">
              <a:rPr lang="en-US" smtClean="0"/>
              <a:pPr/>
              <a:t>10/22/2014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11325-29C7-492A-ADC7-A37E03243A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0040C-0EB3-4AE8-A6E8-A6D685222666}" type="datetimeFigureOut">
              <a:rPr lang="en-US" smtClean="0"/>
              <a:pPr/>
              <a:t>10/22/2014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11325-29C7-492A-ADC7-A37E03243A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0040C-0EB3-4AE8-A6E8-A6D685222666}" type="datetimeFigureOut">
              <a:rPr lang="en-US" smtClean="0"/>
              <a:pPr/>
              <a:t>10/22/2014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11325-29C7-492A-ADC7-A37E03243A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0040C-0EB3-4AE8-A6E8-A6D685222666}" type="datetimeFigureOut">
              <a:rPr lang="en-US" smtClean="0"/>
              <a:pPr/>
              <a:t>10/22/2014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11325-29C7-492A-ADC7-A37E03243A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685800"/>
            <a:ext cx="7848600" cy="9144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C000"/>
                </a:solidFill>
                <a:latin typeface="Britannic Bold" pitchFamily="34" charset="0"/>
              </a:rPr>
              <a:t>LOW LEVEL RADIOACTIVE WASTE </a:t>
            </a:r>
            <a:br>
              <a:rPr lang="en-US" sz="3600" dirty="0" smtClean="0">
                <a:solidFill>
                  <a:srgbClr val="FFC000"/>
                </a:solidFill>
                <a:latin typeface="Britannic Bold" pitchFamily="34" charset="0"/>
              </a:rPr>
            </a:br>
            <a:r>
              <a:rPr lang="en-US" sz="3600" dirty="0" smtClean="0">
                <a:solidFill>
                  <a:srgbClr val="FFC000"/>
                </a:solidFill>
                <a:latin typeface="Britannic Bold" pitchFamily="34" charset="0"/>
              </a:rPr>
              <a:t>FORUM--FALL 2014 MEETING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3429000"/>
          </a:xfrm>
        </p:spPr>
        <p:txBody>
          <a:bodyPr>
            <a:normAutofit/>
          </a:bodyPr>
          <a:lstStyle/>
          <a:p>
            <a:pPr algn="l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>
              <a:solidFill>
                <a:srgbClr val="FF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0" y="1752601"/>
            <a:ext cx="7086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dirty="0" smtClean="0">
              <a:solidFill>
                <a:srgbClr val="FFC000"/>
              </a:solidFill>
            </a:endParaRPr>
          </a:p>
          <a:p>
            <a:pPr algn="ctr"/>
            <a:r>
              <a:rPr lang="en-US" sz="3200" dirty="0" smtClean="0">
                <a:solidFill>
                  <a:srgbClr val="FFC000"/>
                </a:solidFill>
              </a:rPr>
              <a:t>CRCPD E-42 TASK FORCE</a:t>
            </a:r>
          </a:p>
          <a:p>
            <a:pPr algn="ctr"/>
            <a:r>
              <a:rPr lang="en-US" sz="3200" dirty="0" smtClean="0">
                <a:solidFill>
                  <a:srgbClr val="FFC000"/>
                </a:solidFill>
              </a:rPr>
              <a:t>REVIEW OF THE TENORM ISSUES OF THE OIL &amp; GAS </a:t>
            </a:r>
          </a:p>
          <a:p>
            <a:pPr algn="ctr"/>
            <a:r>
              <a:rPr lang="en-US" sz="3200" dirty="0" smtClean="0">
                <a:solidFill>
                  <a:srgbClr val="FFC000"/>
                </a:solidFill>
              </a:rPr>
              <a:t>INDUSTRY</a:t>
            </a:r>
          </a:p>
          <a:p>
            <a:pPr algn="ctr"/>
            <a:endParaRPr lang="en-US" sz="3200" dirty="0" smtClean="0">
              <a:solidFill>
                <a:srgbClr val="FFC000"/>
              </a:solidFill>
            </a:endParaRPr>
          </a:p>
          <a:p>
            <a:pPr algn="ctr"/>
            <a:r>
              <a:rPr lang="en-US" sz="3200" dirty="0" smtClean="0">
                <a:solidFill>
                  <a:srgbClr val="FFC000"/>
                </a:solidFill>
              </a:rPr>
              <a:t>JARED W. THOMPSON</a:t>
            </a:r>
          </a:p>
          <a:p>
            <a:pPr algn="ctr"/>
            <a:r>
              <a:rPr lang="en-US" sz="3200" dirty="0" smtClean="0">
                <a:solidFill>
                  <a:srgbClr val="FFC000"/>
                </a:solidFill>
              </a:rPr>
              <a:t>CHAIR, E-42 TASK FORCE</a:t>
            </a:r>
            <a:endParaRPr lang="en-US" sz="3200" dirty="0">
              <a:solidFill>
                <a:srgbClr val="FFC000"/>
              </a:solidFill>
            </a:endParaRPr>
          </a:p>
          <a:p>
            <a:pPr algn="ctr"/>
            <a:endParaRPr lang="en-US" sz="3200" dirty="0" smtClean="0">
              <a:solidFill>
                <a:srgbClr val="FFC000"/>
              </a:solidFill>
            </a:endParaRPr>
          </a:p>
          <a:p>
            <a:r>
              <a:rPr lang="en-US" sz="2000" dirty="0" smtClean="0">
                <a:solidFill>
                  <a:srgbClr val="FFC000"/>
                </a:solidFill>
              </a:rPr>
              <a:t>October  30, 2014			     Denver, Colorado</a:t>
            </a:r>
          </a:p>
        </p:txBody>
      </p:sp>
      <p:pic>
        <p:nvPicPr>
          <p:cNvPr id="13" name="Picture 11" descr="C:\Documents and Settings\rpemberton\Desktop\CRCPDLogo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225" y="136525"/>
            <a:ext cx="9937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 descr="C:\Documents and Settings\rpemberton\Desktop\CRCPDLogo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52400"/>
            <a:ext cx="9937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C00"/>
                </a:solidFill>
              </a:rPr>
              <a:t>SHALE FORMATIONS IN USA</a:t>
            </a:r>
            <a:endParaRPr lang="en-US" dirty="0">
              <a:solidFill>
                <a:srgbClr val="FFCC00"/>
              </a:solidFill>
            </a:endParaRPr>
          </a:p>
        </p:txBody>
      </p:sp>
      <p:pic>
        <p:nvPicPr>
          <p:cNvPr id="5" name="Picture 4" descr="Fracking_Regi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752600"/>
            <a:ext cx="7239000" cy="4038600"/>
          </a:xfrm>
          <a:prstGeom prst="rect">
            <a:avLst/>
          </a:prstGeom>
        </p:spPr>
      </p:pic>
      <p:pic>
        <p:nvPicPr>
          <p:cNvPr id="6" name="Picture 11" descr="C:\Documents and Settings\rpemberton\Desktop\CRCPDLogo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225" y="136525"/>
            <a:ext cx="9937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C:\Documents and Settings\rpemberton\Desktop\CRCPDLogo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152400"/>
            <a:ext cx="9937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Britannic Bold" pitchFamily="34" charset="0"/>
              </a:rPr>
              <a:t>Assess and evaluate TENORM Worker 	Awareness Training and general 	Public Awareness Information.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+mn-lt"/>
              </a:rPr>
              <a:t>CRCPD E-42 TASK FORCE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 algn="just"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FFC000"/>
                </a:solidFill>
              </a:rPr>
              <a:t>CRCPD Executive Board formed the E-42 Task Force in May 2012.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FFC000"/>
                </a:solidFill>
              </a:rPr>
              <a:t>  Charge: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</a:p>
          <a:p>
            <a:pPr lvl="2"/>
            <a:r>
              <a:rPr lang="en-US" sz="3200" dirty="0" smtClean="0">
                <a:solidFill>
                  <a:srgbClr val="FFC000"/>
                </a:solidFill>
              </a:rPr>
              <a:t>Publish a “White Paper” that </a:t>
            </a:r>
            <a:r>
              <a:rPr lang="en-US" sz="3200" b="1" dirty="0" smtClean="0">
                <a:solidFill>
                  <a:srgbClr val="FFC000"/>
                </a:solidFill>
              </a:rPr>
              <a:t>examines and reviews the TENORM radiological, environmental, regulatory and health and safety issues observed </a:t>
            </a:r>
            <a:r>
              <a:rPr lang="en-US" sz="3200" dirty="0" smtClean="0">
                <a:solidFill>
                  <a:srgbClr val="FFC000"/>
                </a:solidFill>
              </a:rPr>
              <a:t>since the publication of the CRCPD E-4 report (1994) and the E-36 Implementation Guidance (2003).</a:t>
            </a:r>
          </a:p>
          <a:p>
            <a:endParaRPr lang="en-US" dirty="0"/>
          </a:p>
        </p:txBody>
      </p:sp>
      <p:pic>
        <p:nvPicPr>
          <p:cNvPr id="5" name="Picture 11" descr="C:\Documents and Settings\rpemberton\Desktop\CRCPDLogo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225" y="136525"/>
            <a:ext cx="9937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C:\Documents and Settings\rpemberton\Desktop\CRCPDLogo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52400"/>
            <a:ext cx="9937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CRCPD E-42 TASK 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55000" lnSpcReduction="20000"/>
          </a:bodyPr>
          <a:lstStyle/>
          <a:p>
            <a:pPr lvl="1" algn="just">
              <a:defRPr/>
            </a:pPr>
            <a:r>
              <a:rPr lang="en-US" sz="4400" dirty="0" smtClean="0">
                <a:solidFill>
                  <a:srgbClr val="FFC000"/>
                </a:solidFill>
              </a:rPr>
              <a:t>The “White Paper” will at least summarize the following TENORM issues:</a:t>
            </a:r>
          </a:p>
          <a:p>
            <a:pPr lvl="1" algn="just">
              <a:defRPr/>
            </a:pPr>
            <a:endParaRPr lang="en-US" sz="4400" dirty="0" smtClean="0">
              <a:solidFill>
                <a:srgbClr val="FFC000"/>
              </a:solidFill>
            </a:endParaRPr>
          </a:p>
          <a:p>
            <a:pPr marL="1428750" lvl="2" indent="-514350">
              <a:buFont typeface="Arial" charset="0"/>
              <a:buAutoNum type="alphaLcPeriod"/>
              <a:defRPr/>
            </a:pPr>
            <a:r>
              <a:rPr lang="en-US" sz="4400" dirty="0" smtClean="0">
                <a:solidFill>
                  <a:srgbClr val="FFC000"/>
                </a:solidFill>
              </a:rPr>
              <a:t>Provide assessment and propose recommendations for the following: </a:t>
            </a:r>
          </a:p>
          <a:p>
            <a:pPr marL="1885950" lvl="3" indent="-514350">
              <a:buFont typeface="Arial" pitchFamily="34" charset="0"/>
              <a:buChar char="•"/>
              <a:defRPr/>
            </a:pPr>
            <a:r>
              <a:rPr lang="en-US" sz="4400" b="1" dirty="0" smtClean="0">
                <a:solidFill>
                  <a:srgbClr val="FFC000"/>
                </a:solidFill>
              </a:rPr>
              <a:t>TENORM Radiation Exposure Issues-</a:t>
            </a:r>
            <a:r>
              <a:rPr lang="en-US" sz="4400" dirty="0" smtClean="0">
                <a:solidFill>
                  <a:srgbClr val="FFC000"/>
                </a:solidFill>
              </a:rPr>
              <a:t> Occupational/ Public exposures included but not limited to regulatory impacts and health and safety.</a:t>
            </a:r>
          </a:p>
          <a:p>
            <a:pPr marL="1885950" lvl="3" indent="-514350">
              <a:buFont typeface="Arial" pitchFamily="34" charset="0"/>
              <a:buChar char="•"/>
              <a:defRPr/>
            </a:pPr>
            <a:r>
              <a:rPr lang="en-US" sz="4400" b="1" dirty="0" smtClean="0">
                <a:solidFill>
                  <a:srgbClr val="FFC000"/>
                </a:solidFill>
              </a:rPr>
              <a:t>TENORM Environmental Impacts </a:t>
            </a:r>
            <a:r>
              <a:rPr lang="en-US" sz="4400" dirty="0" smtClean="0">
                <a:solidFill>
                  <a:srgbClr val="FFC000"/>
                </a:solidFill>
              </a:rPr>
              <a:t>from technologies included but not limited to, disposal options for various types of  TENORM waste</a:t>
            </a:r>
          </a:p>
          <a:p>
            <a:pPr marL="1428750" lvl="2" indent="-514350">
              <a:buFont typeface="Arial" charset="0"/>
              <a:buAutoNum type="alphaLcPeriod"/>
              <a:defRPr/>
            </a:pPr>
            <a:r>
              <a:rPr lang="en-US" sz="4400" dirty="0" smtClean="0">
                <a:solidFill>
                  <a:srgbClr val="FFC000"/>
                </a:solidFill>
              </a:rPr>
              <a:t>Assess and evaluate TENORM Worker Awareness Training and general Public Awareness Information.</a:t>
            </a:r>
          </a:p>
          <a:p>
            <a:pPr marL="971550" lvl="1" indent="-514350" algn="just">
              <a:buNone/>
              <a:defRPr/>
            </a:pPr>
            <a:r>
              <a:rPr lang="en-US" sz="3100" dirty="0" smtClean="0">
                <a:solidFill>
                  <a:srgbClr val="FFC000"/>
                </a:solidFill>
              </a:rPr>
              <a:t>		</a:t>
            </a:r>
          </a:p>
          <a:p>
            <a:pPr lvl="3">
              <a:buNone/>
            </a:pPr>
            <a:r>
              <a:rPr lang="en-US" sz="3100" dirty="0" smtClean="0">
                <a:solidFill>
                  <a:srgbClr val="FFC000"/>
                </a:solidFill>
              </a:rPr>
              <a:t>	</a:t>
            </a:r>
          </a:p>
          <a:p>
            <a:pPr lvl="2"/>
            <a:endParaRPr lang="en-US" sz="3100" dirty="0" smtClean="0">
              <a:solidFill>
                <a:srgbClr val="FFC000"/>
              </a:solidFill>
            </a:endParaRPr>
          </a:p>
          <a:p>
            <a:pPr marL="1885950" lvl="3" indent="-514350">
              <a:buNone/>
              <a:defRPr/>
            </a:pPr>
            <a:endParaRPr lang="en-US" sz="2800" dirty="0" smtClean="0">
              <a:solidFill>
                <a:srgbClr val="FFC000"/>
              </a:solidFill>
              <a:latin typeface="Britannic Bold" pitchFamily="34" charset="0"/>
            </a:endParaRPr>
          </a:p>
          <a:p>
            <a:pPr marL="1885950" lvl="3" indent="-514350" algn="just">
              <a:buFont typeface="Arial" pitchFamily="34" charset="0"/>
              <a:buChar char="•"/>
              <a:defRPr/>
            </a:pPr>
            <a:endParaRPr lang="en-US" sz="2800" dirty="0" smtClean="0">
              <a:solidFill>
                <a:srgbClr val="FFC000"/>
              </a:solidFill>
              <a:latin typeface="Britannic Bold" pitchFamily="34" charset="0"/>
            </a:endParaRPr>
          </a:p>
          <a:p>
            <a:pPr marL="1885950" lvl="3" indent="-514350" algn="just">
              <a:buNone/>
              <a:defRPr/>
            </a:pPr>
            <a:endParaRPr lang="en-US" sz="2800" dirty="0" smtClean="0">
              <a:solidFill>
                <a:srgbClr val="FFC000"/>
              </a:solidFill>
              <a:latin typeface="Britannic Bold" pitchFamily="34" charset="0"/>
            </a:endParaRPr>
          </a:p>
          <a:p>
            <a:endParaRPr lang="en-US" dirty="0"/>
          </a:p>
        </p:txBody>
      </p:sp>
      <p:pic>
        <p:nvPicPr>
          <p:cNvPr id="4" name="Picture 11" descr="C:\Documents and Settings\rpemberton\Desktop\CRCPDLogo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225" y="136525"/>
            <a:ext cx="9937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C:\Documents and Settings\rpemberton\Desktop\CRCPDLogo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52400"/>
            <a:ext cx="9937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C00"/>
                </a:solidFill>
              </a:rPr>
              <a:t>ISSUES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CC00"/>
                </a:solidFill>
              </a:rPr>
              <a:t>Expand/ define the description of the hazards associated with TENORM.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CC00"/>
                </a:solidFill>
              </a:rPr>
              <a:t>Describe/ update the characterization of the type of TENORM waste associated with the oil and gas industry.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CC00"/>
                </a:solidFill>
              </a:rPr>
              <a:t>Develop guidance addressing training for personnel working in oil and gas.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CC00"/>
                </a:solidFill>
              </a:rPr>
              <a:t>Consistency of  State TENORM regulations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CC00"/>
                </a:solidFill>
              </a:rPr>
              <a:t>Describe appropriate radiochemical analytical protocols for demonstrating regulatory compliance.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CC00"/>
                </a:solidFill>
              </a:rPr>
              <a:t>Discuss and identify trigger levels </a:t>
            </a:r>
          </a:p>
          <a:p>
            <a:pPr marL="1314450" lvl="2" indent="-514350"/>
            <a:r>
              <a:rPr lang="en-US" dirty="0" smtClean="0">
                <a:solidFill>
                  <a:srgbClr val="FFCC00"/>
                </a:solidFill>
              </a:rPr>
              <a:t>Exposures </a:t>
            </a:r>
          </a:p>
          <a:p>
            <a:pPr marL="1314450" lvl="2" indent="-514350"/>
            <a:r>
              <a:rPr lang="en-US" dirty="0" smtClean="0">
                <a:solidFill>
                  <a:srgbClr val="FFCC00"/>
                </a:solidFill>
              </a:rPr>
              <a:t>Concentrations (Soil/Water/ Waste)                              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rgbClr val="FFCC00"/>
                </a:solidFill>
              </a:rPr>
              <a:t>        “Is 5pCi/gram the right number?”</a:t>
            </a:r>
          </a:p>
          <a:p>
            <a:pPr marL="1314450" lvl="2" indent="-514350"/>
            <a:endParaRPr lang="en-US" dirty="0"/>
          </a:p>
        </p:txBody>
      </p:sp>
      <p:pic>
        <p:nvPicPr>
          <p:cNvPr id="4" name="Picture 11" descr="C:\Documents and Settings\rpemberton\Desktop\CRCPDLogo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225" y="136525"/>
            <a:ext cx="9937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C:\Documents and Settings\rpemberton\Desktop\CRCPDLogo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52400"/>
            <a:ext cx="9937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4953000"/>
            <a:ext cx="1143000" cy="1419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CC00"/>
                </a:solidFill>
              </a:rPr>
              <a:t>POSSIBLE RECOMMENDATIONS </a:t>
            </a:r>
            <a:endParaRPr lang="en-US" sz="4000" dirty="0">
              <a:solidFill>
                <a:srgbClr val="FFCC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CC00"/>
                </a:solidFill>
              </a:rPr>
              <a:t>Revise CRCPD Suggested State Regulations- Part N to become more in line with current oil and gas operations.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CC00"/>
                </a:solidFill>
              </a:rPr>
              <a:t>Propose a new definition of TENORM in Part 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CC00"/>
                </a:solidFill>
              </a:rPr>
              <a:t>Propose and develop trigger levels for radiation exposures/ concentrations working in cooperation with the NCRP-  More Technical Evaluation of the 5pCi/gram standard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CC00"/>
                </a:solidFill>
              </a:rPr>
              <a:t>Nationwide consistent and uniform TENORM regulations- Need for Federal oversight </a:t>
            </a:r>
          </a:p>
        </p:txBody>
      </p:sp>
      <p:pic>
        <p:nvPicPr>
          <p:cNvPr id="4" name="Picture 11" descr="C:\Documents and Settings\rpemberton\Desktop\CRCPDLogo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225" y="136525"/>
            <a:ext cx="9937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C:\Documents and Settings\rpemberton\Desktop\CRCPDLogo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52400"/>
            <a:ext cx="9937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CC00"/>
                </a:solidFill>
              </a:rPr>
              <a:t>POSSIBLE RECOMMENDATIONS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sz="3000" dirty="0" smtClean="0">
                <a:solidFill>
                  <a:srgbClr val="FFCC00"/>
                </a:solidFill>
              </a:rPr>
              <a:t>Investigate the radon emissions and exposures associated with Natural Gas – </a:t>
            </a:r>
            <a:r>
              <a:rPr lang="en-US" sz="3000" b="1" dirty="0" smtClean="0">
                <a:solidFill>
                  <a:srgbClr val="FFCC00"/>
                </a:solidFill>
              </a:rPr>
              <a:t>Is Radon in Natural Gas an exposure pathway?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sz="3000" dirty="0" smtClean="0">
                <a:solidFill>
                  <a:srgbClr val="FFCC00"/>
                </a:solidFill>
              </a:rPr>
              <a:t>Implementation of TENORM safety training requirements for field personnel 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sz="3000" dirty="0" smtClean="0">
                <a:solidFill>
                  <a:srgbClr val="FFCC00"/>
                </a:solidFill>
              </a:rPr>
              <a:t>Implementation of requirements for instructors providing TENORM safety training. 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sz="3000" dirty="0" smtClean="0">
                <a:solidFill>
                  <a:srgbClr val="FFCC00"/>
                </a:solidFill>
              </a:rPr>
              <a:t>Assess and quantify the extent of Pb-210 and Po-210 contamination in the natural gas industry to evaluate worker protection. </a:t>
            </a:r>
          </a:p>
          <a:p>
            <a:pPr marL="514350" indent="-514350">
              <a:buFont typeface="+mj-lt"/>
              <a:buAutoNum type="arabicPeriod" startAt="5"/>
            </a:pPr>
            <a:endParaRPr lang="en-US" dirty="0" smtClean="0">
              <a:solidFill>
                <a:srgbClr val="FFCC00"/>
              </a:solidFill>
            </a:endParaRPr>
          </a:p>
          <a:p>
            <a:endParaRPr lang="en-US" dirty="0"/>
          </a:p>
        </p:txBody>
      </p:sp>
      <p:pic>
        <p:nvPicPr>
          <p:cNvPr id="4" name="Picture 11" descr="C:\Documents and Settings\rpemberton\Desktop\CRCPDLogo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37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C:\Documents and Settings\rpemberton\Desktop\CRCPDLogo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0225" y="0"/>
            <a:ext cx="9937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+mn-lt"/>
              </a:rPr>
              <a:t>CRCPD E-42 TASK FORCE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ctr">
              <a:buNone/>
            </a:pPr>
            <a:r>
              <a:rPr lang="en-US" sz="3600" b="1" u="sng" dirty="0" smtClean="0">
                <a:solidFill>
                  <a:srgbClr val="FFC000"/>
                </a:solidFill>
              </a:rPr>
              <a:t>TIMELINE</a:t>
            </a:r>
          </a:p>
          <a:p>
            <a:pPr lvl="1"/>
            <a:endParaRPr lang="en-US" sz="3200" u="sng" dirty="0" smtClean="0">
              <a:solidFill>
                <a:srgbClr val="FFC000"/>
              </a:solidFill>
            </a:endParaRPr>
          </a:p>
          <a:p>
            <a:pPr lvl="1" algn="ctr">
              <a:buNone/>
            </a:pPr>
            <a:r>
              <a:rPr lang="en-US" sz="3600" dirty="0" smtClean="0">
                <a:solidFill>
                  <a:srgbClr val="FFC000"/>
                </a:solidFill>
              </a:rPr>
              <a:t>   White Paper to be completed and submitted to CRCPD Executive Board on December 31, 2014</a:t>
            </a:r>
            <a:endParaRPr lang="en-US" dirty="0"/>
          </a:p>
        </p:txBody>
      </p:sp>
      <p:pic>
        <p:nvPicPr>
          <p:cNvPr id="4" name="Picture 11" descr="C:\Documents and Settings\rpemberton\Desktop\CRCPDLogo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225" y="136525"/>
            <a:ext cx="9937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5105400"/>
            <a:ext cx="1189038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C:\Documents and Settings\rpemberton\Desktop\CRCPDLogo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52400"/>
            <a:ext cx="9937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CRCPD E-42 TASK </a:t>
            </a:r>
            <a:r>
              <a:rPr lang="en-US" dirty="0" smtClean="0">
                <a:solidFill>
                  <a:srgbClr val="FFC000"/>
                </a:solidFill>
              </a:rPr>
              <a:t>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708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sz="1400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r>
              <a:rPr lang="en-US" sz="4000" b="1" u="sng" dirty="0" smtClean="0">
                <a:solidFill>
                  <a:srgbClr val="FFC000"/>
                </a:solidFill>
              </a:rPr>
              <a:t>TENORM WORKSHOP</a:t>
            </a:r>
          </a:p>
          <a:p>
            <a:pPr marL="0" indent="0" algn="ctr">
              <a:buNone/>
            </a:pPr>
            <a:endParaRPr lang="en-US" sz="4000" b="1" u="sng" dirty="0">
              <a:solidFill>
                <a:srgbClr val="FFC000"/>
              </a:solidFill>
            </a:endParaRPr>
          </a:p>
          <a:p>
            <a:pPr algn="ctr"/>
            <a:r>
              <a:rPr lang="en-US" dirty="0" smtClean="0">
                <a:solidFill>
                  <a:srgbClr val="FFC000"/>
                </a:solidFill>
              </a:rPr>
              <a:t>CRCPD is in the process of planning a TENORM Workshop in conjunction with the Annual Meeting in St. Louis, Missouri on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FFC000"/>
                </a:solidFill>
              </a:rPr>
              <a:t>May 18-21,2015. </a:t>
            </a:r>
          </a:p>
          <a:p>
            <a:pPr marL="0" indent="0" algn="ctr">
              <a:buNone/>
            </a:pPr>
            <a:endParaRPr lang="en-US" dirty="0">
              <a:solidFill>
                <a:srgbClr val="FFC000"/>
              </a:solidFill>
            </a:endParaRPr>
          </a:p>
          <a:p>
            <a:pPr algn="ctr"/>
            <a:r>
              <a:rPr lang="en-US" b="1" dirty="0" smtClean="0">
                <a:solidFill>
                  <a:srgbClr val="00B0F0"/>
                </a:solidFill>
              </a:rPr>
              <a:t>Tentative date of the Workshop is scheduled for 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B0F0"/>
                </a:solidFill>
              </a:rPr>
              <a:t>May 17, 2015.</a:t>
            </a:r>
          </a:p>
        </p:txBody>
      </p:sp>
      <p:pic>
        <p:nvPicPr>
          <p:cNvPr id="4" name="Picture 11" descr="C:\Documents and Settings\rpemberton\Desktop\CRCPDLogo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225" y="136525"/>
            <a:ext cx="9937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C:\Documents and Settings\rpemberton\Desktop\CRCPDLogo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227647"/>
            <a:ext cx="9937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jwthompson\Desktop\k132617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019800"/>
            <a:ext cx="21590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11049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05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+mn-lt"/>
              </a:rPr>
              <a:t>CRCPD E-42 TASK FORCE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pPr algn="ctr">
              <a:buNone/>
            </a:pPr>
            <a:endParaRPr lang="en-US" dirty="0" smtClean="0">
              <a:solidFill>
                <a:srgbClr val="FFCC00"/>
              </a:solidFill>
            </a:endParaRPr>
          </a:p>
          <a:p>
            <a:pPr algn="ctr">
              <a:buNone/>
            </a:pPr>
            <a:r>
              <a:rPr lang="en-US" sz="4400" dirty="0" smtClean="0">
                <a:solidFill>
                  <a:srgbClr val="FFCC00"/>
                </a:solidFill>
              </a:rPr>
              <a:t>QUESTIONS??</a:t>
            </a:r>
          </a:p>
          <a:p>
            <a:pPr algn="ctr">
              <a:buNone/>
            </a:pPr>
            <a:endParaRPr lang="en-US" sz="3600" dirty="0" smtClean="0">
              <a:solidFill>
                <a:srgbClr val="FFCC00"/>
              </a:solidFill>
            </a:endParaRPr>
          </a:p>
          <a:p>
            <a:pPr>
              <a:buNone/>
            </a:pPr>
            <a:r>
              <a:rPr lang="en-US" sz="3600" dirty="0" smtClean="0">
                <a:solidFill>
                  <a:srgbClr val="FFCC00"/>
                </a:solidFill>
              </a:rPr>
              <a:t> Contact Information:</a:t>
            </a:r>
          </a:p>
          <a:p>
            <a:r>
              <a:rPr lang="en-US" sz="3600" dirty="0" smtClean="0">
                <a:solidFill>
                  <a:srgbClr val="FFCC00"/>
                </a:solidFill>
              </a:rPr>
              <a:t>501-661-2173</a:t>
            </a:r>
          </a:p>
          <a:p>
            <a:r>
              <a:rPr lang="en-US" sz="3600" u="sng" dirty="0" smtClean="0">
                <a:solidFill>
                  <a:srgbClr val="FFCC00"/>
                </a:solidFill>
              </a:rPr>
              <a:t>jared.thompson@arkansas.gov</a:t>
            </a:r>
          </a:p>
          <a:p>
            <a:endParaRPr lang="en-US" sz="3600" dirty="0"/>
          </a:p>
        </p:txBody>
      </p:sp>
      <p:pic>
        <p:nvPicPr>
          <p:cNvPr id="4" name="Picture 11" descr="C:\Documents and Settings\rpemberton\Desktop\CRCPDLogo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225" y="136525"/>
            <a:ext cx="9937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C:\Documents and Settings\rpemberton\Desktop\CRCPDLogo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228600"/>
            <a:ext cx="9781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5486400"/>
            <a:ext cx="1428750" cy="9810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2286000"/>
            <a:ext cx="714375" cy="1190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2514600"/>
            <a:ext cx="1123950" cy="952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2971799"/>
          </a:xfrm>
        </p:spPr>
        <p:txBody>
          <a:bodyPr>
            <a:normAutofit fontScale="90000"/>
          </a:bodyPr>
          <a:lstStyle/>
          <a:p>
            <a:r>
              <a:rPr lang="en-US" altLang="en-US" b="1" dirty="0" smtClean="0">
                <a:solidFill>
                  <a:srgbClr val="FFCC00"/>
                </a:solidFill>
                <a:latin typeface="+mn-lt"/>
              </a:rPr>
              <a:t/>
            </a:r>
            <a:br>
              <a:rPr lang="en-US" altLang="en-US" b="1" dirty="0" smtClean="0">
                <a:solidFill>
                  <a:srgbClr val="FFCC00"/>
                </a:solidFill>
                <a:latin typeface="+mn-lt"/>
              </a:rPr>
            </a:br>
            <a:r>
              <a:rPr lang="en-US" altLang="en-US" b="1" dirty="0" smtClean="0">
                <a:solidFill>
                  <a:srgbClr val="FFCC00"/>
                </a:solidFill>
                <a:latin typeface="+mn-lt"/>
              </a:rPr>
              <a:t>Conference of Radiation </a:t>
            </a:r>
            <a:br>
              <a:rPr lang="en-US" altLang="en-US" b="1" dirty="0" smtClean="0">
                <a:solidFill>
                  <a:srgbClr val="FFCC00"/>
                </a:solidFill>
                <a:latin typeface="+mn-lt"/>
              </a:rPr>
            </a:br>
            <a:r>
              <a:rPr lang="en-US" altLang="en-US" b="1" dirty="0" smtClean="0">
                <a:solidFill>
                  <a:srgbClr val="FFCC00"/>
                </a:solidFill>
                <a:latin typeface="+mn-lt"/>
              </a:rPr>
              <a:t>Control Program Directors, Inc. (CRCPD) </a:t>
            </a:r>
            <a:br>
              <a:rPr lang="en-US" altLang="en-US" b="1" dirty="0" smtClean="0">
                <a:solidFill>
                  <a:srgbClr val="FFCC00"/>
                </a:solidFill>
                <a:latin typeface="+mn-lt"/>
              </a:rPr>
            </a:br>
            <a:r>
              <a:rPr lang="en-US" altLang="en-US" b="1" dirty="0" smtClean="0">
                <a:solidFill>
                  <a:srgbClr val="FFCC00"/>
                </a:solidFill>
                <a:latin typeface="+mn-lt"/>
              </a:rPr>
              <a:t/>
            </a:r>
            <a:br>
              <a:rPr lang="en-US" altLang="en-US" b="1" dirty="0" smtClean="0">
                <a:solidFill>
                  <a:srgbClr val="FFCC00"/>
                </a:solidFill>
                <a:latin typeface="+mn-lt"/>
              </a:rPr>
            </a:br>
            <a:r>
              <a:rPr lang="en-US" altLang="en-US" sz="2000" b="1" dirty="0" smtClean="0">
                <a:solidFill>
                  <a:srgbClr val="FFCC00"/>
                </a:solidFill>
                <a:latin typeface="+mn-lt"/>
              </a:rPr>
              <a:t>A Partnership Dedicated to Radiation Protection</a:t>
            </a:r>
            <a:endParaRPr lang="en-US" dirty="0">
              <a:solidFill>
                <a:srgbClr val="FFCC00"/>
              </a:solidFill>
              <a:latin typeface="+mn-lt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6172200"/>
            <a:ext cx="6400800" cy="457200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pic>
        <p:nvPicPr>
          <p:cNvPr id="5" name="Picture 11" descr="C:\Documents and Settings\rpemberton\Desktop\CRCPDLogo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225" y="136525"/>
            <a:ext cx="9937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C:\Documents and Settings\rpemberton\Desktop\CRCPDLogo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52400"/>
            <a:ext cx="9937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196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657600"/>
            <a:ext cx="4724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rgbClr val="FFCC00"/>
                </a:solidFill>
              </a:rPr>
              <a:t>Mission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en-US" altLang="en-US" dirty="0" smtClean="0">
                <a:solidFill>
                  <a:srgbClr val="FFCC00"/>
                </a:solidFill>
              </a:rPr>
              <a:t>To promote consistency in addressing and resolving radiation protection issues. </a:t>
            </a:r>
          </a:p>
          <a:p>
            <a:pPr marL="609600" indent="-609600"/>
            <a:endParaRPr lang="en-US" altLang="en-US" dirty="0" smtClean="0">
              <a:solidFill>
                <a:srgbClr val="FFCC00"/>
              </a:solidFill>
            </a:endParaRPr>
          </a:p>
          <a:p>
            <a:pPr marL="609600" indent="-609600"/>
            <a:r>
              <a:rPr lang="en-US" altLang="en-US" dirty="0" smtClean="0">
                <a:solidFill>
                  <a:srgbClr val="FFCC00"/>
                </a:solidFill>
              </a:rPr>
              <a:t>To encourage high standards of quality in radiation protection programs.</a:t>
            </a:r>
          </a:p>
          <a:p>
            <a:pPr marL="609600" indent="-609600">
              <a:buNone/>
            </a:pPr>
            <a:r>
              <a:rPr lang="en-US" altLang="en-US" dirty="0" smtClean="0">
                <a:solidFill>
                  <a:srgbClr val="FFCC00"/>
                </a:solidFill>
              </a:rPr>
              <a:t> </a:t>
            </a:r>
          </a:p>
          <a:p>
            <a:pPr marL="609600" indent="-609600"/>
            <a:r>
              <a:rPr lang="en-US" altLang="en-US" dirty="0" smtClean="0">
                <a:solidFill>
                  <a:srgbClr val="FFCC00"/>
                </a:solidFill>
              </a:rPr>
              <a:t>To provide leadership in radiation safety and education.</a:t>
            </a:r>
          </a:p>
        </p:txBody>
      </p:sp>
      <p:pic>
        <p:nvPicPr>
          <p:cNvPr id="4" name="Picture 11" descr="C:\Documents and Settings\rpemberton\Desktop\CRCPDLogo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225" y="136525"/>
            <a:ext cx="9937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C:\Documents and Settings\rpemberton\Desktop\CRCPDLogo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152400"/>
            <a:ext cx="9937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C00"/>
                </a:solidFill>
                <a:latin typeface="+mn-lt"/>
              </a:rPr>
              <a:t>PURPOSE</a:t>
            </a:r>
            <a:endParaRPr lang="en-US" dirty="0">
              <a:solidFill>
                <a:srgbClr val="FFCC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altLang="en-US" dirty="0" smtClean="0">
                <a:solidFill>
                  <a:srgbClr val="FFCC00"/>
                </a:solidFill>
              </a:rPr>
              <a:t>To provide a common forum for the exchange of information among State and local radiation control programs.</a:t>
            </a:r>
          </a:p>
          <a:p>
            <a:pPr marL="609600" indent="-609600">
              <a:lnSpc>
                <a:spcPct val="90000"/>
              </a:lnSpc>
            </a:pPr>
            <a:endParaRPr lang="en-US" altLang="en-US" dirty="0" smtClean="0">
              <a:solidFill>
                <a:srgbClr val="FFCC00"/>
              </a:solidFill>
            </a:endParaRPr>
          </a:p>
          <a:p>
            <a:pPr marL="609600" indent="-609600">
              <a:lnSpc>
                <a:spcPct val="90000"/>
              </a:lnSpc>
            </a:pPr>
            <a:r>
              <a:rPr lang="en-US" altLang="en-US" dirty="0" smtClean="0">
                <a:solidFill>
                  <a:srgbClr val="FFCC00"/>
                </a:solidFill>
              </a:rPr>
              <a:t>To provide a mechanism for States to communicate with the federal government on radiation protection issues.</a:t>
            </a:r>
          </a:p>
          <a:p>
            <a:endParaRPr lang="en-US" dirty="0"/>
          </a:p>
        </p:txBody>
      </p:sp>
      <p:pic>
        <p:nvPicPr>
          <p:cNvPr id="10" name="Picture 11" descr="C:\Documents and Settings\rpemberton\Desktop\CRCPDLogo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225" y="136525"/>
            <a:ext cx="9937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 descr="C:\Documents and Settings\rpemberton\Desktop\CRCPDLogo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152400"/>
            <a:ext cx="9937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CC00"/>
                </a:solidFill>
              </a:rPr>
              <a:t>ORGANIZATION 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altLang="en-US" b="1" dirty="0" smtClean="0">
                <a:solidFill>
                  <a:srgbClr val="FFCC00"/>
                </a:solidFill>
              </a:rPr>
              <a:t>Partnerships with Experts from Numerous Federal Agencies</a:t>
            </a:r>
          </a:p>
          <a:p>
            <a:pPr algn="ctr">
              <a:buNone/>
            </a:pPr>
            <a:endParaRPr lang="en-US" altLang="en-US" b="1" dirty="0" smtClean="0">
              <a:solidFill>
                <a:srgbClr val="FFCC00"/>
              </a:solidFill>
            </a:endParaRPr>
          </a:p>
          <a:p>
            <a:r>
              <a:rPr lang="en-US" altLang="en-US" dirty="0" smtClean="0">
                <a:solidFill>
                  <a:srgbClr val="FFCC00"/>
                </a:solidFill>
              </a:rPr>
              <a:t>Centers for Disease Control and Prevention </a:t>
            </a:r>
          </a:p>
          <a:p>
            <a:r>
              <a:rPr lang="en-US" altLang="en-US" dirty="0" smtClean="0">
                <a:solidFill>
                  <a:srgbClr val="FFCC00"/>
                </a:solidFill>
              </a:rPr>
              <a:t>Department of Energy/National Nuclear Security Administration </a:t>
            </a:r>
          </a:p>
          <a:p>
            <a:r>
              <a:rPr lang="en-US" altLang="en-US" dirty="0" smtClean="0">
                <a:solidFill>
                  <a:srgbClr val="FFCC00"/>
                </a:solidFill>
              </a:rPr>
              <a:t>Department of Homeland Security/Federal Emergency Management Agency  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6" name="Picture 11" descr="C:\Documents and Settings\rpemberton\Desktop\CRCPDLogo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225" y="136525"/>
            <a:ext cx="9937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 descr="C:\Documents and Settings\rpemberton\Desktop\CRCPDLogo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52400"/>
            <a:ext cx="9937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skpage\AppData\Local\Microsoft\Windows\Temporary Internet Files\Content.IE5\CPYDI58J\MC900435999[1].wm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240" y="5410200"/>
            <a:ext cx="873760" cy="853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C00"/>
                </a:solidFill>
              </a:rPr>
              <a:t>ORGANIZATION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altLang="en-US" b="1" dirty="0" smtClean="0">
                <a:solidFill>
                  <a:srgbClr val="FFCC00"/>
                </a:solidFill>
              </a:rPr>
              <a:t>Partnerships with Experts from Numerous Federal Agencies</a:t>
            </a:r>
          </a:p>
          <a:p>
            <a:pPr algn="ctr">
              <a:buNone/>
            </a:pPr>
            <a:endParaRPr lang="en-US" altLang="en-US" b="1" dirty="0" smtClean="0">
              <a:solidFill>
                <a:srgbClr val="FFCC00"/>
              </a:solidFill>
            </a:endParaRPr>
          </a:p>
          <a:p>
            <a:r>
              <a:rPr lang="en-US" altLang="en-US" dirty="0" smtClean="0">
                <a:solidFill>
                  <a:srgbClr val="FFCC00"/>
                </a:solidFill>
              </a:rPr>
              <a:t>Department of Transportation</a:t>
            </a:r>
          </a:p>
          <a:p>
            <a:r>
              <a:rPr lang="en-US" altLang="en-US" dirty="0" smtClean="0">
                <a:solidFill>
                  <a:srgbClr val="FFCC00"/>
                </a:solidFill>
              </a:rPr>
              <a:t>Environmental Protection Agency</a:t>
            </a:r>
          </a:p>
          <a:p>
            <a:r>
              <a:rPr lang="en-US" altLang="en-US" dirty="0" smtClean="0">
                <a:solidFill>
                  <a:srgbClr val="FFCC00"/>
                </a:solidFill>
              </a:rPr>
              <a:t>Food and Drug Administration – Center for Devices and Radiological Health</a:t>
            </a:r>
          </a:p>
          <a:p>
            <a:r>
              <a:rPr lang="en-US" altLang="en-US" dirty="0" smtClean="0">
                <a:solidFill>
                  <a:srgbClr val="FFCC00"/>
                </a:solidFill>
              </a:rPr>
              <a:t>Nuclear Regulatory Commission</a:t>
            </a:r>
          </a:p>
          <a:p>
            <a:endParaRPr lang="en-US" altLang="en-US" b="1" dirty="0" smtClean="0">
              <a:solidFill>
                <a:srgbClr val="003399"/>
              </a:solidFill>
            </a:endParaRPr>
          </a:p>
          <a:p>
            <a:pPr algn="ctr">
              <a:buNone/>
            </a:pPr>
            <a:endParaRPr lang="en-US" altLang="en-US" b="1" dirty="0" smtClean="0">
              <a:solidFill>
                <a:srgbClr val="003399"/>
              </a:solidFill>
            </a:endParaRPr>
          </a:p>
          <a:p>
            <a:endParaRPr lang="en-US" dirty="0"/>
          </a:p>
        </p:txBody>
      </p:sp>
      <p:pic>
        <p:nvPicPr>
          <p:cNvPr id="4" name="Picture 11" descr="C:\Documents and Settings\rpemberton\Desktop\CRCPDLogo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225" y="136525"/>
            <a:ext cx="9937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C:\Documents and Settings\rpemberton\Desktop\CRCPDLogo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52400"/>
            <a:ext cx="9937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skpage\AppData\Local\Microsoft\Windows\Temporary Internet Files\Content.IE5\L24MX5HB\MP900448379[1]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562600"/>
            <a:ext cx="1097280" cy="731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C00"/>
                </a:solidFill>
              </a:rPr>
              <a:t>CONTACT INFORMATION 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en-US" b="1" dirty="0" smtClean="0">
                <a:solidFill>
                  <a:srgbClr val="FFCC00"/>
                </a:solidFill>
              </a:rPr>
              <a:t>Web-Site: </a:t>
            </a:r>
          </a:p>
          <a:p>
            <a:pPr>
              <a:buNone/>
            </a:pPr>
            <a:r>
              <a:rPr lang="en-US" altLang="en-US" b="1" dirty="0" smtClean="0">
                <a:solidFill>
                  <a:srgbClr val="FFCC00"/>
                </a:solidFill>
              </a:rPr>
              <a:t>     </a:t>
            </a:r>
            <a:r>
              <a:rPr lang="en-US" altLang="en-US" b="1" u="sng" dirty="0" smtClean="0">
                <a:solidFill>
                  <a:srgbClr val="FFCC00"/>
                </a:solidFill>
              </a:rPr>
              <a:t>www.crcpd.org</a:t>
            </a:r>
          </a:p>
          <a:p>
            <a:endParaRPr lang="en-US" altLang="en-US" b="1" dirty="0" smtClean="0">
              <a:solidFill>
                <a:srgbClr val="FFCC00"/>
              </a:solidFill>
            </a:endParaRPr>
          </a:p>
          <a:p>
            <a:r>
              <a:rPr lang="en-US" altLang="en-US" b="1" dirty="0" smtClean="0">
                <a:solidFill>
                  <a:srgbClr val="FFCC00"/>
                </a:solidFill>
              </a:rPr>
              <a:t>Address: 					</a:t>
            </a:r>
          </a:p>
          <a:p>
            <a:pPr>
              <a:buNone/>
            </a:pPr>
            <a:r>
              <a:rPr lang="en-US" altLang="en-US" b="1" dirty="0" smtClean="0">
                <a:solidFill>
                  <a:srgbClr val="FFCC00"/>
                </a:solidFill>
              </a:rPr>
              <a:t>    CRCPD </a:t>
            </a:r>
          </a:p>
          <a:p>
            <a:pPr>
              <a:buNone/>
            </a:pPr>
            <a:r>
              <a:rPr lang="en-US" altLang="en-US" b="1" dirty="0" smtClean="0">
                <a:solidFill>
                  <a:srgbClr val="FFCC00"/>
                </a:solidFill>
              </a:rPr>
              <a:t>    1030 Burlington Lane, Suite 4B </a:t>
            </a:r>
          </a:p>
          <a:p>
            <a:pPr>
              <a:buNone/>
            </a:pPr>
            <a:r>
              <a:rPr lang="en-US" altLang="en-US" b="1" dirty="0" smtClean="0">
                <a:solidFill>
                  <a:srgbClr val="FFCC00"/>
                </a:solidFill>
              </a:rPr>
              <a:t>    Frankfort, Kentucky 40601</a:t>
            </a:r>
          </a:p>
          <a:p>
            <a:endParaRPr lang="en-US" altLang="en-US" b="1" dirty="0" smtClean="0">
              <a:solidFill>
                <a:srgbClr val="FFCC00"/>
              </a:solidFill>
            </a:endParaRPr>
          </a:p>
          <a:p>
            <a:r>
              <a:rPr lang="en-US" altLang="en-US" b="1" dirty="0" smtClean="0">
                <a:solidFill>
                  <a:srgbClr val="FFCC00"/>
                </a:solidFill>
              </a:rPr>
              <a:t>Telephone Number:</a:t>
            </a:r>
          </a:p>
          <a:p>
            <a:pPr>
              <a:buNone/>
            </a:pPr>
            <a:r>
              <a:rPr lang="en-US" altLang="en-US" b="1" dirty="0" smtClean="0">
                <a:solidFill>
                  <a:srgbClr val="FFCC00"/>
                </a:solidFill>
              </a:rPr>
              <a:t>      (502) 227-4543</a:t>
            </a:r>
            <a:endParaRPr lang="en-US" dirty="0">
              <a:solidFill>
                <a:srgbClr val="FFCC00"/>
              </a:solidFill>
            </a:endParaRPr>
          </a:p>
        </p:txBody>
      </p:sp>
      <p:pic>
        <p:nvPicPr>
          <p:cNvPr id="4" name="Picture 11" descr="C:\Documents and Settings\rpemberton\Desktop\CRCPDLogo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225" y="136525"/>
            <a:ext cx="9937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C:\Documents and Settings\rpemberton\Desktop\CRCPDLogo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228600"/>
            <a:ext cx="9937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362200"/>
            <a:ext cx="263048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C00"/>
                </a:solidFill>
              </a:rPr>
              <a:t>DISCLAIMER 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>
              <a:solidFill>
                <a:schemeClr val="bg1"/>
              </a:solidFill>
              <a:latin typeface="Britannic Bold" pitchFamily="34" charset="0"/>
            </a:endParaRPr>
          </a:p>
          <a:p>
            <a:pPr algn="ctr">
              <a:buNone/>
            </a:pPr>
            <a:r>
              <a:rPr lang="en-US" dirty="0" smtClean="0">
                <a:solidFill>
                  <a:srgbClr val="FFCC00"/>
                </a:solidFill>
                <a:latin typeface="Britannic Bold" pitchFamily="34" charset="0"/>
              </a:rPr>
              <a:t>The views and opinions shared in this presentation do not represent the opinions of the State of Arkansas or the Arkansas Department of Health.</a:t>
            </a:r>
            <a:endParaRPr lang="en-US" dirty="0" smtClean="0">
              <a:solidFill>
                <a:srgbClr val="FFCC00"/>
              </a:solidFill>
            </a:endParaRPr>
          </a:p>
          <a:p>
            <a:endParaRPr lang="en-US" dirty="0"/>
          </a:p>
        </p:txBody>
      </p:sp>
      <p:pic>
        <p:nvPicPr>
          <p:cNvPr id="4" name="Picture 4" descr="C:\Documents and Settings\rpemberton\Desktop\headerBanner cop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139700"/>
            <a:ext cx="1069975" cy="1079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C:\Documents and Settings\rpemberton\Desktop\headerBanner cop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1069975" cy="1079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 descr="100yea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276600" y="5486400"/>
            <a:ext cx="2743200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C00"/>
                </a:solidFill>
              </a:rPr>
              <a:t>DISCLAIMER 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FFCC00"/>
                </a:solidFill>
              </a:rPr>
              <a:t>The views and opinions shared in this presentation do not represent the opinions of the Conference of Radiation Control Program Director Members  or the CRCPD Executive Board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</a:p>
          <a:p>
            <a:endParaRPr lang="en-US" dirty="0">
              <a:solidFill>
                <a:srgbClr val="FFCC00"/>
              </a:solidFill>
            </a:endParaRPr>
          </a:p>
        </p:txBody>
      </p:sp>
      <p:pic>
        <p:nvPicPr>
          <p:cNvPr id="4" name="Picture 11" descr="C:\Documents and Settings\rpemberton\Desktop\CRCPDLogo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225" y="136525"/>
            <a:ext cx="9937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C:\Documents and Settings\rpemberton\Desktop\CRCPDLogo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52400"/>
            <a:ext cx="9937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jwthompson\Desktop\k90336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495800"/>
            <a:ext cx="2895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</TotalTime>
  <Words>652</Words>
  <Application>Microsoft Office PowerPoint</Application>
  <PresentationFormat>On-screen Show (4:3)</PresentationFormat>
  <Paragraphs>113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Britannic Bold</vt:lpstr>
      <vt:lpstr>Calibri</vt:lpstr>
      <vt:lpstr>Times New Roman</vt:lpstr>
      <vt:lpstr>Wingdings</vt:lpstr>
      <vt:lpstr>Office Theme</vt:lpstr>
      <vt:lpstr>LOW LEVEL RADIOACTIVE WASTE  FORUM--FALL 2014 MEETING</vt:lpstr>
      <vt:lpstr> Conference of Radiation  Control Program Directors, Inc. (CRCPD)   A Partnership Dedicated to Radiation Protection</vt:lpstr>
      <vt:lpstr>Mission</vt:lpstr>
      <vt:lpstr>PURPOSE</vt:lpstr>
      <vt:lpstr>ORGANIZATION </vt:lpstr>
      <vt:lpstr>ORGANIZATION </vt:lpstr>
      <vt:lpstr>CONTACT INFORMATION </vt:lpstr>
      <vt:lpstr>DISCLAIMER </vt:lpstr>
      <vt:lpstr>DISCLAIMER </vt:lpstr>
      <vt:lpstr>SHALE FORMATIONS IN USA</vt:lpstr>
      <vt:lpstr>CRCPD E-42 TASK FORCE</vt:lpstr>
      <vt:lpstr>CRCPD E-42 TASK FORCE</vt:lpstr>
      <vt:lpstr>ISSUES</vt:lpstr>
      <vt:lpstr>POSSIBLE RECOMMENDATIONS </vt:lpstr>
      <vt:lpstr>POSSIBLE RECOMMENDATIONS </vt:lpstr>
      <vt:lpstr>CRCPD E-42 TASK FORCE</vt:lpstr>
      <vt:lpstr>CRCPD E-42 TASK FORCE</vt:lpstr>
      <vt:lpstr>CRCPD E-42 TASK FORCE</vt:lpstr>
    </vt:vector>
  </TitlesOfParts>
  <Company>ADH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Eight Annual RadWaste Summit</dc:title>
  <dc:creator>Big 7</dc:creator>
  <cp:lastModifiedBy>Jessica Ernst</cp:lastModifiedBy>
  <cp:revision>47</cp:revision>
  <dcterms:created xsi:type="dcterms:W3CDTF">2014-08-16T15:55:58Z</dcterms:created>
  <dcterms:modified xsi:type="dcterms:W3CDTF">2014-10-22T18:02:16Z</dcterms:modified>
</cp:coreProperties>
</file>