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9" r:id="rId3"/>
    <p:sldId id="258" r:id="rId4"/>
    <p:sldId id="260" r:id="rId5"/>
    <p:sldId id="261" r:id="rId6"/>
    <p:sldId id="263" r:id="rId7"/>
    <p:sldId id="296" r:id="rId8"/>
    <p:sldId id="262" r:id="rId9"/>
    <p:sldId id="277" r:id="rId10"/>
    <p:sldId id="281" r:id="rId11"/>
    <p:sldId id="273" r:id="rId12"/>
    <p:sldId id="278" r:id="rId13"/>
    <p:sldId id="295" r:id="rId14"/>
    <p:sldId id="293" r:id="rId15"/>
    <p:sldId id="297" r:id="rId16"/>
    <p:sldId id="298" r:id="rId17"/>
    <p:sldId id="299" r:id="rId18"/>
    <p:sldId id="300" r:id="rId19"/>
    <p:sldId id="301" r:id="rId20"/>
    <p:sldId id="302" r:id="rId21"/>
    <p:sldId id="279" r:id="rId22"/>
    <p:sldId id="280" r:id="rId23"/>
    <p:sldId id="266" r:id="rId24"/>
    <p:sldId id="265" r:id="rId25"/>
    <p:sldId id="289" r:id="rId26"/>
    <p:sldId id="267" r:id="rId27"/>
    <p:sldId id="268" r:id="rId28"/>
    <p:sldId id="269" r:id="rId29"/>
    <p:sldId id="270" r:id="rId30"/>
    <p:sldId id="271" r:id="rId31"/>
    <p:sldId id="283" r:id="rId32"/>
    <p:sldId id="284" r:id="rId33"/>
    <p:sldId id="285" r:id="rId34"/>
    <p:sldId id="291" r:id="rId35"/>
    <p:sldId id="286" r:id="rId36"/>
    <p:sldId id="287" r:id="rId37"/>
    <p:sldId id="290" r:id="rId38"/>
    <p:sldId id="303" r:id="rId39"/>
    <p:sldId id="304" r:id="rId40"/>
    <p:sldId id="309" r:id="rId41"/>
    <p:sldId id="305" r:id="rId42"/>
    <p:sldId id="306" r:id="rId43"/>
    <p:sldId id="307" r:id="rId44"/>
    <p:sldId id="308" r:id="rId45"/>
    <p:sldId id="288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60"/>
  </p:normalViewPr>
  <p:slideViewPr>
    <p:cSldViewPr>
      <p:cViewPr varScale="1">
        <p:scale>
          <a:sx n="53" d="100"/>
          <a:sy n="53" d="100"/>
        </p:scale>
        <p:origin x="-155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Office_Excel_Worksheet1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Sheet1!$A$11</c:f>
              <c:strCache>
                <c:ptCount val="1"/>
                <c:pt idx="0">
                  <c:v>Mixing hydraulic fracturing fluid - no PPE</c:v>
                </c:pt>
              </c:strCache>
            </c:strRef>
          </c:tx>
          <c:cat>
            <c:strRef>
              <c:f>Sheet1!$B$10:$C$10</c:f>
              <c:strCache>
                <c:ptCount val="2"/>
                <c:pt idx="0">
                  <c:v>Total Dose at Max. Conc.</c:v>
                </c:pt>
                <c:pt idx="1">
                  <c:v>Total Dose at Avg. Conc.</c:v>
                </c:pt>
              </c:strCache>
            </c:strRef>
          </c:cat>
          <c:val>
            <c:numRef>
              <c:f>Sheet1!$B$11:$C$11</c:f>
              <c:numCache>
                <c:formatCode>0</c:formatCode>
                <c:ptCount val="2"/>
                <c:pt idx="0">
                  <c:v>29.6</c:v>
                </c:pt>
                <c:pt idx="1">
                  <c:v>26.4</c:v>
                </c:pt>
              </c:numCache>
            </c:numRef>
          </c:val>
        </c:ser>
        <c:ser>
          <c:idx val="1"/>
          <c:order val="1"/>
          <c:tx>
            <c:strRef>
              <c:f>Sheet1!$A$12</c:f>
              <c:strCache>
                <c:ptCount val="1"/>
                <c:pt idx="0">
                  <c:v>Mixing hydraulic fracturing fluid - with PPE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cat>
            <c:strRef>
              <c:f>Sheet1!$B$10:$C$10</c:f>
              <c:strCache>
                <c:ptCount val="2"/>
                <c:pt idx="0">
                  <c:v>Total Dose at Max. Conc.</c:v>
                </c:pt>
                <c:pt idx="1">
                  <c:v>Total Dose at Avg. Conc.</c:v>
                </c:pt>
              </c:strCache>
            </c:strRef>
          </c:cat>
          <c:val>
            <c:numRef>
              <c:f>Sheet1!$B$12:$C$12</c:f>
              <c:numCache>
                <c:formatCode>0</c:formatCode>
                <c:ptCount val="2"/>
                <c:pt idx="0">
                  <c:v>22.7</c:v>
                </c:pt>
                <c:pt idx="1">
                  <c:v>20.2</c:v>
                </c:pt>
              </c:numCache>
            </c:numRef>
          </c:val>
        </c:ser>
        <c:ser>
          <c:idx val="3"/>
          <c:order val="2"/>
          <c:tx>
            <c:strRef>
              <c:f>Sheet1!$A$13</c:f>
              <c:strCache>
                <c:ptCount val="1"/>
                <c:pt idx="0">
                  <c:v>Pipe cleaning - no PPE</c:v>
                </c:pt>
              </c:strCache>
            </c:strRef>
          </c:tx>
          <c:cat>
            <c:strRef>
              <c:f>Sheet1!$B$10:$C$10</c:f>
              <c:strCache>
                <c:ptCount val="2"/>
                <c:pt idx="0">
                  <c:v>Total Dose at Max. Conc.</c:v>
                </c:pt>
                <c:pt idx="1">
                  <c:v>Total Dose at Avg. Conc.</c:v>
                </c:pt>
              </c:strCache>
            </c:strRef>
          </c:cat>
          <c:val>
            <c:numRef>
              <c:f>Sheet1!$B$13:$C$13</c:f>
              <c:numCache>
                <c:formatCode>0</c:formatCode>
                <c:ptCount val="2"/>
                <c:pt idx="0">
                  <c:v>650</c:v>
                </c:pt>
                <c:pt idx="1">
                  <c:v>390</c:v>
                </c:pt>
              </c:numCache>
            </c:numRef>
          </c:val>
        </c:ser>
        <c:ser>
          <c:idx val="4"/>
          <c:order val="3"/>
          <c:tx>
            <c:strRef>
              <c:f>Sheet1!$A$14</c:f>
              <c:strCache>
                <c:ptCount val="1"/>
                <c:pt idx="0">
                  <c:v>Pipe cleaning - with PPE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</c:spPr>
          <c:cat>
            <c:strRef>
              <c:f>Sheet1!$B$10:$C$10</c:f>
              <c:strCache>
                <c:ptCount val="2"/>
                <c:pt idx="0">
                  <c:v>Total Dose at Max. Conc.</c:v>
                </c:pt>
                <c:pt idx="1">
                  <c:v>Total Dose at Avg. Conc.</c:v>
                </c:pt>
              </c:strCache>
            </c:strRef>
          </c:cat>
          <c:val>
            <c:numRef>
              <c:f>Sheet1!$B$14:$C$14</c:f>
              <c:numCache>
                <c:formatCode>0</c:formatCode>
                <c:ptCount val="2"/>
                <c:pt idx="0">
                  <c:v>127</c:v>
                </c:pt>
                <c:pt idx="1">
                  <c:v>13.9</c:v>
                </c:pt>
              </c:numCache>
            </c:numRef>
          </c:val>
        </c:ser>
        <c:ser>
          <c:idx val="5"/>
          <c:order val="4"/>
          <c:tx>
            <c:strRef>
              <c:f>Sheet1!$A$15</c:f>
              <c:strCache>
                <c:ptCount val="1"/>
                <c:pt idx="0">
                  <c:v>Storage tank cleaning - no PPE</c:v>
                </c:pt>
              </c:strCache>
            </c:strRef>
          </c:tx>
          <c:cat>
            <c:strRef>
              <c:f>Sheet1!$B$10:$C$10</c:f>
              <c:strCache>
                <c:ptCount val="2"/>
                <c:pt idx="0">
                  <c:v>Total Dose at Max. Conc.</c:v>
                </c:pt>
                <c:pt idx="1">
                  <c:v>Total Dose at Avg. Conc.</c:v>
                </c:pt>
              </c:strCache>
            </c:strRef>
          </c:cat>
          <c:val>
            <c:numRef>
              <c:f>Sheet1!$B$15:$C$15</c:f>
              <c:numCache>
                <c:formatCode>0.0</c:formatCode>
                <c:ptCount val="2"/>
                <c:pt idx="0" formatCode="0">
                  <c:v>73.2</c:v>
                </c:pt>
                <c:pt idx="1">
                  <c:v>7.35</c:v>
                </c:pt>
              </c:numCache>
            </c:numRef>
          </c:val>
        </c:ser>
        <c:ser>
          <c:idx val="6"/>
          <c:order val="5"/>
          <c:tx>
            <c:strRef>
              <c:f>Sheet1!$A$16</c:f>
              <c:strCache>
                <c:ptCount val="1"/>
                <c:pt idx="0">
                  <c:v>Storage tank cleaning - with PPE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</c:spPr>
          <c:cat>
            <c:strRef>
              <c:f>Sheet1!$B$10:$C$10</c:f>
              <c:strCache>
                <c:ptCount val="2"/>
                <c:pt idx="0">
                  <c:v>Total Dose at Max. Conc.</c:v>
                </c:pt>
                <c:pt idx="1">
                  <c:v>Total Dose at Avg. Conc.</c:v>
                </c:pt>
              </c:strCache>
            </c:strRef>
          </c:cat>
          <c:val>
            <c:numRef>
              <c:f>Sheet1!$B$16:$C$16</c:f>
              <c:numCache>
                <c:formatCode>0.0</c:formatCode>
                <c:ptCount val="2"/>
                <c:pt idx="0" formatCode="0">
                  <c:v>70.3</c:v>
                </c:pt>
                <c:pt idx="1">
                  <c:v>3.8099999999999987</c:v>
                </c:pt>
              </c:numCache>
            </c:numRef>
          </c:val>
        </c:ser>
        <c:ser>
          <c:idx val="7"/>
          <c:order val="6"/>
          <c:tx>
            <c:strRef>
              <c:f>Sheet1!$A$17</c:f>
              <c:strCache>
                <c:ptCount val="1"/>
                <c:pt idx="0">
                  <c:v>Equipment cleaning at gas processing - no PPE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</c:spPr>
          <c:cat>
            <c:strRef>
              <c:f>Sheet1!$B$10:$C$10</c:f>
              <c:strCache>
                <c:ptCount val="2"/>
                <c:pt idx="0">
                  <c:v>Total Dose at Max. Conc.</c:v>
                </c:pt>
                <c:pt idx="1">
                  <c:v>Total Dose at Avg. Conc.</c:v>
                </c:pt>
              </c:strCache>
            </c:strRef>
          </c:cat>
          <c:val>
            <c:numRef>
              <c:f>Sheet1!$B$17:$C$17</c:f>
              <c:numCache>
                <c:formatCode>0</c:formatCode>
                <c:ptCount val="2"/>
                <c:pt idx="0">
                  <c:v>670</c:v>
                </c:pt>
                <c:pt idx="1">
                  <c:v>17.5</c:v>
                </c:pt>
              </c:numCache>
            </c:numRef>
          </c:val>
        </c:ser>
        <c:ser>
          <c:idx val="8"/>
          <c:order val="7"/>
          <c:tx>
            <c:strRef>
              <c:f>Sheet1!$A$18</c:f>
              <c:strCache>
                <c:ptCount val="1"/>
                <c:pt idx="0">
                  <c:v>Equipment cleaning at gas processing - with PPE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</c:spPr>
          <c:cat>
            <c:strRef>
              <c:f>Sheet1!$B$10:$C$10</c:f>
              <c:strCache>
                <c:ptCount val="2"/>
                <c:pt idx="0">
                  <c:v>Total Dose at Max. Conc.</c:v>
                </c:pt>
                <c:pt idx="1">
                  <c:v>Total Dose at Avg. Conc.</c:v>
                </c:pt>
              </c:strCache>
            </c:strRef>
          </c:cat>
          <c:val>
            <c:numRef>
              <c:f>Sheet1!$B$18:$C$18</c:f>
              <c:numCache>
                <c:formatCode>0.0000</c:formatCode>
                <c:ptCount val="2"/>
                <c:pt idx="0" formatCode="0.000">
                  <c:v>1.1700000000000019E-2</c:v>
                </c:pt>
                <c:pt idx="1">
                  <c:v>3.0000000000000046E-4</c:v>
                </c:pt>
              </c:numCache>
            </c:numRef>
          </c:val>
        </c:ser>
        <c:ser>
          <c:idx val="9"/>
          <c:order val="8"/>
          <c:tx>
            <c:strRef>
              <c:f>Sheet1!$A$19</c:f>
              <c:strCache>
                <c:ptCount val="1"/>
                <c:pt idx="0">
                  <c:v>Sludge treatment workers - no PPE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cat>
            <c:strRef>
              <c:f>Sheet1!$B$10:$C$10</c:f>
              <c:strCache>
                <c:ptCount val="2"/>
                <c:pt idx="0">
                  <c:v>Total Dose at Max. Conc.</c:v>
                </c:pt>
                <c:pt idx="1">
                  <c:v>Total Dose at Avg. Conc.</c:v>
                </c:pt>
              </c:strCache>
            </c:strRef>
          </c:cat>
          <c:val>
            <c:numRef>
              <c:f>Sheet1!$B$19:$C$19</c:f>
              <c:numCache>
                <c:formatCode>0.0</c:formatCode>
                <c:ptCount val="2"/>
                <c:pt idx="0">
                  <c:v>85.8</c:v>
                </c:pt>
                <c:pt idx="1">
                  <c:v>15.4</c:v>
                </c:pt>
              </c:numCache>
            </c:numRef>
          </c:val>
        </c:ser>
        <c:ser>
          <c:idx val="10"/>
          <c:order val="9"/>
          <c:tx>
            <c:strRef>
              <c:f>Sheet1!$A$20</c:f>
              <c:strCache>
                <c:ptCount val="1"/>
                <c:pt idx="0">
                  <c:v>Sludge treatment workers -with PPE</c:v>
                </c:pt>
              </c:strCache>
            </c:strRef>
          </c:tx>
          <c:spPr>
            <a:solidFill>
              <a:schemeClr val="accent3">
                <a:lumMod val="40000"/>
                <a:lumOff val="60000"/>
              </a:schemeClr>
            </a:solidFill>
          </c:spPr>
          <c:cat>
            <c:strRef>
              <c:f>Sheet1!$B$10:$C$10</c:f>
              <c:strCache>
                <c:ptCount val="2"/>
                <c:pt idx="0">
                  <c:v>Total Dose at Max. Conc.</c:v>
                </c:pt>
                <c:pt idx="1">
                  <c:v>Total Dose at Avg. Conc.</c:v>
                </c:pt>
              </c:strCache>
            </c:strRef>
          </c:cat>
          <c:val>
            <c:numRef>
              <c:f>Sheet1!$B$20:$C$20</c:f>
              <c:numCache>
                <c:formatCode>0.0</c:formatCode>
                <c:ptCount val="2"/>
                <c:pt idx="0" formatCode="0">
                  <c:v>30.3</c:v>
                </c:pt>
                <c:pt idx="1">
                  <c:v>1.6300000000000001</c:v>
                </c:pt>
              </c:numCache>
            </c:numRef>
          </c:val>
        </c:ser>
        <c:axId val="109338624"/>
        <c:axId val="109340160"/>
      </c:barChart>
      <c:catAx>
        <c:axId val="109338624"/>
        <c:scaling>
          <c:orientation val="minMax"/>
        </c:scaling>
        <c:axPos val="b"/>
        <c:majorTickMark val="none"/>
        <c:tickLblPos val="nextTo"/>
        <c:crossAx val="109340160"/>
        <c:crossesAt val="1.0000000000000021E-4"/>
        <c:auto val="1"/>
        <c:lblAlgn val="ctr"/>
        <c:lblOffset val="100"/>
      </c:catAx>
      <c:valAx>
        <c:axId val="109340160"/>
        <c:scaling>
          <c:logBase val="10"/>
          <c:orientation val="minMax"/>
          <c:min val="1"/>
        </c:scaling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Dose Rate (mrem/yr)</a:t>
                </a:r>
              </a:p>
              <a:p>
                <a:pPr>
                  <a:defRPr/>
                </a:pPr>
                <a:endParaRPr lang="en-US"/>
              </a:p>
            </c:rich>
          </c:tx>
          <c:layout>
            <c:manualLayout>
              <c:xMode val="edge"/>
              <c:yMode val="edge"/>
              <c:x val="0.2491330723431307"/>
              <c:y val="0.19220873520509849"/>
            </c:manualLayout>
          </c:layout>
        </c:title>
        <c:numFmt formatCode="0" sourceLinked="0"/>
        <c:majorTickMark val="none"/>
        <c:tickLblPos val="nextTo"/>
        <c:crossAx val="109338624"/>
        <c:crossesAt val="1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</c:chart>
  <c:externalData r:id="rId2"/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14C3D-43E9-4A9D-8464-C900D44E4209}" type="datetimeFigureOut">
              <a:rPr lang="en-US" smtClean="0"/>
              <a:pPr/>
              <a:t>8/22/2014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A679E-7169-46D9-9007-D8BFCA93AC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cover dir="r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14C3D-43E9-4A9D-8464-C900D44E4209}" type="datetimeFigureOut">
              <a:rPr lang="en-US" smtClean="0"/>
              <a:pPr/>
              <a:t>8/22/2014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A679E-7169-46D9-9007-D8BFCA93AC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over dir="r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14C3D-43E9-4A9D-8464-C900D44E4209}" type="datetimeFigureOut">
              <a:rPr lang="en-US" smtClean="0"/>
              <a:pPr/>
              <a:t>8/22/2014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A679E-7169-46D9-9007-D8BFCA93AC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over dir="r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14C3D-43E9-4A9D-8464-C900D44E4209}" type="datetimeFigureOut">
              <a:rPr lang="en-US" smtClean="0"/>
              <a:pPr/>
              <a:t>8/22/2014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A679E-7169-46D9-9007-D8BFCA93AC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over dir="r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14C3D-43E9-4A9D-8464-C900D44E4209}" type="datetimeFigureOut">
              <a:rPr lang="en-US" smtClean="0"/>
              <a:pPr/>
              <a:t>8/22/2014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A679E-7169-46D9-9007-D8BFCA93AC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cover dir="r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14C3D-43E9-4A9D-8464-C900D44E4209}" type="datetimeFigureOut">
              <a:rPr lang="en-US" smtClean="0"/>
              <a:pPr/>
              <a:t>8/22/2014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A679E-7169-46D9-9007-D8BFCA93AC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over dir="r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14C3D-43E9-4A9D-8464-C900D44E4209}" type="datetimeFigureOut">
              <a:rPr lang="en-US" smtClean="0"/>
              <a:pPr/>
              <a:t>8/22/2014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A679E-7169-46D9-9007-D8BFCA93AC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over dir="r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14C3D-43E9-4A9D-8464-C900D44E4209}" type="datetimeFigureOut">
              <a:rPr lang="en-US" smtClean="0"/>
              <a:pPr/>
              <a:t>8/22/2014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A679E-7169-46D9-9007-D8BFCA93AC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over dir="r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14C3D-43E9-4A9D-8464-C900D44E4209}" type="datetimeFigureOut">
              <a:rPr lang="en-US" smtClean="0"/>
              <a:pPr/>
              <a:t>8/22/2014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A679E-7169-46D9-9007-D8BFCA93AC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over dir="r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14C3D-43E9-4A9D-8464-C900D44E4209}" type="datetimeFigureOut">
              <a:rPr lang="en-US" smtClean="0"/>
              <a:pPr/>
              <a:t>8/22/2014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A679E-7169-46D9-9007-D8BFCA93AC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over dir="r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14C3D-43E9-4A9D-8464-C900D44E4209}" type="datetimeFigureOut">
              <a:rPr lang="en-US" smtClean="0"/>
              <a:pPr/>
              <a:t>8/22/2014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D05A679E-7169-46D9-9007-D8BFCA93AC3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cover dir="r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8F14C3D-43E9-4A9D-8464-C900D44E4209}" type="datetimeFigureOut">
              <a:rPr lang="en-US" smtClean="0"/>
              <a:pPr/>
              <a:t>8/22/2014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05A679E-7169-46D9-9007-D8BFCA93AC3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>
    <p:cover dir="ru"/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BAKKEN/THREE FORKS CHALLENGES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smtClean="0"/>
          </a:p>
          <a:p>
            <a:r>
              <a:rPr lang="en-US" smtClean="0"/>
              <a:t>North Dakota</a:t>
            </a:r>
            <a:endParaRPr lang="en-US" dirty="0"/>
          </a:p>
        </p:txBody>
      </p:sp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Fracturing Process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Well formations are fractured using explosives down hole and very large volumes of water under very high pressures (several million gallons used).</a:t>
            </a:r>
          </a:p>
          <a:p>
            <a:r>
              <a:rPr lang="en-US" dirty="0" smtClean="0"/>
              <a:t>The fracturing process allows the oil which is trapped in the shale to flow to the drill hole.</a:t>
            </a:r>
          </a:p>
          <a:p>
            <a:r>
              <a:rPr lang="en-US" dirty="0" smtClean="0"/>
              <a:t>Water that is used and captured during this process is called </a:t>
            </a:r>
            <a:r>
              <a:rPr lang="en-US" dirty="0" err="1" smtClean="0"/>
              <a:t>flowback</a:t>
            </a:r>
            <a:r>
              <a:rPr lang="en-US" dirty="0" smtClean="0"/>
              <a:t> and is hauled off site.</a:t>
            </a:r>
          </a:p>
          <a:p>
            <a:r>
              <a:rPr lang="en-US" dirty="0" smtClean="0"/>
              <a:t>This water and water that is produced along with the oil has suspended soil products in it.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86000" y="185934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it. </a:t>
            </a:r>
            <a:endParaRPr lang="en-US" dirty="0"/>
          </a:p>
        </p:txBody>
      </p:sp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Hydraulic Fracturing</a:t>
            </a:r>
            <a:endParaRPr lang="en-US" dirty="0"/>
          </a:p>
        </p:txBody>
      </p:sp>
      <p:pic>
        <p:nvPicPr>
          <p:cNvPr id="12293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1262" y="2072481"/>
            <a:ext cx="4181475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1" y="1935163"/>
            <a:ext cx="57150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WHY FRAC THE ROCK?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• </a:t>
            </a:r>
            <a:r>
              <a:rPr lang="en-US" b="1" dirty="0" smtClean="0"/>
              <a:t>already developed easy oil </a:t>
            </a:r>
          </a:p>
          <a:p>
            <a:pPr>
              <a:buNone/>
            </a:pPr>
            <a:r>
              <a:rPr lang="en-US" dirty="0" smtClean="0"/>
              <a:t>		</a:t>
            </a:r>
            <a:r>
              <a:rPr lang="en-US" b="1" dirty="0" smtClean="0"/>
              <a:t>oil flows easily without </a:t>
            </a:r>
            <a:r>
              <a:rPr lang="en-US" b="1" dirty="0" err="1" smtClean="0"/>
              <a:t>fracking</a:t>
            </a:r>
            <a:r>
              <a:rPr lang="en-US" b="1" dirty="0" smtClean="0"/>
              <a:t> </a:t>
            </a:r>
          </a:p>
          <a:p>
            <a:pPr>
              <a:buNone/>
            </a:pPr>
            <a:endParaRPr lang="en-US" b="1" dirty="0" smtClean="0"/>
          </a:p>
          <a:p>
            <a:r>
              <a:rPr lang="en-US" dirty="0" smtClean="0"/>
              <a:t>• </a:t>
            </a:r>
            <a:r>
              <a:rPr lang="en-US" b="1" dirty="0" smtClean="0"/>
              <a:t>Unconventional Reserves </a:t>
            </a:r>
          </a:p>
          <a:p>
            <a:pPr>
              <a:buNone/>
            </a:pPr>
            <a:r>
              <a:rPr lang="en-US" dirty="0" smtClean="0"/>
              <a:t>		 </a:t>
            </a:r>
            <a:r>
              <a:rPr lang="en-US" b="1" dirty="0" smtClean="0"/>
              <a:t>reservoirs are tight </a:t>
            </a:r>
          </a:p>
          <a:p>
            <a:pPr>
              <a:buNone/>
            </a:pPr>
            <a:r>
              <a:rPr lang="en-US" dirty="0" smtClean="0"/>
              <a:t>		 </a:t>
            </a:r>
            <a:r>
              <a:rPr lang="en-US" b="1" dirty="0" smtClean="0"/>
              <a:t>uneconomic to produce w/o </a:t>
            </a:r>
            <a:r>
              <a:rPr lang="en-US" b="1" dirty="0" err="1" smtClean="0"/>
              <a:t>fracking</a:t>
            </a:r>
            <a:r>
              <a:rPr lang="en-US" b="1" dirty="0" smtClean="0"/>
              <a:t> </a:t>
            </a:r>
          </a:p>
          <a:p>
            <a:pPr>
              <a:buNone/>
            </a:pPr>
            <a:r>
              <a:rPr lang="en-US" dirty="0" smtClean="0"/>
              <a:t>		 </a:t>
            </a:r>
            <a:r>
              <a:rPr lang="en-US" b="1" dirty="0" smtClean="0"/>
              <a:t>must create a path for oil to flow </a:t>
            </a:r>
          </a:p>
          <a:p>
            <a:endParaRPr lang="en-US" dirty="0"/>
          </a:p>
        </p:txBody>
      </p:sp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Process continued…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Much of the </a:t>
            </a:r>
            <a:r>
              <a:rPr lang="en-US" dirty="0" err="1" smtClean="0"/>
              <a:t>flowback</a:t>
            </a:r>
            <a:r>
              <a:rPr lang="en-US" dirty="0" smtClean="0"/>
              <a:t> water is reused in the next well, but must be filtered before it can be used again.  (</a:t>
            </a:r>
            <a:r>
              <a:rPr lang="en-US" b="1" dirty="0" smtClean="0">
                <a:solidFill>
                  <a:srgbClr val="FF0000"/>
                </a:solidFill>
              </a:rPr>
              <a:t>This is one of the problems facing North Dakota</a:t>
            </a:r>
            <a:r>
              <a:rPr lang="en-US" dirty="0" smtClean="0"/>
              <a:t>)</a:t>
            </a:r>
          </a:p>
          <a:p>
            <a:r>
              <a:rPr lang="en-US" dirty="0" smtClean="0"/>
              <a:t>The produced water is taken to a </a:t>
            </a:r>
            <a:r>
              <a:rPr lang="en-US" b="1" u="sng" dirty="0" smtClean="0"/>
              <a:t>Permitted Salt Water Disposal Well</a:t>
            </a:r>
            <a:r>
              <a:rPr lang="en-US" dirty="0" smtClean="0"/>
              <a:t> to be pumped down hole at 5,ooo+ feet.</a:t>
            </a:r>
          </a:p>
          <a:p>
            <a:r>
              <a:rPr lang="en-US" dirty="0" smtClean="0"/>
              <a:t>This water must be filtered so the Disposal Well does not get plugged up.  </a:t>
            </a:r>
          </a:p>
          <a:p>
            <a:r>
              <a:rPr lang="en-US" dirty="0" smtClean="0"/>
              <a:t>These suspended materials contain Naturally </a:t>
            </a:r>
            <a:r>
              <a:rPr lang="en-US" dirty="0" err="1" smtClean="0"/>
              <a:t>Occuring</a:t>
            </a:r>
            <a:r>
              <a:rPr lang="en-US" dirty="0" smtClean="0"/>
              <a:t> Radioactive Materials (NORM).</a:t>
            </a:r>
            <a:endParaRPr lang="en-US" dirty="0"/>
          </a:p>
        </p:txBody>
      </p:sp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4922500" cy="1119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4922500" cy="1119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4922500" cy="1119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July 1, 2014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Leak Tight containers required</a:t>
            </a:r>
          </a:p>
          <a:p>
            <a:r>
              <a:rPr lang="en-US" dirty="0" smtClean="0"/>
              <a:t>Must have a Solid Waste Haulers Permit</a:t>
            </a:r>
          </a:p>
          <a:p>
            <a:r>
              <a:rPr lang="en-US" dirty="0" smtClean="0"/>
              <a:t>Drivers must have HAZMAT endorsement</a:t>
            </a:r>
          </a:p>
          <a:p>
            <a:r>
              <a:rPr lang="en-US" dirty="0" smtClean="0"/>
              <a:t>Each Company must supply letter to Department stating the name of the individual responsible for the program</a:t>
            </a:r>
          </a:p>
          <a:p>
            <a:r>
              <a:rPr lang="en-US" dirty="0" smtClean="0"/>
              <a:t>Must submit quarterly load reports</a:t>
            </a:r>
          </a:p>
          <a:p>
            <a:r>
              <a:rPr lang="en-US" dirty="0" smtClean="0"/>
              <a:t>Must be registered with the Secretary of State</a:t>
            </a:r>
          </a:p>
          <a:p>
            <a:r>
              <a:rPr lang="en-US" dirty="0" smtClean="0"/>
              <a:t>Must have a Radioactive Materials Haulers license</a:t>
            </a:r>
            <a:endParaRPr lang="en-US" dirty="0"/>
          </a:p>
        </p:txBody>
      </p:sp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4922500" cy="1119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52401"/>
            <a:ext cx="8610600" cy="6019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Picture2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565" y="-62118"/>
            <a:ext cx="9139069" cy="6920117"/>
          </a:xfrm>
        </p:spPr>
      </p:pic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Fracturing process cont.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Purposes of fracture fluid </a:t>
            </a:r>
          </a:p>
          <a:p>
            <a:r>
              <a:rPr lang="en-US" dirty="0" smtClean="0"/>
              <a:t>• 	crack the reservoir </a:t>
            </a:r>
          </a:p>
          <a:p>
            <a:r>
              <a:rPr lang="en-US" dirty="0" smtClean="0"/>
              <a:t>• 	to carry </a:t>
            </a:r>
            <a:r>
              <a:rPr lang="en-US" dirty="0" err="1" smtClean="0"/>
              <a:t>Propants</a:t>
            </a:r>
            <a:r>
              <a:rPr lang="en-US" dirty="0" smtClean="0"/>
              <a:t> to hold the shale fractures open 	so oil can flow  </a:t>
            </a:r>
          </a:p>
          <a:p>
            <a:pPr lvl="3"/>
            <a:r>
              <a:rPr lang="en-US" dirty="0" smtClean="0"/>
              <a:t>Interesting enough is that much of the </a:t>
            </a:r>
            <a:r>
              <a:rPr lang="en-US" dirty="0" err="1" smtClean="0"/>
              <a:t>Propant</a:t>
            </a:r>
            <a:r>
              <a:rPr lang="en-US" dirty="0" smtClean="0"/>
              <a:t> used has some radioactivity associated with it.</a:t>
            </a:r>
          </a:p>
          <a:p>
            <a:pPr lvl="3"/>
            <a:r>
              <a:rPr lang="en-US" dirty="0" smtClean="0"/>
              <a:t>Some </a:t>
            </a:r>
            <a:r>
              <a:rPr lang="en-US" dirty="0" err="1" smtClean="0"/>
              <a:t>propants</a:t>
            </a:r>
            <a:r>
              <a:rPr lang="en-US" dirty="0" smtClean="0"/>
              <a:t> come from China and seem to be more radioactive that materials that originate in the US</a:t>
            </a:r>
          </a:p>
          <a:p>
            <a:endParaRPr lang="en-US" dirty="0"/>
          </a:p>
        </p:txBody>
      </p:sp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4287500" cy="1071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NORM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Some of the radioisotopes found in the soils of North Dakota are:</a:t>
            </a:r>
          </a:p>
          <a:p>
            <a:pPr lvl="1"/>
            <a:r>
              <a:rPr lang="en-US" dirty="0" smtClean="0"/>
              <a:t>Radium 226</a:t>
            </a:r>
          </a:p>
          <a:p>
            <a:pPr lvl="1"/>
            <a:r>
              <a:rPr lang="en-US" dirty="0" smtClean="0"/>
              <a:t>Radium 228</a:t>
            </a:r>
          </a:p>
          <a:p>
            <a:pPr lvl="1"/>
            <a:r>
              <a:rPr lang="en-US" dirty="0" smtClean="0"/>
              <a:t>Lead 210</a:t>
            </a:r>
          </a:p>
          <a:p>
            <a:pPr lvl="1"/>
            <a:r>
              <a:rPr lang="en-US" dirty="0" smtClean="0"/>
              <a:t>Potassium 40</a:t>
            </a:r>
            <a:endParaRPr lang="en-US" dirty="0"/>
          </a:p>
        </p:txBody>
      </p:sp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Here Come the Filter Socks!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122" name="Picture 2" descr="Y:\RAD\RCP\RAM\260 INCIDENTS &amp; ALLEGATIONS\Allegations\NORM_TENORM Related\RPServices_Filter Socks\20140221.RP Services.storagesitephotos\5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8405" y="1935163"/>
            <a:ext cx="6627189" cy="4389437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A Small Sample from North Dakota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Nearly 150 Illegal Oil Waste Dumps” – AP</a:t>
            </a:r>
          </a:p>
          <a:p>
            <a:pPr>
              <a:buNone/>
            </a:pPr>
            <a:r>
              <a:rPr lang="en-US" dirty="0" smtClean="0"/>
              <a:t>“Filter Sock Mess Could Lead to Enforcement Action” – Bismarck Tribune</a:t>
            </a:r>
          </a:p>
          <a:p>
            <a:pPr>
              <a:buNone/>
            </a:pPr>
            <a:r>
              <a:rPr lang="en-US" dirty="0" smtClean="0"/>
              <a:t>“Watford City Struggles with Radioactive Oil Waste” – Billings Gazette</a:t>
            </a:r>
          </a:p>
          <a:p>
            <a:pPr>
              <a:buNone/>
            </a:pPr>
            <a:r>
              <a:rPr lang="en-US" dirty="0" smtClean="0"/>
              <a:t>“Strange Byproduct of </a:t>
            </a:r>
            <a:r>
              <a:rPr lang="en-US" dirty="0" err="1" smtClean="0"/>
              <a:t>Fracking</a:t>
            </a:r>
            <a:r>
              <a:rPr lang="en-US" dirty="0" smtClean="0"/>
              <a:t> Boom: Radioactive Socks” – Forbes</a:t>
            </a:r>
          </a:p>
          <a:p>
            <a:pPr>
              <a:buNone/>
            </a:pPr>
            <a:r>
              <a:rPr lang="en-US" dirty="0" smtClean="0"/>
              <a:t>“Officials, Operator to Meet in Filter Socks Probe” – KX News</a:t>
            </a:r>
          </a:p>
          <a:p>
            <a:endParaRPr lang="en-US" dirty="0"/>
          </a:p>
        </p:txBody>
      </p:sp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Trailers with stored socks</a:t>
            </a:r>
            <a:endParaRPr lang="en-US" dirty="0"/>
          </a:p>
        </p:txBody>
      </p:sp>
      <p:pic>
        <p:nvPicPr>
          <p:cNvPr id="6147" name="Picture 3" descr="Y:\RAD\RCP\RAM\260 INCIDENTS &amp; ALLEGATIONS\Allegations\NORM_TENORM Related\RPServices_Filter Socks\20140221.RP Services.storagesitephotos\5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8405" y="1935163"/>
            <a:ext cx="6627189" cy="4389437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Oil Contamination</a:t>
            </a:r>
            <a:endParaRPr lang="en-US" dirty="0"/>
          </a:p>
        </p:txBody>
      </p:sp>
      <p:pic>
        <p:nvPicPr>
          <p:cNvPr id="7170" name="Picture 2" descr="Y:\RAD\RCP\RAM\260 INCIDENTS &amp; ALLEGATIONS\Allegations\NORM_TENORM Related\RPServices_Filter Socks\20140221.RP Services.storagesitephotos\5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8405" y="1935163"/>
            <a:ext cx="6627189" cy="4389437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Bags contain Filter Socks</a:t>
            </a:r>
            <a:endParaRPr lang="en-US" dirty="0"/>
          </a:p>
        </p:txBody>
      </p:sp>
      <p:pic>
        <p:nvPicPr>
          <p:cNvPr id="8194" name="Picture 2" descr="Y:\RAD\RCP\RAM\260 INCIDENTS &amp; ALLEGATIONS\Allegations\NORM_TENORM Related\RPServices_Filter Socks\20140221.RP Services.storagesitephotos\5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8405" y="1935163"/>
            <a:ext cx="6627189" cy="4389437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Unused Filter Sock</a:t>
            </a:r>
            <a:endParaRPr lang="en-US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3616" y="1935163"/>
            <a:ext cx="5876767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685800"/>
            <a:ext cx="83058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Abandoned Gas Station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5921" y="1935163"/>
            <a:ext cx="5872157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This is what we found.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5" name="Picture 3" descr="Y:\RAD\RCP\RAM\260 INCIDENTS &amp; ALLEGATIONS\Allegations\NORM_TENORM Related\Noonan Filter Socks\DSCF36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981200"/>
            <a:ext cx="6477000" cy="4419600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2-20 yard </a:t>
            </a:r>
            <a:r>
              <a:rPr lang="en-US" dirty="0" err="1" smtClean="0"/>
              <a:t>Rolloff</a:t>
            </a:r>
            <a:r>
              <a:rPr lang="en-US" dirty="0" smtClean="0"/>
              <a:t> containers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5708" y="1935163"/>
            <a:ext cx="5852583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Crosby Location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0278" y="1935163"/>
            <a:ext cx="7803444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Background Measurements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Early work done in 1984-1986 by USEPA-ORP out of Las Vegas regarding background radiation levels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Work was done in western North Dakota as part of the UMTRA program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Background levels for Ra-226 found to be 4.2 </a:t>
            </a:r>
            <a:r>
              <a:rPr lang="en-US" dirty="0" err="1" smtClean="0"/>
              <a:t>pCi</a:t>
            </a:r>
            <a:r>
              <a:rPr lang="en-US" dirty="0" smtClean="0"/>
              <a:t>/gm during this work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Origination of 5 </a:t>
            </a:r>
            <a:r>
              <a:rPr lang="en-US" dirty="0" err="1" smtClean="0"/>
              <a:t>pCi</a:t>
            </a:r>
            <a:r>
              <a:rPr lang="en-US" dirty="0" smtClean="0"/>
              <a:t> limit for disposal in North Dakota</a:t>
            </a:r>
          </a:p>
          <a:p>
            <a:pPr lvl="1"/>
            <a:endParaRPr lang="en-US" dirty="0"/>
          </a:p>
        </p:txBody>
      </p:sp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Rules?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dirty="0" smtClean="0"/>
              <a:t>That which is not reserved to the feds stays with the states or the people</a:t>
            </a:r>
          </a:p>
          <a:p>
            <a:pPr>
              <a:buNone/>
            </a:pPr>
            <a:r>
              <a:rPr lang="en-US" dirty="0" smtClean="0"/>
              <a:t>States therefore have the responsibility for those things not reserved to the feds:</a:t>
            </a:r>
          </a:p>
          <a:p>
            <a:pPr lvl="1"/>
            <a:r>
              <a:rPr lang="en-US" dirty="0" smtClean="0"/>
              <a:t>Machine generated materials</a:t>
            </a:r>
          </a:p>
          <a:p>
            <a:pPr lvl="1"/>
            <a:r>
              <a:rPr lang="en-US" dirty="0" smtClean="0"/>
              <a:t>NORM/TENORM</a:t>
            </a:r>
          </a:p>
          <a:p>
            <a:pPr>
              <a:buNone/>
            </a:pPr>
            <a:r>
              <a:rPr lang="en-US" dirty="0" smtClean="0"/>
              <a:t>1978 amendments to the AEA – UMTRCA expanded federal authority to cover uranium mill tailings</a:t>
            </a:r>
          </a:p>
          <a:p>
            <a:pPr>
              <a:buNone/>
            </a:pPr>
            <a:r>
              <a:rPr lang="en-US" dirty="0" smtClean="0"/>
              <a:t>Vanadium tailings or radium tailings from the same type of ore not captured by AEA</a:t>
            </a:r>
          </a:p>
          <a:p>
            <a:pPr>
              <a:buNone/>
            </a:pPr>
            <a:r>
              <a:rPr lang="en-US" dirty="0" smtClean="0"/>
              <a:t>However, </a:t>
            </a:r>
            <a:r>
              <a:rPr lang="en-US" dirty="0" err="1" smtClean="0"/>
              <a:t>radionuclides</a:t>
            </a:r>
            <a:r>
              <a:rPr lang="en-US" dirty="0" smtClean="0"/>
              <a:t> are considered hazardous air pollutants under the Clean Air Act, which opened the door for additional federal regulation.</a:t>
            </a:r>
          </a:p>
          <a:p>
            <a:endParaRPr lang="en-US" dirty="0"/>
          </a:p>
        </p:txBody>
      </p:sp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States regulatory 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About a dozen states have some specific </a:t>
            </a:r>
            <a:r>
              <a:rPr lang="en-US" dirty="0" err="1" smtClean="0"/>
              <a:t>regs</a:t>
            </a:r>
            <a:r>
              <a:rPr lang="en-US" dirty="0" smtClean="0"/>
              <a:t> for TENORM</a:t>
            </a:r>
          </a:p>
          <a:p>
            <a:pPr>
              <a:buNone/>
            </a:pPr>
            <a:r>
              <a:rPr lang="en-US" dirty="0" smtClean="0"/>
              <a:t>Patterned after early drafts of CRCPD Part N</a:t>
            </a:r>
          </a:p>
          <a:p>
            <a:pPr lvl="1"/>
            <a:r>
              <a:rPr lang="en-US" dirty="0" smtClean="0"/>
              <a:t>Mostly addresses solids and licensing</a:t>
            </a:r>
          </a:p>
          <a:p>
            <a:pPr lvl="1"/>
            <a:r>
              <a:rPr lang="en-US" dirty="0" smtClean="0"/>
              <a:t>Weak on liquids</a:t>
            </a:r>
          </a:p>
          <a:p>
            <a:pPr>
              <a:buNone/>
            </a:pPr>
            <a:r>
              <a:rPr lang="en-US" dirty="0" smtClean="0"/>
              <a:t>Most were adopted by oil and gas producing states</a:t>
            </a:r>
          </a:p>
          <a:p>
            <a:pPr lvl="1"/>
            <a:r>
              <a:rPr lang="en-US" dirty="0" smtClean="0"/>
              <a:t>Pipe scale </a:t>
            </a:r>
          </a:p>
          <a:p>
            <a:pPr lvl="1"/>
            <a:r>
              <a:rPr lang="en-US" dirty="0" smtClean="0"/>
              <a:t>Land contamination</a:t>
            </a:r>
          </a:p>
          <a:p>
            <a:endParaRPr lang="en-US" dirty="0"/>
          </a:p>
        </p:txBody>
      </p:sp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Currently in North Dakota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Currently the solid waste disposal limit for TENORM in North Dakota is 5 </a:t>
            </a:r>
            <a:r>
              <a:rPr lang="en-US" dirty="0" err="1" smtClean="0"/>
              <a:t>pCi</a:t>
            </a:r>
            <a:r>
              <a:rPr lang="en-US" dirty="0" smtClean="0"/>
              <a:t> </a:t>
            </a:r>
          </a:p>
          <a:p>
            <a:r>
              <a:rPr lang="en-US" dirty="0" smtClean="0"/>
              <a:t>Landfills levy fines of $1,000.00 per filter sock if found in the load presented for disposal</a:t>
            </a:r>
          </a:p>
          <a:p>
            <a:r>
              <a:rPr lang="en-US" dirty="0" smtClean="0"/>
              <a:t>TENORM waste (filter socks, sludge, pipe scale, etc) is transported out of state</a:t>
            </a:r>
          </a:p>
          <a:p>
            <a:r>
              <a:rPr lang="en-US" dirty="0" smtClean="0"/>
              <a:t>Risk Assessment study currently underway with Argonne National Labs to possibly increase the disposal limits</a:t>
            </a:r>
            <a:endParaRPr lang="en-US" dirty="0"/>
          </a:p>
        </p:txBody>
      </p:sp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76400"/>
            <a:ext cx="8229600" cy="1219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Argonne National Laboratory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352800"/>
            <a:ext cx="8229600" cy="2971800"/>
          </a:xfrm>
        </p:spPr>
        <p:txBody>
          <a:bodyPr/>
          <a:lstStyle/>
          <a:p>
            <a:r>
              <a:rPr lang="en-US" b="1" dirty="0" smtClean="0"/>
              <a:t>Radiological Dose and Risk Assessment of Landfill Disposal of Technologically Enhanced Naturally Occurring Radioactive Materials (TENORM) in North Dakota</a:t>
            </a:r>
          </a:p>
          <a:p>
            <a:endParaRPr lang="en-US" b="1" dirty="0" smtClean="0"/>
          </a:p>
          <a:p>
            <a:pPr lvl="8"/>
            <a:r>
              <a:rPr lang="en-US" sz="3200" b="1" dirty="0" smtClean="0"/>
              <a:t>Draft Report</a:t>
            </a:r>
            <a:endParaRPr lang="en-US" sz="3200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TENORM WASTE STREAMS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Produced Water		</a:t>
            </a:r>
          </a:p>
          <a:p>
            <a:r>
              <a:rPr lang="en-US" dirty="0" smtClean="0"/>
              <a:t>Scale		</a:t>
            </a:r>
          </a:p>
          <a:p>
            <a:r>
              <a:rPr lang="en-US" dirty="0" smtClean="0"/>
              <a:t>Sludge and Filter Cake		</a:t>
            </a:r>
          </a:p>
          <a:p>
            <a:r>
              <a:rPr lang="en-US" dirty="0" smtClean="0"/>
              <a:t>Filter Socks		</a:t>
            </a:r>
          </a:p>
          <a:p>
            <a:r>
              <a:rPr lang="en-US" dirty="0" smtClean="0"/>
              <a:t>Lead-210 Deposits in Gas Equipment		</a:t>
            </a:r>
          </a:p>
          <a:p>
            <a:r>
              <a:rPr lang="en-US" dirty="0" smtClean="0"/>
              <a:t>TENORM-Contaminated Equipment		</a:t>
            </a:r>
          </a:p>
          <a:p>
            <a:r>
              <a:rPr lang="en-US" dirty="0" smtClean="0"/>
              <a:t>TENORM-Contaminated Soils		</a:t>
            </a:r>
          </a:p>
          <a:p>
            <a:r>
              <a:rPr lang="en-US" dirty="0" smtClean="0"/>
              <a:t>Synthetic Fracturing </a:t>
            </a:r>
            <a:r>
              <a:rPr lang="en-US" dirty="0" err="1" smtClean="0"/>
              <a:t>Proppant</a:t>
            </a:r>
            <a:endParaRPr lang="en-US" dirty="0"/>
          </a:p>
        </p:txBody>
      </p:sp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905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Lower Member 11,000 Feet Down</a:t>
            </a:r>
            <a:br>
              <a:rPr lang="en-US" dirty="0" smtClean="0"/>
            </a:br>
            <a:r>
              <a:rPr lang="en-US" dirty="0" smtClean="0"/>
              <a:t>Oil found at all levels on this diagram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2468563"/>
            <a:ext cx="4861227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North Dakota TENORM Waste Characterization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b="1" u="sng" dirty="0" smtClean="0"/>
              <a:t>Type of Waste             Scale       Sludge     Filter Sock     </a:t>
            </a:r>
            <a:r>
              <a:rPr lang="en-US" sz="2000" b="1" u="sng" dirty="0" err="1" smtClean="0"/>
              <a:t>Proppant</a:t>
            </a:r>
            <a:endParaRPr lang="en-US" sz="2000" b="1" u="sng" dirty="0" smtClean="0"/>
          </a:p>
          <a:p>
            <a:r>
              <a:rPr lang="en-US" sz="1400" dirty="0" smtClean="0"/>
              <a:t>Average Ra-226 (</a:t>
            </a:r>
            <a:r>
              <a:rPr lang="en-US" sz="1400" dirty="0" err="1" smtClean="0"/>
              <a:t>pCi</a:t>
            </a:r>
            <a:r>
              <a:rPr lang="en-US" sz="1400" dirty="0" smtClean="0"/>
              <a:t>/g) 	548	       58.3                       32.8                        8.2</a:t>
            </a:r>
          </a:p>
          <a:p>
            <a:r>
              <a:rPr lang="en-US" sz="1400" dirty="0" smtClean="0"/>
              <a:t>Maximum Ra-226  (</a:t>
            </a:r>
            <a:r>
              <a:rPr lang="en-US" sz="1400" dirty="0" err="1" smtClean="0"/>
              <a:t>pCi</a:t>
            </a:r>
            <a:r>
              <a:rPr lang="en-US" sz="1400" dirty="0" smtClean="0"/>
              <a:t>/g) 	4,710               1,230                        374                           9.1</a:t>
            </a:r>
          </a:p>
          <a:p>
            <a:endParaRPr lang="en-US" sz="1400" dirty="0" smtClean="0"/>
          </a:p>
          <a:p>
            <a:r>
              <a:rPr lang="en-US" sz="1400" dirty="0" smtClean="0"/>
              <a:t>Average Ra-228 (</a:t>
            </a:r>
            <a:r>
              <a:rPr lang="en-US" sz="1400" dirty="0" err="1" smtClean="0"/>
              <a:t>pCi</a:t>
            </a:r>
            <a:r>
              <a:rPr lang="en-US" sz="1400" dirty="0" smtClean="0"/>
              <a:t>/g) 	   332	       15.4	                 13.8	      9.9</a:t>
            </a:r>
          </a:p>
          <a:p>
            <a:r>
              <a:rPr lang="en-US" sz="1400" dirty="0" smtClean="0"/>
              <a:t>Maximum Ra-228  (</a:t>
            </a:r>
            <a:r>
              <a:rPr lang="en-US" sz="1400" dirty="0" err="1" smtClean="0"/>
              <a:t>pCi</a:t>
            </a:r>
            <a:r>
              <a:rPr lang="en-US" sz="1400" dirty="0" smtClean="0"/>
              <a:t>/g)           3,590                 66.3                       130                          11.2</a:t>
            </a:r>
          </a:p>
          <a:p>
            <a:r>
              <a:rPr lang="en-US" sz="1400" b="1" u="sng" dirty="0" smtClean="0"/>
              <a:t>Number of Samples  </a:t>
            </a:r>
            <a:r>
              <a:rPr lang="en-US" sz="1400" dirty="0" smtClean="0"/>
              <a:t>	   </a:t>
            </a:r>
            <a:r>
              <a:rPr lang="en-US" sz="1400" b="1" u="sng" dirty="0" smtClean="0"/>
              <a:t>38</a:t>
            </a:r>
            <a:r>
              <a:rPr lang="en-US" sz="1400" dirty="0" smtClean="0"/>
              <a:t>	      </a:t>
            </a:r>
            <a:r>
              <a:rPr lang="en-US" sz="1400" b="1" u="sng" dirty="0" smtClean="0"/>
              <a:t>57</a:t>
            </a:r>
            <a:r>
              <a:rPr lang="en-US" sz="1400" dirty="0" smtClean="0"/>
              <a:t>                            </a:t>
            </a:r>
            <a:r>
              <a:rPr lang="en-US" sz="1400" b="1" u="sng" dirty="0" smtClean="0"/>
              <a:t>18</a:t>
            </a:r>
            <a:r>
              <a:rPr lang="en-US" sz="1400" dirty="0" smtClean="0"/>
              <a:t>                            </a:t>
            </a:r>
            <a:r>
              <a:rPr lang="en-US" sz="1400" b="1" u="sng" dirty="0" smtClean="0"/>
              <a:t>6</a:t>
            </a:r>
            <a:r>
              <a:rPr lang="en-US" sz="1400" dirty="0" smtClean="0"/>
              <a:t> </a:t>
            </a:r>
          </a:p>
          <a:p>
            <a:endParaRPr lang="en-US" sz="1400" dirty="0" smtClean="0"/>
          </a:p>
          <a:p>
            <a:r>
              <a:rPr lang="en-US" sz="1400" dirty="0" smtClean="0"/>
              <a:t>Average Pb-210 (</a:t>
            </a:r>
            <a:r>
              <a:rPr lang="en-US" sz="1400" dirty="0" err="1" smtClean="0"/>
              <a:t>pCi</a:t>
            </a:r>
            <a:r>
              <a:rPr lang="en-US" sz="1400" dirty="0" smtClean="0"/>
              <a:t>/g)                 5,270                67.2                         36.9                         8.5</a:t>
            </a:r>
          </a:p>
          <a:p>
            <a:r>
              <a:rPr lang="en-US" sz="1400" dirty="0" smtClean="0"/>
              <a:t>Maximum Pb-210 (</a:t>
            </a:r>
            <a:r>
              <a:rPr lang="en-US" sz="1400" dirty="0" err="1" smtClean="0"/>
              <a:t>pCi</a:t>
            </a:r>
            <a:r>
              <a:rPr lang="en-US" sz="1400" dirty="0" smtClean="0"/>
              <a:t>/g)             5,270                 318                          70                            9.74</a:t>
            </a:r>
          </a:p>
          <a:p>
            <a:r>
              <a:rPr lang="en-US" sz="1400" b="1" u="sng" dirty="0" smtClean="0"/>
              <a:t>Number of Samples</a:t>
            </a:r>
            <a:r>
              <a:rPr lang="en-US" sz="1400" dirty="0" smtClean="0"/>
              <a:t>                         </a:t>
            </a:r>
            <a:r>
              <a:rPr lang="en-US" sz="1400" b="1" u="sng" dirty="0" smtClean="0"/>
              <a:t>1</a:t>
            </a:r>
            <a:r>
              <a:rPr lang="en-US" sz="1400" dirty="0" smtClean="0"/>
              <a:t>                        </a:t>
            </a:r>
            <a:r>
              <a:rPr lang="en-US" sz="1400" b="1" u="sng" dirty="0" smtClean="0"/>
              <a:t>7</a:t>
            </a:r>
            <a:r>
              <a:rPr lang="en-US" sz="1400" dirty="0" smtClean="0"/>
              <a:t>                            </a:t>
            </a:r>
            <a:r>
              <a:rPr lang="en-US" sz="1400" b="1" u="sng" dirty="0" smtClean="0"/>
              <a:t>17</a:t>
            </a:r>
            <a:r>
              <a:rPr lang="en-US" sz="1400" dirty="0" smtClean="0"/>
              <a:t>                            </a:t>
            </a:r>
            <a:r>
              <a:rPr lang="en-US" sz="1400" b="1" u="sng" dirty="0" smtClean="0"/>
              <a:t> 6</a:t>
            </a:r>
          </a:p>
          <a:p>
            <a:endParaRPr lang="en-US" sz="1400" b="1" u="sng" dirty="0" smtClean="0"/>
          </a:p>
          <a:p>
            <a:r>
              <a:rPr lang="en-US" sz="1400" dirty="0" smtClean="0"/>
              <a:t>Average Th-232 (</a:t>
            </a:r>
            <a:r>
              <a:rPr lang="en-US" sz="1400" dirty="0" err="1" smtClean="0"/>
              <a:t>pCi</a:t>
            </a:r>
            <a:r>
              <a:rPr lang="en-US" sz="1400" dirty="0" smtClean="0"/>
              <a:t>/g)                  71.7                  17.2                           12.7                         9.1</a:t>
            </a:r>
          </a:p>
          <a:p>
            <a:r>
              <a:rPr lang="en-US" sz="1400" dirty="0" smtClean="0"/>
              <a:t>Maximum Th-232 (</a:t>
            </a:r>
            <a:r>
              <a:rPr lang="en-US" sz="1400" dirty="0" err="1" smtClean="0"/>
              <a:t>pCi</a:t>
            </a:r>
            <a:r>
              <a:rPr lang="en-US" sz="1400" dirty="0" smtClean="0"/>
              <a:t>/g)	460                   97.5                           18.9                        10.2</a:t>
            </a:r>
          </a:p>
          <a:p>
            <a:r>
              <a:rPr lang="en-US" sz="1400" b="1" u="sng" dirty="0" smtClean="0"/>
              <a:t>Number of Samples</a:t>
            </a:r>
            <a:r>
              <a:rPr lang="en-US" sz="1400" dirty="0" smtClean="0"/>
              <a:t>	</a:t>
            </a:r>
            <a:r>
              <a:rPr lang="en-US" sz="1400" b="1" u="sng" dirty="0" smtClean="0"/>
              <a:t>27</a:t>
            </a:r>
            <a:r>
              <a:rPr lang="en-US" sz="1400" dirty="0" smtClean="0"/>
              <a:t>                      </a:t>
            </a:r>
            <a:r>
              <a:rPr lang="en-US" sz="1400" b="1" u="sng" dirty="0" smtClean="0"/>
              <a:t>50</a:t>
            </a:r>
            <a:r>
              <a:rPr lang="en-US" sz="1400" dirty="0" smtClean="0"/>
              <a:t>                              </a:t>
            </a:r>
            <a:r>
              <a:rPr lang="en-US" sz="1400" b="1" u="sng" dirty="0" smtClean="0"/>
              <a:t>2</a:t>
            </a:r>
            <a:r>
              <a:rPr lang="en-US" sz="1400" dirty="0" smtClean="0"/>
              <a:t>                             </a:t>
            </a:r>
            <a:r>
              <a:rPr lang="en-US" sz="1400" b="1" u="sng" dirty="0" smtClean="0"/>
              <a:t>6</a:t>
            </a:r>
          </a:p>
          <a:p>
            <a:endParaRPr lang="en-US" sz="1400" dirty="0" smtClean="0"/>
          </a:p>
          <a:p>
            <a:endParaRPr lang="en-US" sz="1400" dirty="0" smtClean="0"/>
          </a:p>
          <a:p>
            <a:endParaRPr lang="en-US" sz="1400" b="1" u="sng" dirty="0" smtClean="0"/>
          </a:p>
          <a:p>
            <a:endParaRPr lang="en-US" sz="1400" dirty="0" smtClean="0"/>
          </a:p>
          <a:p>
            <a:endParaRPr lang="en-US" sz="1400" dirty="0" smtClean="0"/>
          </a:p>
          <a:p>
            <a:endParaRPr lang="en-US" sz="1400" dirty="0" smtClean="0"/>
          </a:p>
          <a:p>
            <a:endParaRPr lang="en-US" dirty="0"/>
          </a:p>
        </p:txBody>
      </p:sp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 smtClean="0"/>
              <a:t>DOSE AND RISK ASSESSMENT RESULTS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Well Site Workers</a:t>
            </a:r>
          </a:p>
          <a:p>
            <a:r>
              <a:rPr lang="en-US" dirty="0" smtClean="0"/>
              <a:t>Public Exposure Scenarios</a:t>
            </a:r>
          </a:p>
          <a:p>
            <a:r>
              <a:rPr lang="en-US" dirty="0" smtClean="0"/>
              <a:t>Future-Use Scenarios</a:t>
            </a:r>
          </a:p>
          <a:p>
            <a:r>
              <a:rPr lang="en-US" dirty="0" smtClean="0"/>
              <a:t>Risk from Landfill Operations</a:t>
            </a:r>
          </a:p>
          <a:p>
            <a:r>
              <a:rPr lang="en-US" dirty="0" smtClean="0"/>
              <a:t>Transportation Scenarios</a:t>
            </a:r>
            <a:endParaRPr lang="en-US" dirty="0"/>
          </a:p>
        </p:txBody>
      </p:sp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505712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/>
              <a:t>Waste Streams Used in Evaluating Radiation Dose in Different Worker and Public Scenarios from Well Site Operations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62200"/>
            <a:ext cx="8229600" cy="39624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 Mixing hydraulic fracturing fluid                   </a:t>
            </a:r>
            <a:r>
              <a:rPr lang="en-US" dirty="0" err="1" smtClean="0"/>
              <a:t>Proppant</a:t>
            </a:r>
            <a:endParaRPr lang="en-US" dirty="0" smtClean="0"/>
          </a:p>
          <a:p>
            <a:r>
              <a:rPr lang="en-US" dirty="0" smtClean="0"/>
              <a:t>  Produced water filtration                                Filter cake and filter socks</a:t>
            </a:r>
          </a:p>
          <a:p>
            <a:r>
              <a:rPr lang="en-US" dirty="0" smtClean="0"/>
              <a:t> </a:t>
            </a:r>
          </a:p>
          <a:p>
            <a:r>
              <a:rPr lang="en-US" dirty="0" smtClean="0"/>
              <a:t>  Pipe cleaning                                                    Scale</a:t>
            </a:r>
          </a:p>
          <a:p>
            <a:r>
              <a:rPr lang="en-US" dirty="0" smtClean="0"/>
              <a:t>  Storage tank cleaning                                      Sludge</a:t>
            </a:r>
          </a:p>
          <a:p>
            <a:r>
              <a:rPr lang="en-US" dirty="0" smtClean="0"/>
              <a:t>  Gas processing                                                 Pb-210 film</a:t>
            </a:r>
          </a:p>
          <a:p>
            <a:r>
              <a:rPr lang="en-US" dirty="0" smtClean="0"/>
              <a:t> </a:t>
            </a:r>
          </a:p>
          <a:p>
            <a:r>
              <a:rPr lang="en-US" dirty="0" smtClean="0"/>
              <a:t>  Sludge treatment                                             Sludge</a:t>
            </a:r>
          </a:p>
          <a:p>
            <a:r>
              <a:rPr lang="en-US" i="1" dirty="0" smtClean="0"/>
              <a:t> </a:t>
            </a:r>
            <a:r>
              <a:rPr lang="en-US" dirty="0" smtClean="0"/>
              <a:t> </a:t>
            </a:r>
          </a:p>
          <a:p>
            <a:r>
              <a:rPr lang="en-US" dirty="0" smtClean="0"/>
              <a:t>  Filter socks used a toy                                     Filter socks</a:t>
            </a:r>
          </a:p>
          <a:p>
            <a:r>
              <a:rPr lang="en-US" dirty="0" smtClean="0"/>
              <a:t>  Filter socks dumped in a dumpster               Filter socks</a:t>
            </a:r>
          </a:p>
          <a:p>
            <a:r>
              <a:rPr lang="en-US" dirty="0" smtClean="0"/>
              <a:t>  Illegal dumping of </a:t>
            </a:r>
            <a:r>
              <a:rPr lang="en-US" dirty="0" err="1" smtClean="0"/>
              <a:t>proppant</a:t>
            </a:r>
            <a:r>
              <a:rPr lang="en-US" dirty="0" smtClean="0"/>
              <a:t> on a field         </a:t>
            </a:r>
            <a:r>
              <a:rPr lang="en-US" dirty="0" err="1" smtClean="0"/>
              <a:t>Proppant</a:t>
            </a:r>
            <a:endParaRPr lang="en-US" dirty="0"/>
          </a:p>
        </p:txBody>
      </p:sp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 dirty="0" smtClean="0"/>
              <a:t>      Estimated Maximum Dose Rate (</a:t>
            </a:r>
            <a:r>
              <a:rPr lang="en-US" sz="3600" b="1" dirty="0" err="1" smtClean="0"/>
              <a:t>mrem</a:t>
            </a:r>
            <a:r>
              <a:rPr lang="en-US" sz="3600" b="1" dirty="0" smtClean="0"/>
              <a:t>/yr)</a:t>
            </a:r>
            <a:br>
              <a:rPr lang="en-US" sz="3600" b="1" dirty="0" smtClean="0"/>
            </a:br>
            <a:r>
              <a:rPr lang="en-US" sz="3600" b="1" dirty="0" smtClean="0"/>
              <a:t>         Using Max Radionuclide Concentration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4191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1300" b="1" dirty="0" smtClean="0"/>
              <a:t>Operations			Exposure 	      Direct External           Ingestion             Total Dose Rate </a:t>
            </a:r>
          </a:p>
          <a:p>
            <a:pPr>
              <a:buNone/>
            </a:pPr>
            <a:r>
              <a:rPr lang="en-US" sz="1300" dirty="0" smtClean="0"/>
              <a:t>				</a:t>
            </a:r>
            <a:r>
              <a:rPr lang="en-US" sz="1300" b="1" dirty="0" smtClean="0"/>
              <a:t>Source	      Exposure		              (</a:t>
            </a:r>
            <a:r>
              <a:rPr lang="en-US" sz="1300" b="1" dirty="0" err="1" smtClean="0"/>
              <a:t>mrem</a:t>
            </a:r>
            <a:r>
              <a:rPr lang="en-US" sz="1300" b="1" dirty="0" smtClean="0"/>
              <a:t>/yr)</a:t>
            </a:r>
            <a:endParaRPr lang="en-US" sz="1300" dirty="0" smtClean="0"/>
          </a:p>
          <a:p>
            <a:endParaRPr lang="en-US" sz="1300" dirty="0" smtClean="0"/>
          </a:p>
          <a:p>
            <a:pPr>
              <a:buNone/>
            </a:pPr>
            <a:r>
              <a:rPr lang="en-US" sz="1300" dirty="0" smtClean="0"/>
              <a:t>Mixing hydraulic fracturing fluid	</a:t>
            </a:r>
            <a:r>
              <a:rPr lang="en-US" sz="1300" dirty="0" err="1" smtClean="0"/>
              <a:t>Proppant</a:t>
            </a:r>
            <a:r>
              <a:rPr lang="en-US" sz="1300" dirty="0" smtClean="0"/>
              <a:t>	      23	               	 NA		23</a:t>
            </a:r>
          </a:p>
          <a:p>
            <a:pPr>
              <a:buNone/>
            </a:pPr>
            <a:r>
              <a:rPr lang="en-US" sz="1300" dirty="0" smtClean="0"/>
              <a:t>Produced water filtration		Filter socks	      0.36	                	1.8		2.2</a:t>
            </a:r>
          </a:p>
          <a:p>
            <a:pPr>
              <a:buNone/>
            </a:pPr>
            <a:r>
              <a:rPr lang="en-US" sz="1300" dirty="0" smtClean="0"/>
              <a:t>Pipe cleaning		Scale	      130	                	NA		130</a:t>
            </a:r>
          </a:p>
          <a:p>
            <a:pPr>
              <a:buNone/>
            </a:pPr>
            <a:r>
              <a:rPr lang="en-US" sz="1300" dirty="0" smtClean="0"/>
              <a:t>Storage tank cleaning		Sludge	      70	                	NA		70</a:t>
            </a:r>
          </a:p>
          <a:p>
            <a:pPr>
              <a:buNone/>
            </a:pPr>
            <a:r>
              <a:rPr lang="en-US" sz="1300" dirty="0" smtClean="0"/>
              <a:t>Equipment cleaning at gas processing	Pb-210 film	      0.012	                	NA		0.012</a:t>
            </a:r>
          </a:p>
          <a:p>
            <a:pPr>
              <a:buNone/>
            </a:pPr>
            <a:r>
              <a:rPr lang="en-US" sz="1300" dirty="0" smtClean="0"/>
              <a:t>Sludge treatment workers		Sludge	      30	                	NA		30</a:t>
            </a:r>
          </a:p>
          <a:p>
            <a:endParaRPr lang="en-US" sz="1200" dirty="0" smtClean="0"/>
          </a:p>
          <a:p>
            <a:endParaRPr lang="en-US" sz="1200" dirty="0" smtClean="0"/>
          </a:p>
          <a:p>
            <a:endParaRPr lang="en-US" sz="1200" dirty="0" smtClean="0"/>
          </a:p>
          <a:p>
            <a:r>
              <a:rPr lang="en-US" sz="1200" dirty="0" smtClean="0"/>
              <a:t>main contributor to dose for the well site worker scenarios is Ra-226 and Ra-228; the exception is for the worker cleaning equipment at a gas processing facility for whom only Pb-210 is a radionuclide of concern.</a:t>
            </a:r>
          </a:p>
          <a:p>
            <a:endParaRPr lang="en-US" sz="1200" dirty="0"/>
          </a:p>
        </p:txBody>
      </p:sp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600" b="1" dirty="0" smtClean="0"/>
              <a:t>      Well Site Operation Worker Scenario Sensitivity for PPE</a:t>
            </a:r>
            <a:endParaRPr lang="en-US" sz="36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935163"/>
          <a:ext cx="8229600" cy="4389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North Dakota is Developing Rules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CRCPD Part N – modified </a:t>
            </a:r>
            <a:r>
              <a:rPr lang="en-US" smtClean="0"/>
              <a:t>to include Solid </a:t>
            </a:r>
            <a:r>
              <a:rPr lang="en-US" dirty="0" smtClean="0"/>
              <a:t>Waste Program</a:t>
            </a:r>
          </a:p>
          <a:p>
            <a:r>
              <a:rPr lang="en-US" dirty="0" smtClean="0"/>
              <a:t>North Dakota is licensing those companies that treat TENORM (must have trained RSO)</a:t>
            </a:r>
          </a:p>
          <a:p>
            <a:r>
              <a:rPr lang="en-US" dirty="0" smtClean="0"/>
              <a:t>Transfer stations require licensure</a:t>
            </a:r>
          </a:p>
          <a:p>
            <a:r>
              <a:rPr lang="en-US" dirty="0" smtClean="0"/>
              <a:t>TENORM transporters are required to be Licensed</a:t>
            </a:r>
          </a:p>
          <a:p>
            <a:pPr lvl="1"/>
            <a:r>
              <a:rPr lang="en-US" dirty="0" smtClean="0"/>
              <a:t>Solid waste permit required</a:t>
            </a:r>
          </a:p>
          <a:p>
            <a:pPr lvl="1"/>
            <a:r>
              <a:rPr lang="en-US" dirty="0" smtClean="0"/>
              <a:t>Registration with the Secretary of State is required</a:t>
            </a:r>
          </a:p>
          <a:p>
            <a:pPr lvl="1"/>
            <a:r>
              <a:rPr lang="en-US" dirty="0" smtClean="0"/>
              <a:t>Drivers must have HAZMAT endorsement</a:t>
            </a:r>
          </a:p>
          <a:p>
            <a:pPr lvl="1"/>
            <a:r>
              <a:rPr lang="en-US" dirty="0" smtClean="0"/>
              <a:t>Quarterly load reports are required</a:t>
            </a:r>
          </a:p>
          <a:p>
            <a:pPr lvl="1"/>
            <a:r>
              <a:rPr lang="en-US" dirty="0" smtClean="0"/>
              <a:t>Must have a qualified person responsible for their program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much oil in North Dakota?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 smtClean="0"/>
              <a:t>2013 Assessment</a:t>
            </a:r>
          </a:p>
          <a:p>
            <a:r>
              <a:rPr lang="en-US" dirty="0" smtClean="0"/>
              <a:t>Oil – 7.4 billion barrels  (42 gallons/barrel)</a:t>
            </a:r>
          </a:p>
          <a:p>
            <a:r>
              <a:rPr lang="en-US" dirty="0" smtClean="0"/>
              <a:t>Natural Gas – 6.7 trillion cubic feet</a:t>
            </a:r>
          </a:p>
          <a:p>
            <a:r>
              <a:rPr lang="en-US" dirty="0" smtClean="0"/>
              <a:t>Natural Gas Liquids – 0.53 billion barrels</a:t>
            </a:r>
          </a:p>
          <a:p>
            <a:r>
              <a:rPr lang="en-US" dirty="0" smtClean="0"/>
              <a:t>193 drilling rigs operating capable of 20,000 ft. depth</a:t>
            </a:r>
            <a:endParaRPr lang="en-US" dirty="0"/>
          </a:p>
        </p:txBody>
      </p:sp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AS of May, 2014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1,092,617 barrels/day produced</a:t>
            </a:r>
          </a:p>
          <a:p>
            <a:r>
              <a:rPr lang="en-US" dirty="0" smtClean="0"/>
              <a:t>1,253,154 million cubic feet of Natural Gas/day</a:t>
            </a:r>
          </a:p>
          <a:p>
            <a:r>
              <a:rPr lang="en-US" dirty="0" smtClean="0"/>
              <a:t>11,079 producing wells</a:t>
            </a:r>
          </a:p>
          <a:p>
            <a:r>
              <a:rPr lang="en-US" dirty="0" smtClean="0"/>
              <a:t>Estimated that there will be 50,000 – 70,000 producing wells when this is finished.</a:t>
            </a:r>
          </a:p>
          <a:p>
            <a:r>
              <a:rPr lang="en-US" dirty="0" smtClean="0"/>
              <a:t>Estimated to continue for more than 20 years</a:t>
            </a:r>
          </a:p>
          <a:p>
            <a:r>
              <a:rPr lang="en-US" dirty="0" smtClean="0"/>
              <a:t>June rig count 192</a:t>
            </a:r>
          </a:p>
          <a:p>
            <a:r>
              <a:rPr lang="en-US" dirty="0" smtClean="0"/>
              <a:t>Drilling has begun about 125 miles to the southeast of current activity for Natural Gas with one well complete finding gas as expected</a:t>
            </a:r>
          </a:p>
          <a:p>
            <a:endParaRPr lang="en-US" dirty="0"/>
          </a:p>
        </p:txBody>
      </p:sp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Picture1C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52400"/>
            <a:ext cx="9144000" cy="7010400"/>
          </a:xfrm>
        </p:spPr>
      </p:pic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Well is drilled to kick-off point where directional drilling takes place.</a:t>
            </a:r>
          </a:p>
          <a:p>
            <a:r>
              <a:rPr lang="en-US" dirty="0" smtClean="0"/>
              <a:t>Horizontal drilling now takes place going out from the vertical well bore for 2 miles or more.</a:t>
            </a:r>
          </a:p>
        </p:txBody>
      </p:sp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Fracturing the oil bearing formation</a:t>
            </a:r>
            <a:endParaRPr lang="en-US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905000"/>
            <a:ext cx="5906375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835</TotalTime>
  <Words>970</Words>
  <Application>Microsoft Office PowerPoint</Application>
  <PresentationFormat>On-screen Show (4:3)</PresentationFormat>
  <Paragraphs>187</Paragraphs>
  <Slides>45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Flow</vt:lpstr>
      <vt:lpstr>BAKKEN/THREE FORKS CHALLENGES</vt:lpstr>
      <vt:lpstr>Slide 2</vt:lpstr>
      <vt:lpstr>Slide 3</vt:lpstr>
      <vt:lpstr>Lower Member 11,000 Feet Down Oil found at all levels on this diagram</vt:lpstr>
      <vt:lpstr>How much oil in North Dakota?</vt:lpstr>
      <vt:lpstr>AS of May, 2014</vt:lpstr>
      <vt:lpstr>Slide 7</vt:lpstr>
      <vt:lpstr>Process</vt:lpstr>
      <vt:lpstr>Fracturing the oil bearing formation</vt:lpstr>
      <vt:lpstr>Fracturing Process</vt:lpstr>
      <vt:lpstr>Hydraulic Fracturing</vt:lpstr>
      <vt:lpstr>Slide 12</vt:lpstr>
      <vt:lpstr>WHY FRAC THE ROCK? </vt:lpstr>
      <vt:lpstr>Process continued…</vt:lpstr>
      <vt:lpstr>Slide 15</vt:lpstr>
      <vt:lpstr>Slide 16</vt:lpstr>
      <vt:lpstr>Slide 17</vt:lpstr>
      <vt:lpstr>July 1, 2014</vt:lpstr>
      <vt:lpstr>Slide 19</vt:lpstr>
      <vt:lpstr>Slide 20</vt:lpstr>
      <vt:lpstr>Fracturing process cont.</vt:lpstr>
      <vt:lpstr>Slide 22</vt:lpstr>
      <vt:lpstr>NORM</vt:lpstr>
      <vt:lpstr>Here Come the Filter Socks!</vt:lpstr>
      <vt:lpstr>A Small Sample from North Dakota</vt:lpstr>
      <vt:lpstr>Trailers with stored socks</vt:lpstr>
      <vt:lpstr>Oil Contamination</vt:lpstr>
      <vt:lpstr>Bags contain Filter Socks</vt:lpstr>
      <vt:lpstr>Unused Filter Sock</vt:lpstr>
      <vt:lpstr>Abandoned Gas Station</vt:lpstr>
      <vt:lpstr>This is what we found.</vt:lpstr>
      <vt:lpstr>2-20 yard Rolloff containers</vt:lpstr>
      <vt:lpstr>Crosby Location</vt:lpstr>
      <vt:lpstr>Background Measurements</vt:lpstr>
      <vt:lpstr>Rules?</vt:lpstr>
      <vt:lpstr>States regulatory structure</vt:lpstr>
      <vt:lpstr>Currently in North Dakota</vt:lpstr>
      <vt:lpstr>Argonne National Laboratory </vt:lpstr>
      <vt:lpstr>TENORM WASTE STREAMS</vt:lpstr>
      <vt:lpstr>North Dakota TENORM Waste Characterization Data</vt:lpstr>
      <vt:lpstr>DOSE AND RISK ASSESSMENT RESULTS</vt:lpstr>
      <vt:lpstr>Waste Streams Used in Evaluating Radiation Dose in Different Worker and Public Scenarios from Well Site Operations</vt:lpstr>
      <vt:lpstr>      Estimated Maximum Dose Rate (mrem/yr)          Using Max Radionuclide Concentration </vt:lpstr>
      <vt:lpstr>      Well Site Operation Worker Scenario Sensitivity for PPE</vt:lpstr>
      <vt:lpstr>North Dakota is Developing Rules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BAKKEN/THREE FORKS CHALLENGES</dc:title>
  <dc:creator>dpatrick</dc:creator>
  <cp:lastModifiedBy>dpatrick</cp:lastModifiedBy>
  <cp:revision>101</cp:revision>
  <dcterms:created xsi:type="dcterms:W3CDTF">2014-05-07T14:09:52Z</dcterms:created>
  <dcterms:modified xsi:type="dcterms:W3CDTF">2014-08-22T20:54:47Z</dcterms:modified>
</cp:coreProperties>
</file>