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22"/>
  </p:notesMasterIdLst>
  <p:handoutMasterIdLst>
    <p:handoutMasterId r:id="rId23"/>
  </p:handoutMasterIdLst>
  <p:sldIdLst>
    <p:sldId id="256" r:id="rId2"/>
    <p:sldId id="258" r:id="rId3"/>
    <p:sldId id="285" r:id="rId4"/>
    <p:sldId id="259" r:id="rId5"/>
    <p:sldId id="290" r:id="rId6"/>
    <p:sldId id="261" r:id="rId7"/>
    <p:sldId id="284" r:id="rId8"/>
    <p:sldId id="262" r:id="rId9"/>
    <p:sldId id="291" r:id="rId10"/>
    <p:sldId id="265" r:id="rId11"/>
    <p:sldId id="267" r:id="rId12"/>
    <p:sldId id="268" r:id="rId13"/>
    <p:sldId id="293" r:id="rId14"/>
    <p:sldId id="273" r:id="rId15"/>
    <p:sldId id="272" r:id="rId16"/>
    <p:sldId id="299" r:id="rId17"/>
    <p:sldId id="300" r:id="rId18"/>
    <p:sldId id="298" r:id="rId19"/>
    <p:sldId id="295" r:id="rId20"/>
    <p:sldId id="281" r:id="rId21"/>
  </p:sldIdLst>
  <p:sldSz cx="9144000" cy="6858000" type="screen4x3"/>
  <p:notesSz cx="7010400" cy="9296400"/>
  <p:embeddedFontLst>
    <p:embeddedFont>
      <p:font typeface="Calibri" pitchFamily="34" charset="0"/>
      <p:regular r:id="rId24"/>
      <p:bold r:id="rId25"/>
      <p:italic r:id="rId26"/>
      <p:boldItalic r:id="rId27"/>
    </p:embeddedFont>
    <p:embeddedFont>
      <p:font typeface="ＭＳ Ｐゴシック" pitchFamily="34" charset="-128"/>
      <p:regular r:id="rId28"/>
    </p:embeddedFont>
    <p:embeddedFont>
      <p:font typeface="Tahoma" pitchFamily="34" charset="0"/>
      <p:regular r:id="rId29"/>
      <p:bold r:id="rId30"/>
    </p:embeddedFont>
    <p:embeddedFont>
      <p:font typeface="Wingdings 3" pitchFamily="18" charset="2"/>
      <p:regular r:id="rId31"/>
    </p:embeddedFont>
    <p:embeddedFont>
      <p:font typeface="Arial Black" pitchFamily="34" charset="0"/>
      <p:bold r:id="rId32"/>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lwilliams" initials="jlw" lastIdx="16" clrIdx="0"/>
  <p:cmAuthor id="1" name="Lisa Sabol" initials="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B02A"/>
    <a:srgbClr val="004168"/>
    <a:srgbClr val="C5E86C"/>
    <a:srgbClr val="74D1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4" autoAdjust="0"/>
    <p:restoredTop sz="98592" autoAdjust="0"/>
  </p:normalViewPr>
  <p:slideViewPr>
    <p:cSldViewPr>
      <p:cViewPr>
        <p:scale>
          <a:sx n="75" d="100"/>
          <a:sy n="75" d="100"/>
        </p:scale>
        <p:origin x="-2118" y="-876"/>
      </p:cViewPr>
      <p:guideLst>
        <p:guide orient="horz" pos="2160"/>
        <p:guide orient="horz" pos="1920"/>
        <p:guide orient="horz" pos="4176"/>
        <p:guide pos="2880"/>
        <p:guide pos="5424"/>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890"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8-18T14:20:45.828" idx="13">
    <p:pos x="10" y="10"/>
    <p:text>Need a better summary</p:text>
  </p:cm>
</p:cmLst>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jpeg"/></Relationships>
</file>

<file path=ppt/diagrams/_rels/data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png"/></Relationships>
</file>

<file path=ppt/diagrams/_rels/data3.xml.rels><?xml version="1.0" encoding="UTF-8" standalone="yes"?>
<Relationships xmlns="http://schemas.openxmlformats.org/package/2006/relationships"><Relationship Id="rId1"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832666-36A5-4743-B47B-7A61097098F9}" type="doc">
      <dgm:prSet loTypeId="urn:microsoft.com/office/officeart/2005/8/layout/vList4" loCatId="list" qsTypeId="urn:microsoft.com/office/officeart/2005/8/quickstyle/simple4" qsCatId="simple" csTypeId="urn:microsoft.com/office/officeart/2005/8/colors/accent1_2" csCatId="accent1" phldr="1"/>
      <dgm:spPr/>
      <dgm:t>
        <a:bodyPr/>
        <a:lstStyle/>
        <a:p>
          <a:endParaRPr lang="en-US"/>
        </a:p>
      </dgm:t>
    </dgm:pt>
    <dgm:pt modelId="{C089E262-6F4A-4122-8C30-B7AFE1A5AAE9}">
      <dgm:prSet phldrT="[Text]" custT="1"/>
      <dgm:spPr/>
      <dgm:t>
        <a:bodyPr/>
        <a:lstStyle/>
        <a:p>
          <a:r>
            <a:rPr lang="en-US" sz="2800" dirty="0" smtClean="0"/>
            <a:t>1,000+ Railcars</a:t>
          </a:r>
          <a:endParaRPr lang="en-US" sz="2800" dirty="0"/>
        </a:p>
      </dgm:t>
    </dgm:pt>
    <dgm:pt modelId="{91454539-BAEC-46F7-B530-C5BD85A308E0}" type="parTrans" cxnId="{5228AD60-72F2-4ACA-B9C0-7AED94E02602}">
      <dgm:prSet/>
      <dgm:spPr/>
      <dgm:t>
        <a:bodyPr/>
        <a:lstStyle/>
        <a:p>
          <a:endParaRPr lang="en-US"/>
        </a:p>
      </dgm:t>
    </dgm:pt>
    <dgm:pt modelId="{896FB259-852B-4791-B945-13A54242ED64}" type="sibTrans" cxnId="{5228AD60-72F2-4ACA-B9C0-7AED94E02602}">
      <dgm:prSet/>
      <dgm:spPr/>
      <dgm:t>
        <a:bodyPr/>
        <a:lstStyle/>
        <a:p>
          <a:endParaRPr lang="en-US"/>
        </a:p>
      </dgm:t>
    </dgm:pt>
    <dgm:pt modelId="{A326C634-50E3-4A45-8106-C0FCBBD462BF}">
      <dgm:prSet phldrT="[Text]" custT="1"/>
      <dgm:spPr/>
      <dgm:t>
        <a:bodyPr/>
        <a:lstStyle/>
        <a:p>
          <a:r>
            <a:rPr lang="en-US" sz="2800" dirty="0" smtClean="0"/>
            <a:t>600+ Railcar Lids</a:t>
          </a:r>
          <a:endParaRPr lang="en-US" sz="2800" dirty="0"/>
        </a:p>
      </dgm:t>
    </dgm:pt>
    <dgm:pt modelId="{3DAB7377-B337-4FC4-A2AD-833DB11260C3}" type="parTrans" cxnId="{AAAD1FF1-2BC7-4FE5-9DB4-0B9E69F8AA33}">
      <dgm:prSet/>
      <dgm:spPr/>
      <dgm:t>
        <a:bodyPr/>
        <a:lstStyle/>
        <a:p>
          <a:endParaRPr lang="en-US"/>
        </a:p>
      </dgm:t>
    </dgm:pt>
    <dgm:pt modelId="{2FAACB18-AE9B-478C-9133-AC5FBB37028F}" type="sibTrans" cxnId="{AAAD1FF1-2BC7-4FE5-9DB4-0B9E69F8AA33}">
      <dgm:prSet/>
      <dgm:spPr/>
      <dgm:t>
        <a:bodyPr/>
        <a:lstStyle/>
        <a:p>
          <a:endParaRPr lang="en-US"/>
        </a:p>
      </dgm:t>
    </dgm:pt>
    <dgm:pt modelId="{EF0C3929-C318-4233-99FA-3E4D95A5A6B0}">
      <dgm:prSet phldrT="[Text]" custT="1"/>
      <dgm:spPr/>
      <dgm:t>
        <a:bodyPr/>
        <a:lstStyle/>
        <a:p>
          <a:r>
            <a:rPr lang="en-US" sz="2800" dirty="0" smtClean="0"/>
            <a:t>2,000+ Containers</a:t>
          </a:r>
          <a:endParaRPr lang="en-US" sz="2800" dirty="0"/>
        </a:p>
      </dgm:t>
    </dgm:pt>
    <dgm:pt modelId="{C5D2806C-F800-4872-B946-EA886E98DADE}" type="parTrans" cxnId="{59A6AD4C-EAF1-419A-8C41-90AADFDB1D69}">
      <dgm:prSet/>
      <dgm:spPr/>
      <dgm:t>
        <a:bodyPr/>
        <a:lstStyle/>
        <a:p>
          <a:endParaRPr lang="en-US"/>
        </a:p>
      </dgm:t>
    </dgm:pt>
    <dgm:pt modelId="{595212B2-77A3-49CF-9FAB-12B6191A664B}" type="sibTrans" cxnId="{59A6AD4C-EAF1-419A-8C41-90AADFDB1D69}">
      <dgm:prSet/>
      <dgm:spPr/>
      <dgm:t>
        <a:bodyPr/>
        <a:lstStyle/>
        <a:p>
          <a:endParaRPr lang="en-US"/>
        </a:p>
      </dgm:t>
    </dgm:pt>
    <dgm:pt modelId="{B582B950-4F72-4EE5-A0E1-42290F8A348B}" type="pres">
      <dgm:prSet presAssocID="{62832666-36A5-4743-B47B-7A61097098F9}" presName="linear" presStyleCnt="0">
        <dgm:presLayoutVars>
          <dgm:dir/>
          <dgm:resizeHandles val="exact"/>
        </dgm:presLayoutVars>
      </dgm:prSet>
      <dgm:spPr/>
      <dgm:t>
        <a:bodyPr/>
        <a:lstStyle/>
        <a:p>
          <a:endParaRPr lang="en-US"/>
        </a:p>
      </dgm:t>
    </dgm:pt>
    <dgm:pt modelId="{E357497C-23B5-4AA8-B797-25B45DD8C643}" type="pres">
      <dgm:prSet presAssocID="{C089E262-6F4A-4122-8C30-B7AFE1A5AAE9}" presName="comp" presStyleCnt="0"/>
      <dgm:spPr/>
      <dgm:t>
        <a:bodyPr/>
        <a:lstStyle/>
        <a:p>
          <a:endParaRPr lang="en-US"/>
        </a:p>
      </dgm:t>
    </dgm:pt>
    <dgm:pt modelId="{682DE48B-18A1-49E2-AE41-3EAD60E468FC}" type="pres">
      <dgm:prSet presAssocID="{C089E262-6F4A-4122-8C30-B7AFE1A5AAE9}" presName="box" presStyleLbl="node1" presStyleIdx="0" presStyleCnt="3" custLinFactNeighborX="-26667" custLinFactNeighborY="-15845"/>
      <dgm:spPr/>
      <dgm:t>
        <a:bodyPr/>
        <a:lstStyle/>
        <a:p>
          <a:endParaRPr lang="en-US"/>
        </a:p>
      </dgm:t>
    </dgm:pt>
    <dgm:pt modelId="{3C903A62-FFDF-4C68-A90C-D0C444E6A476}" type="pres">
      <dgm:prSet presAssocID="{C089E262-6F4A-4122-8C30-B7AFE1A5AAE9}"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3687087B-DAFA-4F63-96EC-82216DDDFEA8}" type="pres">
      <dgm:prSet presAssocID="{C089E262-6F4A-4122-8C30-B7AFE1A5AAE9}" presName="text" presStyleLbl="node1" presStyleIdx="0" presStyleCnt="3">
        <dgm:presLayoutVars>
          <dgm:bulletEnabled val="1"/>
        </dgm:presLayoutVars>
      </dgm:prSet>
      <dgm:spPr/>
      <dgm:t>
        <a:bodyPr/>
        <a:lstStyle/>
        <a:p>
          <a:endParaRPr lang="en-US"/>
        </a:p>
      </dgm:t>
    </dgm:pt>
    <dgm:pt modelId="{ADEF295F-F3D2-478E-964C-09F7493050E6}" type="pres">
      <dgm:prSet presAssocID="{896FB259-852B-4791-B945-13A54242ED64}" presName="spacer" presStyleCnt="0"/>
      <dgm:spPr/>
      <dgm:t>
        <a:bodyPr/>
        <a:lstStyle/>
        <a:p>
          <a:endParaRPr lang="en-US"/>
        </a:p>
      </dgm:t>
    </dgm:pt>
    <dgm:pt modelId="{AA807394-3FE2-4BF0-93DA-EF9960721661}" type="pres">
      <dgm:prSet presAssocID="{A326C634-50E3-4A45-8106-C0FCBBD462BF}" presName="comp" presStyleCnt="0"/>
      <dgm:spPr/>
      <dgm:t>
        <a:bodyPr/>
        <a:lstStyle/>
        <a:p>
          <a:endParaRPr lang="en-US"/>
        </a:p>
      </dgm:t>
    </dgm:pt>
    <dgm:pt modelId="{B730B2AC-6E5D-45D2-AE4C-2FC13C925CBA}" type="pres">
      <dgm:prSet presAssocID="{A326C634-50E3-4A45-8106-C0FCBBD462BF}" presName="box" presStyleLbl="node1" presStyleIdx="1" presStyleCnt="3"/>
      <dgm:spPr/>
      <dgm:t>
        <a:bodyPr/>
        <a:lstStyle/>
        <a:p>
          <a:endParaRPr lang="en-US"/>
        </a:p>
      </dgm:t>
    </dgm:pt>
    <dgm:pt modelId="{BBBCE671-2750-4F8E-B59C-C166EDF713D7}" type="pres">
      <dgm:prSet presAssocID="{A326C634-50E3-4A45-8106-C0FCBBD462BF}"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D2EE03F9-C7EF-4BCF-9EE7-33E234E38D1B}" type="pres">
      <dgm:prSet presAssocID="{A326C634-50E3-4A45-8106-C0FCBBD462BF}" presName="text" presStyleLbl="node1" presStyleIdx="1" presStyleCnt="3">
        <dgm:presLayoutVars>
          <dgm:bulletEnabled val="1"/>
        </dgm:presLayoutVars>
      </dgm:prSet>
      <dgm:spPr/>
      <dgm:t>
        <a:bodyPr/>
        <a:lstStyle/>
        <a:p>
          <a:endParaRPr lang="en-US"/>
        </a:p>
      </dgm:t>
    </dgm:pt>
    <dgm:pt modelId="{E37C4AEA-B755-48D6-B2F6-07FADB7286D2}" type="pres">
      <dgm:prSet presAssocID="{2FAACB18-AE9B-478C-9133-AC5FBB37028F}" presName="spacer" presStyleCnt="0"/>
      <dgm:spPr/>
      <dgm:t>
        <a:bodyPr/>
        <a:lstStyle/>
        <a:p>
          <a:endParaRPr lang="en-US"/>
        </a:p>
      </dgm:t>
    </dgm:pt>
    <dgm:pt modelId="{4884E068-038D-4492-9056-4A194F2429BE}" type="pres">
      <dgm:prSet presAssocID="{EF0C3929-C318-4233-99FA-3E4D95A5A6B0}" presName="comp" presStyleCnt="0"/>
      <dgm:spPr/>
      <dgm:t>
        <a:bodyPr/>
        <a:lstStyle/>
        <a:p>
          <a:endParaRPr lang="en-US"/>
        </a:p>
      </dgm:t>
    </dgm:pt>
    <dgm:pt modelId="{C220557F-37A5-403F-837D-3EEDDFE6A368}" type="pres">
      <dgm:prSet presAssocID="{EF0C3929-C318-4233-99FA-3E4D95A5A6B0}" presName="box" presStyleLbl="node1" presStyleIdx="2" presStyleCnt="3"/>
      <dgm:spPr/>
      <dgm:t>
        <a:bodyPr/>
        <a:lstStyle/>
        <a:p>
          <a:endParaRPr lang="en-US"/>
        </a:p>
      </dgm:t>
    </dgm:pt>
    <dgm:pt modelId="{38954B1F-94F5-4F2D-BE4D-01EC5CE0068D}" type="pres">
      <dgm:prSet presAssocID="{EF0C3929-C318-4233-99FA-3E4D95A5A6B0}"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33CF4F0F-C663-4387-B569-E427CBC0A2BA}" type="pres">
      <dgm:prSet presAssocID="{EF0C3929-C318-4233-99FA-3E4D95A5A6B0}" presName="text" presStyleLbl="node1" presStyleIdx="2" presStyleCnt="3">
        <dgm:presLayoutVars>
          <dgm:bulletEnabled val="1"/>
        </dgm:presLayoutVars>
      </dgm:prSet>
      <dgm:spPr/>
      <dgm:t>
        <a:bodyPr/>
        <a:lstStyle/>
        <a:p>
          <a:endParaRPr lang="en-US"/>
        </a:p>
      </dgm:t>
    </dgm:pt>
  </dgm:ptLst>
  <dgm:cxnLst>
    <dgm:cxn modelId="{943F24E8-253A-4752-A338-6DA416A2AA1A}" type="presOf" srcId="{EF0C3929-C318-4233-99FA-3E4D95A5A6B0}" destId="{C220557F-37A5-403F-837D-3EEDDFE6A368}" srcOrd="0" destOrd="0" presId="urn:microsoft.com/office/officeart/2005/8/layout/vList4"/>
    <dgm:cxn modelId="{7D1D6668-66C6-4054-BDA1-7B6B243D238F}" type="presOf" srcId="{A326C634-50E3-4A45-8106-C0FCBBD462BF}" destId="{B730B2AC-6E5D-45D2-AE4C-2FC13C925CBA}" srcOrd="0" destOrd="0" presId="urn:microsoft.com/office/officeart/2005/8/layout/vList4"/>
    <dgm:cxn modelId="{85944DF8-83DB-44BA-A150-8C915AFCDD91}" type="presOf" srcId="{62832666-36A5-4743-B47B-7A61097098F9}" destId="{B582B950-4F72-4EE5-A0E1-42290F8A348B}" srcOrd="0" destOrd="0" presId="urn:microsoft.com/office/officeart/2005/8/layout/vList4"/>
    <dgm:cxn modelId="{7E2F44A3-4CB2-4F90-BA9D-690D4B7D42F9}" type="presOf" srcId="{A326C634-50E3-4A45-8106-C0FCBBD462BF}" destId="{D2EE03F9-C7EF-4BCF-9EE7-33E234E38D1B}" srcOrd="1" destOrd="0" presId="urn:microsoft.com/office/officeart/2005/8/layout/vList4"/>
    <dgm:cxn modelId="{59A6AD4C-EAF1-419A-8C41-90AADFDB1D69}" srcId="{62832666-36A5-4743-B47B-7A61097098F9}" destId="{EF0C3929-C318-4233-99FA-3E4D95A5A6B0}" srcOrd="2" destOrd="0" parTransId="{C5D2806C-F800-4872-B946-EA886E98DADE}" sibTransId="{595212B2-77A3-49CF-9FAB-12B6191A664B}"/>
    <dgm:cxn modelId="{AAAD1FF1-2BC7-4FE5-9DB4-0B9E69F8AA33}" srcId="{62832666-36A5-4743-B47B-7A61097098F9}" destId="{A326C634-50E3-4A45-8106-C0FCBBD462BF}" srcOrd="1" destOrd="0" parTransId="{3DAB7377-B337-4FC4-A2AD-833DB11260C3}" sibTransId="{2FAACB18-AE9B-478C-9133-AC5FBB37028F}"/>
    <dgm:cxn modelId="{5228AD60-72F2-4ACA-B9C0-7AED94E02602}" srcId="{62832666-36A5-4743-B47B-7A61097098F9}" destId="{C089E262-6F4A-4122-8C30-B7AFE1A5AAE9}" srcOrd="0" destOrd="0" parTransId="{91454539-BAEC-46F7-B530-C5BD85A308E0}" sibTransId="{896FB259-852B-4791-B945-13A54242ED64}"/>
    <dgm:cxn modelId="{459FC1A6-5DE3-49B1-A1A9-E4F3AB4B977A}" type="presOf" srcId="{EF0C3929-C318-4233-99FA-3E4D95A5A6B0}" destId="{33CF4F0F-C663-4387-B569-E427CBC0A2BA}" srcOrd="1" destOrd="0" presId="urn:microsoft.com/office/officeart/2005/8/layout/vList4"/>
    <dgm:cxn modelId="{118DD905-0B8A-448B-963A-C426D7891B7B}" type="presOf" srcId="{C089E262-6F4A-4122-8C30-B7AFE1A5AAE9}" destId="{682DE48B-18A1-49E2-AE41-3EAD60E468FC}" srcOrd="0" destOrd="0" presId="urn:microsoft.com/office/officeart/2005/8/layout/vList4"/>
    <dgm:cxn modelId="{0AD8AB49-1679-49AC-BBD1-A26467F0FC4D}" type="presOf" srcId="{C089E262-6F4A-4122-8C30-B7AFE1A5AAE9}" destId="{3687087B-DAFA-4F63-96EC-82216DDDFEA8}" srcOrd="1" destOrd="0" presId="urn:microsoft.com/office/officeart/2005/8/layout/vList4"/>
    <dgm:cxn modelId="{85B3220B-5FC2-4110-B5FC-6AAA1B090D56}" type="presParOf" srcId="{B582B950-4F72-4EE5-A0E1-42290F8A348B}" destId="{E357497C-23B5-4AA8-B797-25B45DD8C643}" srcOrd="0" destOrd="0" presId="urn:microsoft.com/office/officeart/2005/8/layout/vList4"/>
    <dgm:cxn modelId="{60EE8DF9-5D03-4F12-AA1F-6EE73599D07E}" type="presParOf" srcId="{E357497C-23B5-4AA8-B797-25B45DD8C643}" destId="{682DE48B-18A1-49E2-AE41-3EAD60E468FC}" srcOrd="0" destOrd="0" presId="urn:microsoft.com/office/officeart/2005/8/layout/vList4"/>
    <dgm:cxn modelId="{537642C7-FAF6-4C28-891C-0344E56A68CD}" type="presParOf" srcId="{E357497C-23B5-4AA8-B797-25B45DD8C643}" destId="{3C903A62-FFDF-4C68-A90C-D0C444E6A476}" srcOrd="1" destOrd="0" presId="urn:microsoft.com/office/officeart/2005/8/layout/vList4"/>
    <dgm:cxn modelId="{E17042BC-8D64-471D-8751-FD1A4A325F2B}" type="presParOf" srcId="{E357497C-23B5-4AA8-B797-25B45DD8C643}" destId="{3687087B-DAFA-4F63-96EC-82216DDDFEA8}" srcOrd="2" destOrd="0" presId="urn:microsoft.com/office/officeart/2005/8/layout/vList4"/>
    <dgm:cxn modelId="{E9CA94AD-6159-42FA-9506-153D621FE53D}" type="presParOf" srcId="{B582B950-4F72-4EE5-A0E1-42290F8A348B}" destId="{ADEF295F-F3D2-478E-964C-09F7493050E6}" srcOrd="1" destOrd="0" presId="urn:microsoft.com/office/officeart/2005/8/layout/vList4"/>
    <dgm:cxn modelId="{EA4B855D-9009-4622-9460-EC821258C7D7}" type="presParOf" srcId="{B582B950-4F72-4EE5-A0E1-42290F8A348B}" destId="{AA807394-3FE2-4BF0-93DA-EF9960721661}" srcOrd="2" destOrd="0" presId="urn:microsoft.com/office/officeart/2005/8/layout/vList4"/>
    <dgm:cxn modelId="{904AE7DC-D4A8-4D29-8F85-1DDAC882E5F5}" type="presParOf" srcId="{AA807394-3FE2-4BF0-93DA-EF9960721661}" destId="{B730B2AC-6E5D-45D2-AE4C-2FC13C925CBA}" srcOrd="0" destOrd="0" presId="urn:microsoft.com/office/officeart/2005/8/layout/vList4"/>
    <dgm:cxn modelId="{3A93CFB2-F1E0-4CBD-811D-3E8B7D90F938}" type="presParOf" srcId="{AA807394-3FE2-4BF0-93DA-EF9960721661}" destId="{BBBCE671-2750-4F8E-B59C-C166EDF713D7}" srcOrd="1" destOrd="0" presId="urn:microsoft.com/office/officeart/2005/8/layout/vList4"/>
    <dgm:cxn modelId="{060E6CBE-177E-4193-B4B8-A3A16A62B56D}" type="presParOf" srcId="{AA807394-3FE2-4BF0-93DA-EF9960721661}" destId="{D2EE03F9-C7EF-4BCF-9EE7-33E234E38D1B}" srcOrd="2" destOrd="0" presId="urn:microsoft.com/office/officeart/2005/8/layout/vList4"/>
    <dgm:cxn modelId="{E7AB51A5-22E8-4688-BDEF-80A71B15647F}" type="presParOf" srcId="{B582B950-4F72-4EE5-A0E1-42290F8A348B}" destId="{E37C4AEA-B755-48D6-B2F6-07FADB7286D2}" srcOrd="3" destOrd="0" presId="urn:microsoft.com/office/officeart/2005/8/layout/vList4"/>
    <dgm:cxn modelId="{2A6F169E-F678-435E-B1D7-3426E140E4DC}" type="presParOf" srcId="{B582B950-4F72-4EE5-A0E1-42290F8A348B}" destId="{4884E068-038D-4492-9056-4A194F2429BE}" srcOrd="4" destOrd="0" presId="urn:microsoft.com/office/officeart/2005/8/layout/vList4"/>
    <dgm:cxn modelId="{9CAFBBA6-16CA-4DF6-A509-AF52FB1C612D}" type="presParOf" srcId="{4884E068-038D-4492-9056-4A194F2429BE}" destId="{C220557F-37A5-403F-837D-3EEDDFE6A368}" srcOrd="0" destOrd="0" presId="urn:microsoft.com/office/officeart/2005/8/layout/vList4"/>
    <dgm:cxn modelId="{9D39382A-B006-46B2-A647-C0F62FF40235}" type="presParOf" srcId="{4884E068-038D-4492-9056-4A194F2429BE}" destId="{38954B1F-94F5-4F2D-BE4D-01EC5CE0068D}" srcOrd="1" destOrd="0" presId="urn:microsoft.com/office/officeart/2005/8/layout/vList4"/>
    <dgm:cxn modelId="{DD85A7F2-D825-49D4-BBBA-294353C81B8B}" type="presParOf" srcId="{4884E068-038D-4492-9056-4A194F2429BE}" destId="{33CF4F0F-C663-4387-B569-E427CBC0A2BA}" srcOrd="2" destOrd="0" presId="urn:microsoft.com/office/officeart/2005/8/layout/vLis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832666-36A5-4743-B47B-7A61097098F9}" type="doc">
      <dgm:prSet loTypeId="urn:microsoft.com/office/officeart/2005/8/layout/vList4" loCatId="list" qsTypeId="urn:microsoft.com/office/officeart/2005/8/quickstyle/simple4" qsCatId="simple" csTypeId="urn:microsoft.com/office/officeart/2005/8/colors/accent1_2" csCatId="accent1" phldr="1"/>
      <dgm:spPr/>
      <dgm:t>
        <a:bodyPr/>
        <a:lstStyle/>
        <a:p>
          <a:endParaRPr lang="en-US"/>
        </a:p>
      </dgm:t>
    </dgm:pt>
    <dgm:pt modelId="{C089E262-6F4A-4122-8C30-B7AFE1A5AAE9}">
      <dgm:prSet phldrT="[Text]"/>
      <dgm:spPr/>
      <dgm:t>
        <a:bodyPr/>
        <a:lstStyle/>
        <a:p>
          <a:r>
            <a:rPr lang="en-US" dirty="0" smtClean="0"/>
            <a:t>Flexible Packaging</a:t>
          </a:r>
          <a:endParaRPr lang="en-US" dirty="0"/>
        </a:p>
      </dgm:t>
    </dgm:pt>
    <dgm:pt modelId="{91454539-BAEC-46F7-B530-C5BD85A308E0}" type="parTrans" cxnId="{5228AD60-72F2-4ACA-B9C0-7AED94E02602}">
      <dgm:prSet/>
      <dgm:spPr/>
      <dgm:t>
        <a:bodyPr/>
        <a:lstStyle/>
        <a:p>
          <a:endParaRPr lang="en-US"/>
        </a:p>
      </dgm:t>
    </dgm:pt>
    <dgm:pt modelId="{896FB259-852B-4791-B945-13A54242ED64}" type="sibTrans" cxnId="{5228AD60-72F2-4ACA-B9C0-7AED94E02602}">
      <dgm:prSet/>
      <dgm:spPr/>
      <dgm:t>
        <a:bodyPr/>
        <a:lstStyle/>
        <a:p>
          <a:endParaRPr lang="en-US"/>
        </a:p>
      </dgm:t>
    </dgm:pt>
    <dgm:pt modelId="{A326C634-50E3-4A45-8106-C0FCBBD462BF}">
      <dgm:prSet phldrT="[Text]"/>
      <dgm:spPr/>
      <dgm:t>
        <a:bodyPr/>
        <a:lstStyle/>
        <a:p>
          <a:r>
            <a:rPr lang="en-US" dirty="0" smtClean="0"/>
            <a:t>Metal Packaging</a:t>
          </a:r>
          <a:endParaRPr lang="en-US" dirty="0"/>
        </a:p>
      </dgm:t>
    </dgm:pt>
    <dgm:pt modelId="{3DAB7377-B337-4FC4-A2AD-833DB11260C3}" type="parTrans" cxnId="{AAAD1FF1-2BC7-4FE5-9DB4-0B9E69F8AA33}">
      <dgm:prSet/>
      <dgm:spPr/>
      <dgm:t>
        <a:bodyPr/>
        <a:lstStyle/>
        <a:p>
          <a:endParaRPr lang="en-US"/>
        </a:p>
      </dgm:t>
    </dgm:pt>
    <dgm:pt modelId="{2FAACB18-AE9B-478C-9133-AC5FBB37028F}" type="sibTrans" cxnId="{AAAD1FF1-2BC7-4FE5-9DB4-0B9E69F8AA33}">
      <dgm:prSet/>
      <dgm:spPr/>
      <dgm:t>
        <a:bodyPr/>
        <a:lstStyle/>
        <a:p>
          <a:endParaRPr lang="en-US"/>
        </a:p>
      </dgm:t>
    </dgm:pt>
    <dgm:pt modelId="{EF0C3929-C318-4233-99FA-3E4D95A5A6B0}">
      <dgm:prSet phldrT="[Text]"/>
      <dgm:spPr/>
      <dgm:t>
        <a:bodyPr/>
        <a:lstStyle/>
        <a:p>
          <a:r>
            <a:rPr lang="en-US" dirty="0" smtClean="0"/>
            <a:t>LLRW and </a:t>
          </a:r>
          <a:r>
            <a:rPr lang="en-US" dirty="0" err="1" smtClean="0"/>
            <a:t>Haz</a:t>
          </a:r>
          <a:r>
            <a:rPr lang="en-US" dirty="0" smtClean="0"/>
            <a:t>/Non-</a:t>
          </a:r>
          <a:r>
            <a:rPr lang="en-US" dirty="0" err="1" smtClean="0"/>
            <a:t>Haz</a:t>
          </a:r>
          <a:r>
            <a:rPr lang="en-US" dirty="0" smtClean="0"/>
            <a:t> Markets</a:t>
          </a:r>
          <a:endParaRPr lang="en-US" dirty="0"/>
        </a:p>
      </dgm:t>
    </dgm:pt>
    <dgm:pt modelId="{C5D2806C-F800-4872-B946-EA886E98DADE}" type="parTrans" cxnId="{59A6AD4C-EAF1-419A-8C41-90AADFDB1D69}">
      <dgm:prSet/>
      <dgm:spPr/>
      <dgm:t>
        <a:bodyPr/>
        <a:lstStyle/>
        <a:p>
          <a:endParaRPr lang="en-US"/>
        </a:p>
      </dgm:t>
    </dgm:pt>
    <dgm:pt modelId="{595212B2-77A3-49CF-9FAB-12B6191A664B}" type="sibTrans" cxnId="{59A6AD4C-EAF1-419A-8C41-90AADFDB1D69}">
      <dgm:prSet/>
      <dgm:spPr/>
      <dgm:t>
        <a:bodyPr/>
        <a:lstStyle/>
        <a:p>
          <a:endParaRPr lang="en-US"/>
        </a:p>
      </dgm:t>
    </dgm:pt>
    <dgm:pt modelId="{B582B950-4F72-4EE5-A0E1-42290F8A348B}" type="pres">
      <dgm:prSet presAssocID="{62832666-36A5-4743-B47B-7A61097098F9}" presName="linear" presStyleCnt="0">
        <dgm:presLayoutVars>
          <dgm:dir/>
          <dgm:resizeHandles val="exact"/>
        </dgm:presLayoutVars>
      </dgm:prSet>
      <dgm:spPr/>
      <dgm:t>
        <a:bodyPr/>
        <a:lstStyle/>
        <a:p>
          <a:endParaRPr lang="en-US"/>
        </a:p>
      </dgm:t>
    </dgm:pt>
    <dgm:pt modelId="{E357497C-23B5-4AA8-B797-25B45DD8C643}" type="pres">
      <dgm:prSet presAssocID="{C089E262-6F4A-4122-8C30-B7AFE1A5AAE9}" presName="comp" presStyleCnt="0"/>
      <dgm:spPr/>
      <dgm:t>
        <a:bodyPr/>
        <a:lstStyle/>
        <a:p>
          <a:endParaRPr lang="en-US"/>
        </a:p>
      </dgm:t>
    </dgm:pt>
    <dgm:pt modelId="{682DE48B-18A1-49E2-AE41-3EAD60E468FC}" type="pres">
      <dgm:prSet presAssocID="{C089E262-6F4A-4122-8C30-B7AFE1A5AAE9}" presName="box" presStyleLbl="node1" presStyleIdx="0" presStyleCnt="3" custLinFactNeighborX="-26667" custLinFactNeighborY="-15845"/>
      <dgm:spPr/>
      <dgm:t>
        <a:bodyPr/>
        <a:lstStyle/>
        <a:p>
          <a:endParaRPr lang="en-US"/>
        </a:p>
      </dgm:t>
    </dgm:pt>
    <dgm:pt modelId="{3C903A62-FFDF-4C68-A90C-D0C444E6A476}" type="pres">
      <dgm:prSet presAssocID="{C089E262-6F4A-4122-8C30-B7AFE1A5AAE9}"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3687087B-DAFA-4F63-96EC-82216DDDFEA8}" type="pres">
      <dgm:prSet presAssocID="{C089E262-6F4A-4122-8C30-B7AFE1A5AAE9}" presName="text" presStyleLbl="node1" presStyleIdx="0" presStyleCnt="3">
        <dgm:presLayoutVars>
          <dgm:bulletEnabled val="1"/>
        </dgm:presLayoutVars>
      </dgm:prSet>
      <dgm:spPr/>
      <dgm:t>
        <a:bodyPr/>
        <a:lstStyle/>
        <a:p>
          <a:endParaRPr lang="en-US"/>
        </a:p>
      </dgm:t>
    </dgm:pt>
    <dgm:pt modelId="{ADEF295F-F3D2-478E-964C-09F7493050E6}" type="pres">
      <dgm:prSet presAssocID="{896FB259-852B-4791-B945-13A54242ED64}" presName="spacer" presStyleCnt="0"/>
      <dgm:spPr/>
      <dgm:t>
        <a:bodyPr/>
        <a:lstStyle/>
        <a:p>
          <a:endParaRPr lang="en-US"/>
        </a:p>
      </dgm:t>
    </dgm:pt>
    <dgm:pt modelId="{AA807394-3FE2-4BF0-93DA-EF9960721661}" type="pres">
      <dgm:prSet presAssocID="{A326C634-50E3-4A45-8106-C0FCBBD462BF}" presName="comp" presStyleCnt="0"/>
      <dgm:spPr/>
      <dgm:t>
        <a:bodyPr/>
        <a:lstStyle/>
        <a:p>
          <a:endParaRPr lang="en-US"/>
        </a:p>
      </dgm:t>
    </dgm:pt>
    <dgm:pt modelId="{B730B2AC-6E5D-45D2-AE4C-2FC13C925CBA}" type="pres">
      <dgm:prSet presAssocID="{A326C634-50E3-4A45-8106-C0FCBBD462BF}" presName="box" presStyleLbl="node1" presStyleIdx="1" presStyleCnt="3"/>
      <dgm:spPr/>
      <dgm:t>
        <a:bodyPr/>
        <a:lstStyle/>
        <a:p>
          <a:endParaRPr lang="en-US"/>
        </a:p>
      </dgm:t>
    </dgm:pt>
    <dgm:pt modelId="{BBBCE671-2750-4F8E-B59C-C166EDF713D7}" type="pres">
      <dgm:prSet presAssocID="{A326C634-50E3-4A45-8106-C0FCBBD462BF}"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D2EE03F9-C7EF-4BCF-9EE7-33E234E38D1B}" type="pres">
      <dgm:prSet presAssocID="{A326C634-50E3-4A45-8106-C0FCBBD462BF}" presName="text" presStyleLbl="node1" presStyleIdx="1" presStyleCnt="3">
        <dgm:presLayoutVars>
          <dgm:bulletEnabled val="1"/>
        </dgm:presLayoutVars>
      </dgm:prSet>
      <dgm:spPr/>
      <dgm:t>
        <a:bodyPr/>
        <a:lstStyle/>
        <a:p>
          <a:endParaRPr lang="en-US"/>
        </a:p>
      </dgm:t>
    </dgm:pt>
    <dgm:pt modelId="{E37C4AEA-B755-48D6-B2F6-07FADB7286D2}" type="pres">
      <dgm:prSet presAssocID="{2FAACB18-AE9B-478C-9133-AC5FBB37028F}" presName="spacer" presStyleCnt="0"/>
      <dgm:spPr/>
      <dgm:t>
        <a:bodyPr/>
        <a:lstStyle/>
        <a:p>
          <a:endParaRPr lang="en-US"/>
        </a:p>
      </dgm:t>
    </dgm:pt>
    <dgm:pt modelId="{4884E068-038D-4492-9056-4A194F2429BE}" type="pres">
      <dgm:prSet presAssocID="{EF0C3929-C318-4233-99FA-3E4D95A5A6B0}" presName="comp" presStyleCnt="0"/>
      <dgm:spPr/>
      <dgm:t>
        <a:bodyPr/>
        <a:lstStyle/>
        <a:p>
          <a:endParaRPr lang="en-US"/>
        </a:p>
      </dgm:t>
    </dgm:pt>
    <dgm:pt modelId="{C220557F-37A5-403F-837D-3EEDDFE6A368}" type="pres">
      <dgm:prSet presAssocID="{EF0C3929-C318-4233-99FA-3E4D95A5A6B0}" presName="box" presStyleLbl="node1" presStyleIdx="2" presStyleCnt="3"/>
      <dgm:spPr/>
      <dgm:t>
        <a:bodyPr/>
        <a:lstStyle/>
        <a:p>
          <a:endParaRPr lang="en-US"/>
        </a:p>
      </dgm:t>
    </dgm:pt>
    <dgm:pt modelId="{38954B1F-94F5-4F2D-BE4D-01EC5CE0068D}" type="pres">
      <dgm:prSet presAssocID="{EF0C3929-C318-4233-99FA-3E4D95A5A6B0}"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dgm:spPr>
      <dgm:t>
        <a:bodyPr/>
        <a:lstStyle/>
        <a:p>
          <a:endParaRPr lang="en-US"/>
        </a:p>
      </dgm:t>
    </dgm:pt>
    <dgm:pt modelId="{33CF4F0F-C663-4387-B569-E427CBC0A2BA}" type="pres">
      <dgm:prSet presAssocID="{EF0C3929-C318-4233-99FA-3E4D95A5A6B0}" presName="text" presStyleLbl="node1" presStyleIdx="2" presStyleCnt="3">
        <dgm:presLayoutVars>
          <dgm:bulletEnabled val="1"/>
        </dgm:presLayoutVars>
      </dgm:prSet>
      <dgm:spPr/>
      <dgm:t>
        <a:bodyPr/>
        <a:lstStyle/>
        <a:p>
          <a:endParaRPr lang="en-US"/>
        </a:p>
      </dgm:t>
    </dgm:pt>
  </dgm:ptLst>
  <dgm:cxnLst>
    <dgm:cxn modelId="{D1269DB4-B582-44B8-AED7-FFFA8E16C3B7}" type="presOf" srcId="{EF0C3929-C318-4233-99FA-3E4D95A5A6B0}" destId="{33CF4F0F-C663-4387-B569-E427CBC0A2BA}" srcOrd="1" destOrd="0" presId="urn:microsoft.com/office/officeart/2005/8/layout/vList4"/>
    <dgm:cxn modelId="{70E5EAC7-CB1A-4C2D-954A-124865490A5F}" type="presOf" srcId="{C089E262-6F4A-4122-8C30-B7AFE1A5AAE9}" destId="{3687087B-DAFA-4F63-96EC-82216DDDFEA8}" srcOrd="1" destOrd="0" presId="urn:microsoft.com/office/officeart/2005/8/layout/vList4"/>
    <dgm:cxn modelId="{59A6AD4C-EAF1-419A-8C41-90AADFDB1D69}" srcId="{62832666-36A5-4743-B47B-7A61097098F9}" destId="{EF0C3929-C318-4233-99FA-3E4D95A5A6B0}" srcOrd="2" destOrd="0" parTransId="{C5D2806C-F800-4872-B946-EA886E98DADE}" sibTransId="{595212B2-77A3-49CF-9FAB-12B6191A664B}"/>
    <dgm:cxn modelId="{8F09C1EE-E0E4-4EA6-8A9F-22D2ACF4BB17}" type="presOf" srcId="{62832666-36A5-4743-B47B-7A61097098F9}" destId="{B582B950-4F72-4EE5-A0E1-42290F8A348B}" srcOrd="0" destOrd="0" presId="urn:microsoft.com/office/officeart/2005/8/layout/vList4"/>
    <dgm:cxn modelId="{D3F699EB-5086-4E60-BFC8-E455598265EA}" type="presOf" srcId="{A326C634-50E3-4A45-8106-C0FCBBD462BF}" destId="{B730B2AC-6E5D-45D2-AE4C-2FC13C925CBA}" srcOrd="0" destOrd="0" presId="urn:microsoft.com/office/officeart/2005/8/layout/vList4"/>
    <dgm:cxn modelId="{AAAD1FF1-2BC7-4FE5-9DB4-0B9E69F8AA33}" srcId="{62832666-36A5-4743-B47B-7A61097098F9}" destId="{A326C634-50E3-4A45-8106-C0FCBBD462BF}" srcOrd="1" destOrd="0" parTransId="{3DAB7377-B337-4FC4-A2AD-833DB11260C3}" sibTransId="{2FAACB18-AE9B-478C-9133-AC5FBB37028F}"/>
    <dgm:cxn modelId="{5228AD60-72F2-4ACA-B9C0-7AED94E02602}" srcId="{62832666-36A5-4743-B47B-7A61097098F9}" destId="{C089E262-6F4A-4122-8C30-B7AFE1A5AAE9}" srcOrd="0" destOrd="0" parTransId="{91454539-BAEC-46F7-B530-C5BD85A308E0}" sibTransId="{896FB259-852B-4791-B945-13A54242ED64}"/>
    <dgm:cxn modelId="{EC0F1C16-5DF0-45B7-9EEB-7EB2A1E36418}" type="presOf" srcId="{EF0C3929-C318-4233-99FA-3E4D95A5A6B0}" destId="{C220557F-37A5-403F-837D-3EEDDFE6A368}" srcOrd="0" destOrd="0" presId="urn:microsoft.com/office/officeart/2005/8/layout/vList4"/>
    <dgm:cxn modelId="{BABA3E15-1D08-4DB2-A0D6-4619D106389F}" type="presOf" srcId="{C089E262-6F4A-4122-8C30-B7AFE1A5AAE9}" destId="{682DE48B-18A1-49E2-AE41-3EAD60E468FC}" srcOrd="0" destOrd="0" presId="urn:microsoft.com/office/officeart/2005/8/layout/vList4"/>
    <dgm:cxn modelId="{3600DB82-1CC4-4E05-A07E-A7D879E7977C}" type="presOf" srcId="{A326C634-50E3-4A45-8106-C0FCBBD462BF}" destId="{D2EE03F9-C7EF-4BCF-9EE7-33E234E38D1B}" srcOrd="1" destOrd="0" presId="urn:microsoft.com/office/officeart/2005/8/layout/vList4"/>
    <dgm:cxn modelId="{81438D5C-960C-460A-B68B-C6D5A02A60A6}" type="presParOf" srcId="{B582B950-4F72-4EE5-A0E1-42290F8A348B}" destId="{E357497C-23B5-4AA8-B797-25B45DD8C643}" srcOrd="0" destOrd="0" presId="urn:microsoft.com/office/officeart/2005/8/layout/vList4"/>
    <dgm:cxn modelId="{08EF6678-9D03-4A91-A08A-1C5931E2C99A}" type="presParOf" srcId="{E357497C-23B5-4AA8-B797-25B45DD8C643}" destId="{682DE48B-18A1-49E2-AE41-3EAD60E468FC}" srcOrd="0" destOrd="0" presId="urn:microsoft.com/office/officeart/2005/8/layout/vList4"/>
    <dgm:cxn modelId="{B56B5AC9-6A6F-47E8-87A3-8FBC12365D79}" type="presParOf" srcId="{E357497C-23B5-4AA8-B797-25B45DD8C643}" destId="{3C903A62-FFDF-4C68-A90C-D0C444E6A476}" srcOrd="1" destOrd="0" presId="urn:microsoft.com/office/officeart/2005/8/layout/vList4"/>
    <dgm:cxn modelId="{594DC48C-2C61-41BA-8B68-3ABC50C79E45}" type="presParOf" srcId="{E357497C-23B5-4AA8-B797-25B45DD8C643}" destId="{3687087B-DAFA-4F63-96EC-82216DDDFEA8}" srcOrd="2" destOrd="0" presId="urn:microsoft.com/office/officeart/2005/8/layout/vList4"/>
    <dgm:cxn modelId="{537388AE-725E-40A1-98A8-7D977D0C0FEB}" type="presParOf" srcId="{B582B950-4F72-4EE5-A0E1-42290F8A348B}" destId="{ADEF295F-F3D2-478E-964C-09F7493050E6}" srcOrd="1" destOrd="0" presId="urn:microsoft.com/office/officeart/2005/8/layout/vList4"/>
    <dgm:cxn modelId="{D704F4BB-D9CE-4541-95B4-9CD3FD6A286F}" type="presParOf" srcId="{B582B950-4F72-4EE5-A0E1-42290F8A348B}" destId="{AA807394-3FE2-4BF0-93DA-EF9960721661}" srcOrd="2" destOrd="0" presId="urn:microsoft.com/office/officeart/2005/8/layout/vList4"/>
    <dgm:cxn modelId="{AD512887-5708-4B72-9B6E-0EFD7C277A99}" type="presParOf" srcId="{AA807394-3FE2-4BF0-93DA-EF9960721661}" destId="{B730B2AC-6E5D-45D2-AE4C-2FC13C925CBA}" srcOrd="0" destOrd="0" presId="urn:microsoft.com/office/officeart/2005/8/layout/vList4"/>
    <dgm:cxn modelId="{50315021-6B91-4E0A-9668-ED56DD06301B}" type="presParOf" srcId="{AA807394-3FE2-4BF0-93DA-EF9960721661}" destId="{BBBCE671-2750-4F8E-B59C-C166EDF713D7}" srcOrd="1" destOrd="0" presId="urn:microsoft.com/office/officeart/2005/8/layout/vList4"/>
    <dgm:cxn modelId="{3DF32915-2345-46DD-8E8A-A8CA4BE82DCB}" type="presParOf" srcId="{AA807394-3FE2-4BF0-93DA-EF9960721661}" destId="{D2EE03F9-C7EF-4BCF-9EE7-33E234E38D1B}" srcOrd="2" destOrd="0" presId="urn:microsoft.com/office/officeart/2005/8/layout/vList4"/>
    <dgm:cxn modelId="{EA6FB9B6-DD25-47C4-829C-7EF506AE5796}" type="presParOf" srcId="{B582B950-4F72-4EE5-A0E1-42290F8A348B}" destId="{E37C4AEA-B755-48D6-B2F6-07FADB7286D2}" srcOrd="3" destOrd="0" presId="urn:microsoft.com/office/officeart/2005/8/layout/vList4"/>
    <dgm:cxn modelId="{A3272A0E-4D14-4F2D-BA66-61961237F71F}" type="presParOf" srcId="{B582B950-4F72-4EE5-A0E1-42290F8A348B}" destId="{4884E068-038D-4492-9056-4A194F2429BE}" srcOrd="4" destOrd="0" presId="urn:microsoft.com/office/officeart/2005/8/layout/vList4"/>
    <dgm:cxn modelId="{29B04346-65E7-4897-B6D2-C468369DE00F}" type="presParOf" srcId="{4884E068-038D-4492-9056-4A194F2429BE}" destId="{C220557F-37A5-403F-837D-3EEDDFE6A368}" srcOrd="0" destOrd="0" presId="urn:microsoft.com/office/officeart/2005/8/layout/vList4"/>
    <dgm:cxn modelId="{6E8ED463-E42A-4A8F-8681-38981B76F4EA}" type="presParOf" srcId="{4884E068-038D-4492-9056-4A194F2429BE}" destId="{38954B1F-94F5-4F2D-BE4D-01EC5CE0068D}" srcOrd="1" destOrd="0" presId="urn:microsoft.com/office/officeart/2005/8/layout/vList4"/>
    <dgm:cxn modelId="{24CB3CC4-479A-4A66-90B0-6A24AB31A97F}" type="presParOf" srcId="{4884E068-038D-4492-9056-4A194F2429BE}" destId="{33CF4F0F-C663-4387-B569-E427CBC0A2BA}" srcOrd="2" destOrd="0" presId="urn:microsoft.com/office/officeart/2005/8/layout/vList4"/>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C1E8E0-9F1C-4E3C-8E9F-CECECA3A5918}" type="doc">
      <dgm:prSet loTypeId="urn:microsoft.com/office/officeart/2005/8/layout/vList3" loCatId="picture" qsTypeId="urn:microsoft.com/office/officeart/2005/8/quickstyle/simple4" qsCatId="simple" csTypeId="urn:microsoft.com/office/officeart/2005/8/colors/accent1_2" csCatId="accent1" phldr="1"/>
      <dgm:spPr/>
    </dgm:pt>
    <dgm:pt modelId="{15006D34-ED25-43A8-B846-5363F687691A}">
      <dgm:prSet phldrT="[Text]" custT="1"/>
      <dgm:spPr/>
      <dgm:t>
        <a:bodyPr/>
        <a:lstStyle/>
        <a:p>
          <a:pPr marL="566738" indent="0" algn="r"/>
          <a:r>
            <a:rPr lang="en-US" sz="1800" dirty="0" smtClean="0"/>
            <a:t>Clive facility was awarded NSC</a:t>
          </a:r>
          <a:br>
            <a:rPr lang="en-US" sz="1800" dirty="0" smtClean="0"/>
          </a:br>
          <a:r>
            <a:rPr lang="en-US" sz="1800" dirty="0" smtClean="0"/>
            <a:t> Award for Safety in 2012, 2011 and 2010</a:t>
          </a:r>
          <a:endParaRPr lang="en-US" sz="1800" dirty="0"/>
        </a:p>
      </dgm:t>
    </dgm:pt>
    <dgm:pt modelId="{106D6679-7D36-42F6-9034-BF62354E0EAA}" type="parTrans" cxnId="{9E367389-5CAA-4B8D-ACFD-A227E8B5200F}">
      <dgm:prSet/>
      <dgm:spPr/>
      <dgm:t>
        <a:bodyPr/>
        <a:lstStyle/>
        <a:p>
          <a:endParaRPr lang="en-US"/>
        </a:p>
      </dgm:t>
    </dgm:pt>
    <dgm:pt modelId="{8F39CCF4-13DB-4C3D-B96F-5BC9DD47665F}" type="sibTrans" cxnId="{9E367389-5CAA-4B8D-ACFD-A227E8B5200F}">
      <dgm:prSet/>
      <dgm:spPr/>
      <dgm:t>
        <a:bodyPr/>
        <a:lstStyle/>
        <a:p>
          <a:endParaRPr lang="en-US"/>
        </a:p>
      </dgm:t>
    </dgm:pt>
    <dgm:pt modelId="{3B09D9B0-3EFA-48D0-AF9A-5031941DA722}" type="pres">
      <dgm:prSet presAssocID="{AAC1E8E0-9F1C-4E3C-8E9F-CECECA3A5918}" presName="linearFlow" presStyleCnt="0">
        <dgm:presLayoutVars>
          <dgm:dir/>
          <dgm:resizeHandles val="exact"/>
        </dgm:presLayoutVars>
      </dgm:prSet>
      <dgm:spPr/>
    </dgm:pt>
    <dgm:pt modelId="{7655E3A9-C5BB-44CD-825A-D070E545A12B}" type="pres">
      <dgm:prSet presAssocID="{15006D34-ED25-43A8-B846-5363F687691A}" presName="composite" presStyleCnt="0"/>
      <dgm:spPr/>
    </dgm:pt>
    <dgm:pt modelId="{DF0D99BB-3CFB-4650-987C-4BDDEE32745F}" type="pres">
      <dgm:prSet presAssocID="{15006D34-ED25-43A8-B846-5363F687691A}"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37630FAF-1A8C-405D-AA7C-EB8A25296932}" type="pres">
      <dgm:prSet presAssocID="{15006D34-ED25-43A8-B846-5363F687691A}" presName="txShp" presStyleLbl="node1" presStyleIdx="0" presStyleCnt="1" custScaleX="150376" custScaleY="98688">
        <dgm:presLayoutVars>
          <dgm:bulletEnabled val="1"/>
        </dgm:presLayoutVars>
      </dgm:prSet>
      <dgm:spPr/>
      <dgm:t>
        <a:bodyPr/>
        <a:lstStyle/>
        <a:p>
          <a:endParaRPr lang="en-US"/>
        </a:p>
      </dgm:t>
    </dgm:pt>
  </dgm:ptLst>
  <dgm:cxnLst>
    <dgm:cxn modelId="{1A2EFEF5-5764-4CD3-9A06-A325B502EF3A}" type="presOf" srcId="{AAC1E8E0-9F1C-4E3C-8E9F-CECECA3A5918}" destId="{3B09D9B0-3EFA-48D0-AF9A-5031941DA722}" srcOrd="0" destOrd="0" presId="urn:microsoft.com/office/officeart/2005/8/layout/vList3"/>
    <dgm:cxn modelId="{9E367389-5CAA-4B8D-ACFD-A227E8B5200F}" srcId="{AAC1E8E0-9F1C-4E3C-8E9F-CECECA3A5918}" destId="{15006D34-ED25-43A8-B846-5363F687691A}" srcOrd="0" destOrd="0" parTransId="{106D6679-7D36-42F6-9034-BF62354E0EAA}" sibTransId="{8F39CCF4-13DB-4C3D-B96F-5BC9DD47665F}"/>
    <dgm:cxn modelId="{768333B8-0958-49E5-81D4-53D6C6219A80}" type="presOf" srcId="{15006D34-ED25-43A8-B846-5363F687691A}" destId="{37630FAF-1A8C-405D-AA7C-EB8A25296932}" srcOrd="0" destOrd="0" presId="urn:microsoft.com/office/officeart/2005/8/layout/vList3"/>
    <dgm:cxn modelId="{A075B691-3F1F-4B37-AD8C-3E5FE6AD93E9}" type="presParOf" srcId="{3B09D9B0-3EFA-48D0-AF9A-5031941DA722}" destId="{7655E3A9-C5BB-44CD-825A-D070E545A12B}" srcOrd="0" destOrd="0" presId="urn:microsoft.com/office/officeart/2005/8/layout/vList3"/>
    <dgm:cxn modelId="{27FE019D-AE6C-4A11-B7C1-90A03B9E9483}" type="presParOf" srcId="{7655E3A9-C5BB-44CD-825A-D070E545A12B}" destId="{DF0D99BB-3CFB-4650-987C-4BDDEE32745F}" srcOrd="0" destOrd="0" presId="urn:microsoft.com/office/officeart/2005/8/layout/vList3"/>
    <dgm:cxn modelId="{65B89E52-9241-45F4-88A0-015E44E2C3D4}" type="presParOf" srcId="{7655E3A9-C5BB-44CD-825A-D070E545A12B}" destId="{37630FAF-1A8C-405D-AA7C-EB8A25296932}"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DE48B-18A1-49E2-AE41-3EAD60E468FC}">
      <dsp:nvSpPr>
        <dsp:cNvPr id="0" name=""/>
        <dsp:cNvSpPr/>
      </dsp:nvSpPr>
      <dsp:spPr>
        <a:xfrm>
          <a:off x="0" y="0"/>
          <a:ext cx="4229100" cy="8904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1,000+ Railcars</a:t>
          </a:r>
          <a:endParaRPr lang="en-US" sz="2800" kern="1200" dirty="0"/>
        </a:p>
      </dsp:txBody>
      <dsp:txXfrm>
        <a:off x="934860" y="0"/>
        <a:ext cx="3294239" cy="890402"/>
      </dsp:txXfrm>
    </dsp:sp>
    <dsp:sp modelId="{3C903A62-FFDF-4C68-A90C-D0C444E6A476}">
      <dsp:nvSpPr>
        <dsp:cNvPr id="0" name=""/>
        <dsp:cNvSpPr/>
      </dsp:nvSpPr>
      <dsp:spPr>
        <a:xfrm>
          <a:off x="89040" y="89040"/>
          <a:ext cx="845820" cy="71232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730B2AC-6E5D-45D2-AE4C-2FC13C925CBA}">
      <dsp:nvSpPr>
        <dsp:cNvPr id="0" name=""/>
        <dsp:cNvSpPr/>
      </dsp:nvSpPr>
      <dsp:spPr>
        <a:xfrm>
          <a:off x="0" y="979442"/>
          <a:ext cx="4229100" cy="8904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600+ Railcar Lids</a:t>
          </a:r>
          <a:endParaRPr lang="en-US" sz="2800" kern="1200" dirty="0"/>
        </a:p>
      </dsp:txBody>
      <dsp:txXfrm>
        <a:off x="934860" y="979442"/>
        <a:ext cx="3294239" cy="890402"/>
      </dsp:txXfrm>
    </dsp:sp>
    <dsp:sp modelId="{BBBCE671-2750-4F8E-B59C-C166EDF713D7}">
      <dsp:nvSpPr>
        <dsp:cNvPr id="0" name=""/>
        <dsp:cNvSpPr/>
      </dsp:nvSpPr>
      <dsp:spPr>
        <a:xfrm>
          <a:off x="89040" y="1068483"/>
          <a:ext cx="845820" cy="71232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220557F-37A5-403F-837D-3EEDDFE6A368}">
      <dsp:nvSpPr>
        <dsp:cNvPr id="0" name=""/>
        <dsp:cNvSpPr/>
      </dsp:nvSpPr>
      <dsp:spPr>
        <a:xfrm>
          <a:off x="0" y="1958885"/>
          <a:ext cx="4229100" cy="8904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2,000+ Containers</a:t>
          </a:r>
          <a:endParaRPr lang="en-US" sz="2800" kern="1200" dirty="0"/>
        </a:p>
      </dsp:txBody>
      <dsp:txXfrm>
        <a:off x="934860" y="1958885"/>
        <a:ext cx="3294239" cy="890402"/>
      </dsp:txXfrm>
    </dsp:sp>
    <dsp:sp modelId="{38954B1F-94F5-4F2D-BE4D-01EC5CE0068D}">
      <dsp:nvSpPr>
        <dsp:cNvPr id="0" name=""/>
        <dsp:cNvSpPr/>
      </dsp:nvSpPr>
      <dsp:spPr>
        <a:xfrm>
          <a:off x="89040" y="2047925"/>
          <a:ext cx="845820" cy="712322"/>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DE48B-18A1-49E2-AE41-3EAD60E468FC}">
      <dsp:nvSpPr>
        <dsp:cNvPr id="0" name=""/>
        <dsp:cNvSpPr/>
      </dsp:nvSpPr>
      <dsp:spPr>
        <a:xfrm>
          <a:off x="0" y="0"/>
          <a:ext cx="4229100" cy="8904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Flexible Packaging</a:t>
          </a:r>
          <a:endParaRPr lang="en-US" sz="2500" kern="1200" dirty="0"/>
        </a:p>
      </dsp:txBody>
      <dsp:txXfrm>
        <a:off x="934860" y="0"/>
        <a:ext cx="3294239" cy="890402"/>
      </dsp:txXfrm>
    </dsp:sp>
    <dsp:sp modelId="{3C903A62-FFDF-4C68-A90C-D0C444E6A476}">
      <dsp:nvSpPr>
        <dsp:cNvPr id="0" name=""/>
        <dsp:cNvSpPr/>
      </dsp:nvSpPr>
      <dsp:spPr>
        <a:xfrm>
          <a:off x="89040" y="89040"/>
          <a:ext cx="845820" cy="71232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730B2AC-6E5D-45D2-AE4C-2FC13C925CBA}">
      <dsp:nvSpPr>
        <dsp:cNvPr id="0" name=""/>
        <dsp:cNvSpPr/>
      </dsp:nvSpPr>
      <dsp:spPr>
        <a:xfrm>
          <a:off x="0" y="979442"/>
          <a:ext cx="4229100" cy="8904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Metal Packaging</a:t>
          </a:r>
          <a:endParaRPr lang="en-US" sz="2500" kern="1200" dirty="0"/>
        </a:p>
      </dsp:txBody>
      <dsp:txXfrm>
        <a:off x="934860" y="979442"/>
        <a:ext cx="3294239" cy="890402"/>
      </dsp:txXfrm>
    </dsp:sp>
    <dsp:sp modelId="{BBBCE671-2750-4F8E-B59C-C166EDF713D7}">
      <dsp:nvSpPr>
        <dsp:cNvPr id="0" name=""/>
        <dsp:cNvSpPr/>
      </dsp:nvSpPr>
      <dsp:spPr>
        <a:xfrm>
          <a:off x="89040" y="1068482"/>
          <a:ext cx="845820" cy="71232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220557F-37A5-403F-837D-3EEDDFE6A368}">
      <dsp:nvSpPr>
        <dsp:cNvPr id="0" name=""/>
        <dsp:cNvSpPr/>
      </dsp:nvSpPr>
      <dsp:spPr>
        <a:xfrm>
          <a:off x="0" y="1958885"/>
          <a:ext cx="4229100" cy="89040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LLRW and </a:t>
          </a:r>
          <a:r>
            <a:rPr lang="en-US" sz="2500" kern="1200" dirty="0" err="1" smtClean="0"/>
            <a:t>Haz</a:t>
          </a:r>
          <a:r>
            <a:rPr lang="en-US" sz="2500" kern="1200" dirty="0" smtClean="0"/>
            <a:t>/Non-</a:t>
          </a:r>
          <a:r>
            <a:rPr lang="en-US" sz="2500" kern="1200" dirty="0" err="1" smtClean="0"/>
            <a:t>Haz</a:t>
          </a:r>
          <a:r>
            <a:rPr lang="en-US" sz="2500" kern="1200" dirty="0" smtClean="0"/>
            <a:t> Markets</a:t>
          </a:r>
          <a:endParaRPr lang="en-US" sz="2500" kern="1200" dirty="0"/>
        </a:p>
      </dsp:txBody>
      <dsp:txXfrm>
        <a:off x="934860" y="1958885"/>
        <a:ext cx="3294239" cy="890402"/>
      </dsp:txXfrm>
    </dsp:sp>
    <dsp:sp modelId="{38954B1F-94F5-4F2D-BE4D-01EC5CE0068D}">
      <dsp:nvSpPr>
        <dsp:cNvPr id="0" name=""/>
        <dsp:cNvSpPr/>
      </dsp:nvSpPr>
      <dsp:spPr>
        <a:xfrm>
          <a:off x="89040" y="2047925"/>
          <a:ext cx="845820" cy="712322"/>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30FAF-1A8C-405D-AA7C-EB8A25296932}">
      <dsp:nvSpPr>
        <dsp:cNvPr id="0" name=""/>
        <dsp:cNvSpPr/>
      </dsp:nvSpPr>
      <dsp:spPr>
        <a:xfrm rot="10800000">
          <a:off x="0" y="152037"/>
          <a:ext cx="3924302" cy="1296125"/>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9154" tIns="68580" rIns="128016" bIns="68580" numCol="1" spcCol="1270" anchor="ctr" anchorCtr="0">
          <a:noAutofit/>
        </a:bodyPr>
        <a:lstStyle/>
        <a:p>
          <a:pPr marL="566738" lvl="0" indent="0" algn="r" defTabSz="800100">
            <a:lnSpc>
              <a:spcPct val="90000"/>
            </a:lnSpc>
            <a:spcBef>
              <a:spcPct val="0"/>
            </a:spcBef>
            <a:spcAft>
              <a:spcPct val="35000"/>
            </a:spcAft>
          </a:pPr>
          <a:r>
            <a:rPr lang="en-US" sz="1800" kern="1200" dirty="0" smtClean="0"/>
            <a:t>Clive facility was awarded NSC</a:t>
          </a:r>
          <a:br>
            <a:rPr lang="en-US" sz="1800" kern="1200" dirty="0" smtClean="0"/>
          </a:br>
          <a:r>
            <a:rPr lang="en-US" sz="1800" kern="1200" dirty="0" smtClean="0"/>
            <a:t> Award for Safety in 2012, 2011 and 2010</a:t>
          </a:r>
          <a:endParaRPr lang="en-US" sz="1800" kern="1200" dirty="0"/>
        </a:p>
      </dsp:txBody>
      <dsp:txXfrm rot="10800000">
        <a:off x="324031" y="152037"/>
        <a:ext cx="3600271" cy="1296125"/>
      </dsp:txXfrm>
    </dsp:sp>
    <dsp:sp modelId="{DF0D99BB-3CFB-4650-987C-4BDDEE32745F}">
      <dsp:nvSpPr>
        <dsp:cNvPr id="0" name=""/>
        <dsp:cNvSpPr/>
      </dsp:nvSpPr>
      <dsp:spPr>
        <a:xfrm>
          <a:off x="641" y="143421"/>
          <a:ext cx="1313357" cy="131335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40" tIns="45720" rIns="91440" bIns="45720" rtlCol="0"/>
          <a:lstStyle>
            <a:lvl1pPr algn="r">
              <a:defRPr sz="1200"/>
            </a:lvl1pPr>
          </a:lstStyle>
          <a:p>
            <a:fld id="{3A1E450F-ED6D-437D-BA82-9A4936D9C1EB}" type="datetimeFigureOut">
              <a:rPr lang="en-US" smtClean="0"/>
              <a:t>9/16/2015</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40" tIns="45720" rIns="91440" bIns="45720" rtlCol="0" anchor="b"/>
          <a:lstStyle>
            <a:lvl1pPr algn="r">
              <a:defRPr sz="1200"/>
            </a:lvl1pPr>
          </a:lstStyle>
          <a:p>
            <a:fld id="{45C0D500-EEC8-4A78-AA6A-E58D104B2AFC}" type="slidenum">
              <a:rPr lang="en-US" smtClean="0"/>
              <a:t>‹#›</a:t>
            </a:fld>
            <a:endParaRPr lang="en-US"/>
          </a:p>
        </p:txBody>
      </p:sp>
    </p:spTree>
    <p:extLst>
      <p:ext uri="{BB962C8B-B14F-4D97-AF65-F5344CB8AC3E}">
        <p14:creationId xmlns:p14="http://schemas.microsoft.com/office/powerpoint/2010/main" val="1726558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36DF326-79E5-49D4-AFC1-3E7EB5D67529}" type="datetimeFigureOut">
              <a:rPr lang="en-US" smtClean="0"/>
              <a:pPr/>
              <a:t>9/16/2015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10D97A5-D213-46D0-B935-C6F092AEAA2A}" type="slidenum">
              <a:rPr lang="en-US" smtClean="0"/>
              <a:pPr/>
              <a:t>‹#›</a:t>
            </a:fld>
            <a:endParaRPr lang="en-US" dirty="0"/>
          </a:p>
        </p:txBody>
      </p:sp>
    </p:spTree>
    <p:extLst>
      <p:ext uri="{BB962C8B-B14F-4D97-AF65-F5344CB8AC3E}">
        <p14:creationId xmlns:p14="http://schemas.microsoft.com/office/powerpoint/2010/main" val="259416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D97A5-D213-46D0-B935-C6F092AEAA2A}" type="slidenum">
              <a:rPr lang="en-US" smtClean="0"/>
              <a:pPr/>
              <a:t>1</a:t>
            </a:fld>
            <a:endParaRPr lang="en-US" dirty="0"/>
          </a:p>
        </p:txBody>
      </p:sp>
    </p:spTree>
    <p:extLst>
      <p:ext uri="{BB962C8B-B14F-4D97-AF65-F5344CB8AC3E}">
        <p14:creationId xmlns:p14="http://schemas.microsoft.com/office/powerpoint/2010/main" val="2400349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D97A5-D213-46D0-B935-C6F092AEAA2A}" type="slidenum">
              <a:rPr lang="en-US" smtClean="0"/>
              <a:pPr/>
              <a:t>11</a:t>
            </a:fld>
            <a:endParaRPr lang="en-US" dirty="0"/>
          </a:p>
        </p:txBody>
      </p:sp>
    </p:spTree>
    <p:extLst>
      <p:ext uri="{BB962C8B-B14F-4D97-AF65-F5344CB8AC3E}">
        <p14:creationId xmlns:p14="http://schemas.microsoft.com/office/powerpoint/2010/main" val="641138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D97A5-D213-46D0-B935-C6F092AEAA2A}" type="slidenum">
              <a:rPr lang="en-US" smtClean="0"/>
              <a:pPr/>
              <a:t>12</a:t>
            </a:fld>
            <a:endParaRPr lang="en-US" dirty="0"/>
          </a:p>
        </p:txBody>
      </p:sp>
    </p:spTree>
    <p:extLst>
      <p:ext uri="{BB962C8B-B14F-4D97-AF65-F5344CB8AC3E}">
        <p14:creationId xmlns:p14="http://schemas.microsoft.com/office/powerpoint/2010/main" val="3544387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of environmental quality (DEQ) ask </a:t>
            </a:r>
            <a:r>
              <a:rPr lang="en-US" dirty="0" err="1"/>
              <a:t>EnergySolutions</a:t>
            </a:r>
            <a:r>
              <a:rPr lang="en-US" dirty="0"/>
              <a:t> to complete a performance assessment (PA) on Clive to see if the facility was suitable for the disposal of DU.  Once the PA was complete a third party was hired by the division of radiation control (DRC) to evaluate the PA.  </a:t>
            </a:r>
          </a:p>
          <a:p>
            <a:r>
              <a:rPr lang="en-US" dirty="0"/>
              <a:t>Earlier this year the evaluation was completed and it was determined there are 8 "concerns" that needed to be addressed.  We are in the process of addressing those concerns and are confident we will be able to satisfy the concerns raised.  </a:t>
            </a:r>
          </a:p>
          <a:p>
            <a:r>
              <a:rPr lang="en-US" dirty="0"/>
              <a:t>Once we are able to adequately address those issues we are confident the result will be that Clive is suitable for the long term disposal of DU.  </a:t>
            </a:r>
          </a:p>
          <a:p>
            <a:r>
              <a:rPr lang="en-US" dirty="0"/>
              <a:t>Two of the concerns we are currently focused on and addressing include satisfying the question of deep time analysis and the question of weather or not DU will be reclassified by the NRC as greater than Class A waste.  </a:t>
            </a:r>
          </a:p>
          <a:p>
            <a:endParaRPr lang="en-US" dirty="0"/>
          </a:p>
        </p:txBody>
      </p:sp>
      <p:sp>
        <p:nvSpPr>
          <p:cNvPr id="4" name="Slide Number Placeholder 3"/>
          <p:cNvSpPr>
            <a:spLocks noGrp="1"/>
          </p:cNvSpPr>
          <p:nvPr>
            <p:ph type="sldNum" sz="quarter" idx="10"/>
          </p:nvPr>
        </p:nvSpPr>
        <p:spPr/>
        <p:txBody>
          <a:bodyPr/>
          <a:lstStyle/>
          <a:p>
            <a:fld id="{D10D97A5-D213-46D0-B935-C6F092AEAA2A}" type="slidenum">
              <a:rPr lang="en-US" smtClean="0"/>
              <a:pPr/>
              <a:t>13</a:t>
            </a:fld>
            <a:endParaRPr lang="en-US" dirty="0"/>
          </a:p>
        </p:txBody>
      </p:sp>
    </p:spTree>
    <p:extLst>
      <p:ext uri="{BB962C8B-B14F-4D97-AF65-F5344CB8AC3E}">
        <p14:creationId xmlns:p14="http://schemas.microsoft.com/office/powerpoint/2010/main" val="2246947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a narrative from Potter on Barnwell.</a:t>
            </a:r>
          </a:p>
          <a:p>
            <a:endParaRPr lang="en-US" dirty="0"/>
          </a:p>
          <a:p>
            <a:endParaRPr lang="en-US" dirty="0"/>
          </a:p>
        </p:txBody>
      </p:sp>
      <p:sp>
        <p:nvSpPr>
          <p:cNvPr id="4" name="Slide Number Placeholder 3"/>
          <p:cNvSpPr>
            <a:spLocks noGrp="1"/>
          </p:cNvSpPr>
          <p:nvPr>
            <p:ph type="sldNum" sz="quarter" idx="10"/>
          </p:nvPr>
        </p:nvSpPr>
        <p:spPr/>
        <p:txBody>
          <a:bodyPr/>
          <a:lstStyle/>
          <a:p>
            <a:fld id="{D10D97A5-D213-46D0-B935-C6F092AEAA2A}" type="slidenum">
              <a:rPr lang="en-US" smtClean="0"/>
              <a:pPr/>
              <a:t>14</a:t>
            </a:fld>
            <a:endParaRPr lang="en-US" dirty="0"/>
          </a:p>
        </p:txBody>
      </p:sp>
    </p:spTree>
    <p:extLst>
      <p:ext uri="{BB962C8B-B14F-4D97-AF65-F5344CB8AC3E}">
        <p14:creationId xmlns:p14="http://schemas.microsoft.com/office/powerpoint/2010/main" val="70982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D97A5-D213-46D0-B935-C6F092AEAA2A}" type="slidenum">
              <a:rPr lang="en-US" smtClean="0"/>
              <a:pPr/>
              <a:t>15</a:t>
            </a:fld>
            <a:endParaRPr lang="en-US" dirty="0"/>
          </a:p>
        </p:txBody>
      </p:sp>
    </p:spTree>
    <p:extLst>
      <p:ext uri="{BB962C8B-B14F-4D97-AF65-F5344CB8AC3E}">
        <p14:creationId xmlns:p14="http://schemas.microsoft.com/office/powerpoint/2010/main" val="353908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2015 accomplishments should include:  Completion of ISFSI project &amp; reduction of site protected area to only the ISFSI perimeter; demolition of Turbine Building initiated, both Rx Vessels  dissected and disposed; Containment Building Tendons removed; major component disposition underway; </a:t>
            </a:r>
            <a:r>
              <a:rPr lang="en-US" dirty="0" err="1"/>
              <a:t>xxxx</a:t>
            </a:r>
            <a:r>
              <a:rPr lang="en-US" dirty="0"/>
              <a:t> </a:t>
            </a:r>
            <a:r>
              <a:rPr lang="en-US" dirty="0" err="1"/>
              <a:t>lbs</a:t>
            </a:r>
            <a:r>
              <a:rPr lang="en-US" dirty="0"/>
              <a:t> of rad material safely transported and disposed at Clive</a:t>
            </a:r>
            <a:r>
              <a:rPr lang="en-US" dirty="0" smtClean="0"/>
              <a:t>....</a:t>
            </a:r>
          </a:p>
          <a:p>
            <a:endParaRPr lang="en-US" dirty="0"/>
          </a:p>
        </p:txBody>
      </p:sp>
      <p:sp>
        <p:nvSpPr>
          <p:cNvPr id="4" name="Slide Number Placeholder 3"/>
          <p:cNvSpPr>
            <a:spLocks noGrp="1"/>
          </p:cNvSpPr>
          <p:nvPr>
            <p:ph type="sldNum" sz="quarter" idx="10"/>
          </p:nvPr>
        </p:nvSpPr>
        <p:spPr/>
        <p:txBody>
          <a:bodyPr/>
          <a:lstStyle/>
          <a:p>
            <a:fld id="{D10D97A5-D213-46D0-B935-C6F092AEAA2A}" type="slidenum">
              <a:rPr lang="en-US" smtClean="0"/>
              <a:pPr/>
              <a:t>16</a:t>
            </a:fld>
            <a:endParaRPr lang="en-US" dirty="0"/>
          </a:p>
        </p:txBody>
      </p:sp>
    </p:spTree>
    <p:extLst>
      <p:ext uri="{BB962C8B-B14F-4D97-AF65-F5344CB8AC3E}">
        <p14:creationId xmlns:p14="http://schemas.microsoft.com/office/powerpoint/2010/main" val="3395167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D97A5-D213-46D0-B935-C6F092AEAA2A}" type="slidenum">
              <a:rPr lang="en-US" smtClean="0"/>
              <a:pPr/>
              <a:t>17</a:t>
            </a:fld>
            <a:endParaRPr lang="en-US" dirty="0"/>
          </a:p>
        </p:txBody>
      </p:sp>
    </p:spTree>
    <p:extLst>
      <p:ext uri="{BB962C8B-B14F-4D97-AF65-F5344CB8AC3E}">
        <p14:creationId xmlns:p14="http://schemas.microsoft.com/office/powerpoint/2010/main" val="114227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D97A5-D213-46D0-B935-C6F092AEAA2A}" type="slidenum">
              <a:rPr lang="en-US" smtClean="0"/>
              <a:pPr/>
              <a:t>20</a:t>
            </a:fld>
            <a:endParaRPr lang="en-US" dirty="0"/>
          </a:p>
        </p:txBody>
      </p:sp>
    </p:spTree>
    <p:extLst>
      <p:ext uri="{BB962C8B-B14F-4D97-AF65-F5344CB8AC3E}">
        <p14:creationId xmlns:p14="http://schemas.microsoft.com/office/powerpoint/2010/main" val="1432062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0D97A5-D213-46D0-B935-C6F092AEAA2A}" type="slidenum">
              <a:rPr lang="en-US" smtClean="0"/>
              <a:pPr/>
              <a:t>3</a:t>
            </a:fld>
            <a:endParaRPr lang="en-US" dirty="0"/>
          </a:p>
        </p:txBody>
      </p:sp>
    </p:spTree>
    <p:extLst>
      <p:ext uri="{BB962C8B-B14F-4D97-AF65-F5344CB8AC3E}">
        <p14:creationId xmlns:p14="http://schemas.microsoft.com/office/powerpoint/2010/main" val="777442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Studsvik</a:t>
            </a:r>
            <a:r>
              <a:rPr lang="en-US" dirty="0" smtClean="0"/>
              <a:t> Acquisition – Brought us the ability to process high activity waste business, a challenge that faced the industry since Barnwell closed in 2008.</a:t>
            </a:r>
            <a:endParaRPr lang="en-US" dirty="0"/>
          </a:p>
        </p:txBody>
      </p:sp>
      <p:sp>
        <p:nvSpPr>
          <p:cNvPr id="4" name="Slide Number Placeholder 3"/>
          <p:cNvSpPr>
            <a:spLocks noGrp="1"/>
          </p:cNvSpPr>
          <p:nvPr>
            <p:ph type="sldNum" sz="quarter" idx="10"/>
          </p:nvPr>
        </p:nvSpPr>
        <p:spPr/>
        <p:txBody>
          <a:bodyPr/>
          <a:lstStyle/>
          <a:p>
            <a:fld id="{538FF444-0138-41A6-B157-337DD79CA777}"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D97A5-D213-46D0-B935-C6F092AEAA2A}" type="slidenum">
              <a:rPr lang="en-US" smtClean="0"/>
              <a:pPr/>
              <a:t>5</a:t>
            </a:fld>
            <a:endParaRPr lang="en-US" dirty="0"/>
          </a:p>
        </p:txBody>
      </p:sp>
    </p:spTree>
    <p:extLst>
      <p:ext uri="{BB962C8B-B14F-4D97-AF65-F5344CB8AC3E}">
        <p14:creationId xmlns:p14="http://schemas.microsoft.com/office/powerpoint/2010/main" val="407311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Energy Solutions transportation arm is </a:t>
            </a:r>
            <a:r>
              <a:rPr lang="en-US" dirty="0" err="1" smtClean="0"/>
              <a:t>Hittman</a:t>
            </a:r>
            <a:r>
              <a:rPr lang="en-US" dirty="0" smtClean="0"/>
              <a:t> Transportation </a:t>
            </a:r>
          </a:p>
          <a:p>
            <a:endParaRPr lang="en-US" dirty="0"/>
          </a:p>
          <a:p>
            <a:pPr>
              <a:buSzPct val="120000"/>
              <a:buFont typeface="Arial" pitchFamily="34" charset="0"/>
              <a:buChar char="•"/>
            </a:pPr>
            <a:r>
              <a:rPr lang="en-US" dirty="0" smtClean="0"/>
              <a:t>Over 35 years of safe nuclear transportation</a:t>
            </a:r>
          </a:p>
          <a:p>
            <a:pPr>
              <a:buSzPct val="120000"/>
              <a:buFont typeface="Arial" pitchFamily="34" charset="0"/>
              <a:buChar char="•"/>
            </a:pPr>
            <a:r>
              <a:rPr lang="en-US" dirty="0" smtClean="0"/>
              <a:t>Annual average of 14,000 shipments</a:t>
            </a:r>
          </a:p>
          <a:p>
            <a:pPr>
              <a:buSzPct val="120000"/>
              <a:buFont typeface="Arial" pitchFamily="34" charset="0"/>
              <a:buChar char="•"/>
            </a:pPr>
            <a:r>
              <a:rPr lang="en-US" dirty="0" smtClean="0"/>
              <a:t>Annual average of 8M miles (12.9M kilometers) logged</a:t>
            </a:r>
          </a:p>
          <a:p>
            <a:pPr>
              <a:buSzPct val="120000"/>
              <a:buFont typeface="Arial" pitchFamily="34" charset="0"/>
              <a:buChar char="•"/>
            </a:pPr>
            <a:r>
              <a:rPr lang="en-US" dirty="0" smtClean="0"/>
              <a:t>Excellent safety record - maintains satisfactory highway </a:t>
            </a:r>
            <a:br>
              <a:rPr lang="en-US" dirty="0" smtClean="0"/>
            </a:br>
            <a:r>
              <a:rPr lang="en-US" dirty="0" smtClean="0"/>
              <a:t>safety rating (highest rating issued by the DOT)</a:t>
            </a:r>
          </a:p>
          <a:p>
            <a:pPr>
              <a:buSzPct val="120000"/>
              <a:buFont typeface="Arial" pitchFamily="34" charset="0"/>
              <a:buChar char="•"/>
            </a:pPr>
            <a:r>
              <a:rPr lang="en-US" dirty="0" smtClean="0"/>
              <a:t>Largest dedicated fleet of tractors &amp; trailers </a:t>
            </a:r>
          </a:p>
          <a:p>
            <a:pPr>
              <a:buSzPct val="120000"/>
              <a:buFont typeface="Arial" pitchFamily="34" charset="0"/>
              <a:buChar char="•"/>
            </a:pPr>
            <a:r>
              <a:rPr lang="en-US" dirty="0" smtClean="0"/>
              <a:t>Transportation logistics via road, rail, &amp; water</a:t>
            </a:r>
          </a:p>
          <a:p>
            <a:pPr>
              <a:buSzPct val="120000"/>
              <a:buFont typeface="Arial" pitchFamily="34" charset="0"/>
              <a:buChar char="•"/>
            </a:pPr>
            <a:r>
              <a:rPr lang="en-US" dirty="0" smtClean="0"/>
              <a:t>Comprehensive fleet of IP1 and IP2 ISO containers and tankers</a:t>
            </a:r>
          </a:p>
          <a:p>
            <a:pPr>
              <a:buSzPct val="120000"/>
              <a:buFont typeface="Arial" pitchFamily="34" charset="0"/>
              <a:buChar char="•"/>
            </a:pPr>
            <a:r>
              <a:rPr lang="en-US" dirty="0" smtClean="0"/>
              <a:t>Proprietary cask fleet (Type A &amp; B)</a:t>
            </a:r>
          </a:p>
          <a:p>
            <a:endParaRPr lang="en-US" dirty="0"/>
          </a:p>
        </p:txBody>
      </p:sp>
      <p:sp>
        <p:nvSpPr>
          <p:cNvPr id="4" name="Slide Number Placeholder 3"/>
          <p:cNvSpPr>
            <a:spLocks noGrp="1"/>
          </p:cNvSpPr>
          <p:nvPr>
            <p:ph type="sldNum" sz="quarter" idx="10"/>
          </p:nvPr>
        </p:nvSpPr>
        <p:spPr/>
        <p:txBody>
          <a:bodyPr/>
          <a:lstStyle/>
          <a:p>
            <a:fld id="{538FF444-0138-41A6-B157-337DD79CA777}"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 canned answer on casks</a:t>
            </a:r>
            <a:endParaRPr lang="en-US" dirty="0"/>
          </a:p>
        </p:txBody>
      </p:sp>
      <p:sp>
        <p:nvSpPr>
          <p:cNvPr id="4" name="Slide Number Placeholder 3"/>
          <p:cNvSpPr>
            <a:spLocks noGrp="1"/>
          </p:cNvSpPr>
          <p:nvPr>
            <p:ph type="sldNum" sz="quarter" idx="10"/>
          </p:nvPr>
        </p:nvSpPr>
        <p:spPr/>
        <p:txBody>
          <a:bodyPr/>
          <a:lstStyle/>
          <a:p>
            <a:fld id="{D10D97A5-D213-46D0-B935-C6F092AEAA2A}" type="slidenum">
              <a:rPr lang="en-US" smtClean="0"/>
              <a:pPr/>
              <a:t>7</a:t>
            </a:fld>
            <a:endParaRPr lang="en-US" dirty="0"/>
          </a:p>
        </p:txBody>
      </p:sp>
    </p:spTree>
    <p:extLst>
      <p:ext uri="{BB962C8B-B14F-4D97-AF65-F5344CB8AC3E}">
        <p14:creationId xmlns:p14="http://schemas.microsoft.com/office/powerpoint/2010/main" val="132624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D97A5-D213-46D0-B935-C6F092AEAA2A}" type="slidenum">
              <a:rPr lang="en-US" smtClean="0"/>
              <a:pPr/>
              <a:t>8</a:t>
            </a:fld>
            <a:endParaRPr lang="en-US" dirty="0"/>
          </a:p>
        </p:txBody>
      </p:sp>
    </p:spTree>
    <p:extLst>
      <p:ext uri="{BB962C8B-B14F-4D97-AF65-F5344CB8AC3E}">
        <p14:creationId xmlns:p14="http://schemas.microsoft.com/office/powerpoint/2010/main" val="982074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Worcester: Located in Worcester Mass and is primarily used for open air </a:t>
            </a:r>
            <a:r>
              <a:rPr lang="en-US" dirty="0" err="1"/>
              <a:t>haz</a:t>
            </a:r>
            <a:r>
              <a:rPr lang="en-US" dirty="0"/>
              <a:t> and non </a:t>
            </a:r>
            <a:r>
              <a:rPr lang="en-US" dirty="0" err="1"/>
              <a:t>haz</a:t>
            </a:r>
            <a:r>
              <a:rPr lang="en-US" dirty="0"/>
              <a:t> transfer from truck to rail. Located on the Providence and Worcester Rail Road. Can and have transferred packaged radioactive wastes.</a:t>
            </a:r>
          </a:p>
          <a:p>
            <a:endParaRPr lang="en-US" dirty="0"/>
          </a:p>
          <a:p>
            <a:r>
              <a:rPr lang="en-US" dirty="0"/>
              <a:t>Bergen: Located in North Bergen, NJ and is primarily used for open air </a:t>
            </a:r>
            <a:r>
              <a:rPr lang="en-US" dirty="0" err="1"/>
              <a:t>haz</a:t>
            </a:r>
            <a:r>
              <a:rPr lang="en-US" dirty="0"/>
              <a:t> transfer from truck to rail. Located on the New York, </a:t>
            </a:r>
            <a:r>
              <a:rPr lang="en-US" dirty="0" err="1"/>
              <a:t>Sequehanna</a:t>
            </a:r>
            <a:r>
              <a:rPr lang="en-US" dirty="0"/>
              <a:t> &amp; Western Rail Road. Can and have transferred packaged radioactive and non </a:t>
            </a:r>
            <a:r>
              <a:rPr lang="en-US" dirty="0" err="1"/>
              <a:t>haz</a:t>
            </a:r>
            <a:r>
              <a:rPr lang="en-US" dirty="0"/>
              <a:t> wastes.</a:t>
            </a:r>
          </a:p>
          <a:p>
            <a:endParaRPr lang="en-US" dirty="0"/>
          </a:p>
          <a:p>
            <a:r>
              <a:rPr lang="en-US" dirty="0"/>
              <a:t>Clinton: Fabricate metal and flexible packages for radioactive and hazardous wastes. 200K square foot with rail and barge access.</a:t>
            </a:r>
          </a:p>
          <a:p>
            <a:endParaRPr lang="en-US" dirty="0"/>
          </a:p>
          <a:p>
            <a:r>
              <a:rPr lang="en-US" dirty="0"/>
              <a:t>Parker AZ: Primarily used for transferring materials from rail to Truck for access to the NNSS. Operated on an as needed basis.</a:t>
            </a:r>
          </a:p>
          <a:p>
            <a:endParaRPr lang="en-US" dirty="0"/>
          </a:p>
          <a:p>
            <a:r>
              <a:rPr lang="en-US" dirty="0" err="1"/>
              <a:t>Dunphy</a:t>
            </a:r>
            <a:r>
              <a:rPr lang="en-US" dirty="0"/>
              <a:t>, NV: On Newmont property and used to transfer their copper concentrates from truck to rail for shipments to Canada and Ports for oversees export.</a:t>
            </a:r>
          </a:p>
        </p:txBody>
      </p:sp>
      <p:sp>
        <p:nvSpPr>
          <p:cNvPr id="4" name="Slide Number Placeholder 3"/>
          <p:cNvSpPr>
            <a:spLocks noGrp="1"/>
          </p:cNvSpPr>
          <p:nvPr>
            <p:ph type="sldNum" sz="quarter" idx="10"/>
          </p:nvPr>
        </p:nvSpPr>
        <p:spPr/>
        <p:txBody>
          <a:bodyPr/>
          <a:lstStyle/>
          <a:p>
            <a:fld id="{D10D97A5-D213-46D0-B935-C6F092AEAA2A}" type="slidenum">
              <a:rPr lang="en-US" smtClean="0"/>
              <a:pPr/>
              <a:t>9</a:t>
            </a:fld>
            <a:endParaRPr lang="en-US" dirty="0"/>
          </a:p>
        </p:txBody>
      </p:sp>
    </p:spTree>
    <p:extLst>
      <p:ext uri="{BB962C8B-B14F-4D97-AF65-F5344CB8AC3E}">
        <p14:creationId xmlns:p14="http://schemas.microsoft.com/office/powerpoint/2010/main" val="3801043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the only licensed commercial Class A Facility.</a:t>
            </a:r>
          </a:p>
          <a:p>
            <a:r>
              <a:rPr lang="en-US" dirty="0"/>
              <a:t/>
            </a:r>
            <a:br>
              <a:rPr lang="en-US" dirty="0"/>
            </a:br>
            <a:r>
              <a:rPr lang="en-US" dirty="0" smtClean="0"/>
              <a:t>Managed by Dave Squires</a:t>
            </a:r>
            <a:endParaRPr lang="en-US" dirty="0"/>
          </a:p>
        </p:txBody>
      </p:sp>
      <p:sp>
        <p:nvSpPr>
          <p:cNvPr id="4" name="Slide Number Placeholder 3"/>
          <p:cNvSpPr>
            <a:spLocks noGrp="1"/>
          </p:cNvSpPr>
          <p:nvPr>
            <p:ph type="sldNum" sz="quarter" idx="10"/>
          </p:nvPr>
        </p:nvSpPr>
        <p:spPr/>
        <p:txBody>
          <a:bodyPr/>
          <a:lstStyle/>
          <a:p>
            <a:fld id="{D10D97A5-D213-46D0-B935-C6F092AEAA2A}" type="slidenum">
              <a:rPr lang="en-US" smtClean="0"/>
              <a:pPr/>
              <a:t>10</a:t>
            </a:fld>
            <a:endParaRPr lang="en-US" dirty="0"/>
          </a:p>
        </p:txBody>
      </p:sp>
    </p:spTree>
    <p:extLst>
      <p:ext uri="{BB962C8B-B14F-4D97-AF65-F5344CB8AC3E}">
        <p14:creationId xmlns:p14="http://schemas.microsoft.com/office/powerpoint/2010/main" val="2858019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5410200"/>
            <a:ext cx="9144000" cy="1447800"/>
          </a:xfrm>
          <a:prstGeom prst="rect">
            <a:avLst/>
          </a:prstGeom>
          <a:solidFill>
            <a:srgbClr val="C5E86C">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 name="Rectangle 4"/>
          <p:cNvSpPr/>
          <p:nvPr userDrawn="1"/>
        </p:nvSpPr>
        <p:spPr>
          <a:xfrm>
            <a:off x="0" y="0"/>
            <a:ext cx="9144000" cy="3276600"/>
          </a:xfrm>
          <a:prstGeom prst="rect">
            <a:avLst/>
          </a:prstGeom>
          <a:solidFill>
            <a:srgbClr val="0041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descr="logo-color-forpre.png"/>
          <p:cNvPicPr>
            <a:picLocks noChangeAspect="1"/>
          </p:cNvPicPr>
          <p:nvPr userDrawn="1"/>
        </p:nvPicPr>
        <p:blipFill>
          <a:blip r:embed="rId2" cstate="screen"/>
          <a:srcRect/>
          <a:stretch>
            <a:fillRect/>
          </a:stretch>
        </p:blipFill>
        <p:spPr bwMode="auto">
          <a:xfrm>
            <a:off x="3733800" y="3505200"/>
            <a:ext cx="4762500" cy="1798638"/>
          </a:xfrm>
          <a:prstGeom prst="rect">
            <a:avLst/>
          </a:prstGeom>
          <a:noFill/>
          <a:ln w="9525">
            <a:noFill/>
            <a:miter lim="800000"/>
            <a:headEnd/>
            <a:tailEnd/>
          </a:ln>
        </p:spPr>
      </p:pic>
      <p:sp>
        <p:nvSpPr>
          <p:cNvPr id="7" name="TextBox 6"/>
          <p:cNvSpPr txBox="1"/>
          <p:nvPr userDrawn="1"/>
        </p:nvSpPr>
        <p:spPr>
          <a:xfrm>
            <a:off x="0" y="5562600"/>
            <a:ext cx="8305800" cy="461963"/>
          </a:xfrm>
          <a:prstGeom prst="rect">
            <a:avLst/>
          </a:prstGeom>
          <a:noFill/>
        </p:spPr>
        <p:txBody>
          <a:bodyPr>
            <a:spAutoFit/>
          </a:bodyPr>
          <a:lstStyle/>
          <a:p>
            <a:pPr algn="r" fontAlgn="auto">
              <a:spcBef>
                <a:spcPts val="0"/>
              </a:spcBef>
              <a:spcAft>
                <a:spcPts val="0"/>
              </a:spcAft>
              <a:defRPr/>
            </a:pPr>
            <a:r>
              <a:rPr lang="en-US" sz="2400" i="1" dirty="0">
                <a:solidFill>
                  <a:srgbClr val="43B02A"/>
                </a:solidFill>
                <a:latin typeface="Myriad Pro Cond" pitchFamily="34" charset="0"/>
                <a:cs typeface="+mn-cs"/>
              </a:rPr>
              <a:t>All you need in radioactive and hazardous waste management</a:t>
            </a:r>
          </a:p>
        </p:txBody>
      </p:sp>
      <p:sp>
        <p:nvSpPr>
          <p:cNvPr id="2" name="Title 1"/>
          <p:cNvSpPr>
            <a:spLocks noGrp="1"/>
          </p:cNvSpPr>
          <p:nvPr>
            <p:ph type="ctrTitle"/>
          </p:nvPr>
        </p:nvSpPr>
        <p:spPr>
          <a:xfrm>
            <a:off x="457200" y="533400"/>
            <a:ext cx="7086600" cy="1470025"/>
          </a:xfrm>
        </p:spPr>
        <p:txBody>
          <a:bodyPr>
            <a:noAutofit/>
          </a:bodyPr>
          <a:lstStyle>
            <a:lvl1pPr algn="l">
              <a:defRPr sz="5500" b="0">
                <a:solidFill>
                  <a:schemeClr val="bg1"/>
                </a:solidFill>
                <a:latin typeface="Myriad Pro Light"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2286000"/>
            <a:ext cx="6400800" cy="609600"/>
          </a:xfrm>
        </p:spPr>
        <p:txBody>
          <a:bodyPr>
            <a:noAutofit/>
          </a:bodyPr>
          <a:lstStyle>
            <a:lvl1pPr marL="0" indent="0" algn="l">
              <a:buNone/>
              <a:defRPr sz="2400" b="1">
                <a:solidFill>
                  <a:schemeClr val="bg1"/>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Date Placeholder 3"/>
          <p:cNvSpPr>
            <a:spLocks noGrp="1"/>
          </p:cNvSpPr>
          <p:nvPr>
            <p:ph type="dt" sz="half" idx="10"/>
          </p:nvPr>
        </p:nvSpPr>
        <p:spPr/>
        <p:txBody>
          <a:bodyPr/>
          <a:lstStyle>
            <a:lvl1pPr>
              <a:defRPr smtClean="0">
                <a:solidFill>
                  <a:schemeClr val="tx1"/>
                </a:solidFill>
                <a:latin typeface="Myriad Pro" pitchFamily="34" charset="0"/>
              </a:defRPr>
            </a:lvl1pPr>
          </a:lstStyle>
          <a:p>
            <a:pPr>
              <a:defRPr/>
            </a:pPr>
            <a:fld id="{B9480026-8E92-4FE8-A94B-38122D647952}" type="datetime1">
              <a:rPr lang="en-US" smtClean="0"/>
              <a:t>9/16/2015</a:t>
            </a:fld>
            <a:endParaRPr lang="en-US" dirty="0"/>
          </a:p>
        </p:txBody>
      </p:sp>
      <p:sp>
        <p:nvSpPr>
          <p:cNvPr id="9" name="Footer Placeholder 4"/>
          <p:cNvSpPr>
            <a:spLocks noGrp="1"/>
          </p:cNvSpPr>
          <p:nvPr>
            <p:ph type="ftr" sz="quarter" idx="11"/>
          </p:nvPr>
        </p:nvSpPr>
        <p:spPr/>
        <p:txBody>
          <a:bodyPr/>
          <a:lstStyle>
            <a:lvl1pPr>
              <a:defRPr dirty="0">
                <a:solidFill>
                  <a:schemeClr val="tx1"/>
                </a:solidFill>
                <a:latin typeface="Myriad Pro" pitchFamily="34" charset="0"/>
              </a:defRPr>
            </a:lvl1pPr>
          </a:lstStyle>
          <a:p>
            <a:pPr>
              <a:defRPr/>
            </a:pPr>
            <a:endParaRPr lang="en-US" dirty="0"/>
          </a:p>
        </p:txBody>
      </p:sp>
      <p:sp>
        <p:nvSpPr>
          <p:cNvPr id="10" name="Slide Number Placeholder 5"/>
          <p:cNvSpPr>
            <a:spLocks noGrp="1"/>
          </p:cNvSpPr>
          <p:nvPr>
            <p:ph type="sldNum" sz="quarter" idx="12"/>
          </p:nvPr>
        </p:nvSpPr>
        <p:spPr/>
        <p:txBody>
          <a:bodyPr/>
          <a:lstStyle>
            <a:lvl1pPr>
              <a:defRPr smtClean="0">
                <a:solidFill>
                  <a:schemeClr val="tx1"/>
                </a:solidFill>
                <a:latin typeface="Myriad Pro" pitchFamily="34" charset="0"/>
              </a:defRPr>
            </a:lvl1pPr>
          </a:lstStyle>
          <a:p>
            <a:pPr>
              <a:defRPr/>
            </a:pPr>
            <a:fld id="{2229B691-CE55-4739-B8AA-517A288CD6CA}"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6ED4A4-4DB2-4FE4-BE8B-380E4BC0560A}" type="datetime1">
              <a:rPr lang="en-US" smtClean="0"/>
              <a:t>9/16/2015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5B790D2-E1E9-4385-B194-63A7106A7A3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2B66C0-6DC5-41D7-A395-FD3EFDFECCFF}" type="datetime1">
              <a:rPr lang="en-US" smtClean="0"/>
              <a:t>9/16/2015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D61CD0A-74C2-455B-B736-88309F684DAE}"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1600200"/>
          </a:xfrm>
          <a:prstGeom prst="rect">
            <a:avLst/>
          </a:prstGeom>
          <a:solidFill>
            <a:srgbClr val="004168"/>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fontAlgn="auto">
              <a:spcBef>
                <a:spcPts val="0"/>
              </a:spcBef>
              <a:spcAft>
                <a:spcPts val="0"/>
              </a:spcAft>
              <a:defRPr/>
            </a:pPr>
            <a:endParaRPr lang="en-US" dirty="0"/>
          </a:p>
        </p:txBody>
      </p:sp>
      <p:sp>
        <p:nvSpPr>
          <p:cNvPr id="5" name="Rectangle 4"/>
          <p:cNvSpPr/>
          <p:nvPr userDrawn="1"/>
        </p:nvSpPr>
        <p:spPr>
          <a:xfrm flipV="1">
            <a:off x="0" y="1524000"/>
            <a:ext cx="9144000" cy="76200"/>
          </a:xfrm>
          <a:prstGeom prst="rect">
            <a:avLst/>
          </a:prstGeom>
          <a:solidFill>
            <a:srgbClr val="C5E8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pic>
        <p:nvPicPr>
          <p:cNvPr id="6" name="Picture 8" descr="logo-color-forpre.png"/>
          <p:cNvPicPr>
            <a:picLocks noChangeAspect="1"/>
          </p:cNvPicPr>
          <p:nvPr userDrawn="1"/>
        </p:nvPicPr>
        <p:blipFill>
          <a:blip r:embed="rId2" cstate="screen"/>
          <a:srcRect/>
          <a:stretch>
            <a:fillRect/>
          </a:stretch>
        </p:blipFill>
        <p:spPr bwMode="auto">
          <a:xfrm>
            <a:off x="6858000" y="249238"/>
            <a:ext cx="2030413" cy="500062"/>
          </a:xfrm>
          <a:prstGeom prst="rect">
            <a:avLst/>
          </a:prstGeom>
          <a:noFill/>
          <a:ln w="9525">
            <a:noFill/>
            <a:miter lim="800000"/>
            <a:headEnd/>
            <a:tailEnd/>
          </a:ln>
        </p:spPr>
      </p:pic>
      <p:sp>
        <p:nvSpPr>
          <p:cNvPr id="2" name="Title 1"/>
          <p:cNvSpPr>
            <a:spLocks noGrp="1"/>
          </p:cNvSpPr>
          <p:nvPr>
            <p:ph type="title"/>
          </p:nvPr>
        </p:nvSpPr>
        <p:spPr>
          <a:xfrm>
            <a:off x="609600" y="533400"/>
            <a:ext cx="6248400" cy="914400"/>
          </a:xfrm>
        </p:spPr>
        <p:txBody>
          <a:bodyPr anchor="b">
            <a:normAutofit/>
          </a:bodyPr>
          <a:lstStyle>
            <a:lvl1pPr algn="l">
              <a:defRPr sz="3200" b="1">
                <a:solidFill>
                  <a:schemeClr val="bg1"/>
                </a:solidFill>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981200"/>
            <a:ext cx="8077200" cy="3992563"/>
          </a:xfrm>
        </p:spPr>
        <p:txBody>
          <a:bodyPr/>
          <a:lstStyle>
            <a:lvl1pPr>
              <a:buClr>
                <a:srgbClr val="43B02A"/>
              </a:buClr>
              <a:buSzPct val="150000"/>
              <a:buFont typeface="Wingdings" pitchFamily="2" charset="2"/>
              <a:buChar char="§"/>
              <a:defRPr sz="2200">
                <a:latin typeface="Myriad Pro Light" pitchFamily="34" charset="0"/>
              </a:defRPr>
            </a:lvl1pPr>
            <a:lvl2pPr>
              <a:buClr>
                <a:srgbClr val="43B02A"/>
              </a:buClr>
              <a:buSzPct val="150000"/>
              <a:buFont typeface="Wingdings" pitchFamily="2" charset="2"/>
              <a:buChar char="§"/>
              <a:defRPr sz="2000">
                <a:latin typeface="Myriad Pro Light" pitchFamily="34" charset="0"/>
              </a:defRPr>
            </a:lvl2pPr>
            <a:lvl3pPr>
              <a:buClr>
                <a:srgbClr val="43B02A"/>
              </a:buClr>
              <a:buSzPct val="150000"/>
              <a:buFont typeface="Wingdings" pitchFamily="2" charset="2"/>
              <a:buChar char="§"/>
              <a:defRPr sz="2000">
                <a:latin typeface="Myriad Pro Light" pitchFamily="34" charset="0"/>
              </a:defRPr>
            </a:lvl3pPr>
            <a:lvl4pPr>
              <a:buClr>
                <a:srgbClr val="43B02A"/>
              </a:buClr>
              <a:buSzPct val="150000"/>
              <a:buFont typeface="Wingdings" pitchFamily="2" charset="2"/>
              <a:buChar char="§"/>
              <a:defRPr sz="2000">
                <a:latin typeface="Myriad Pro Light" pitchFamily="34" charset="0"/>
              </a:defRPr>
            </a:lvl4pPr>
            <a:lvl5pPr>
              <a:buClr>
                <a:srgbClr val="43B02A"/>
              </a:buClr>
              <a:buSzPct val="150000"/>
              <a:buFont typeface="Wingdings" pitchFamily="2" charset="2"/>
              <a:buChar char="§"/>
              <a:defRPr sz="2000">
                <a:latin typeface="Myriad Pro Ligh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a:xfrm>
            <a:off x="457200" y="7162800"/>
            <a:ext cx="2133600" cy="365125"/>
          </a:xfrm>
        </p:spPr>
        <p:txBody>
          <a:bodyPr/>
          <a:lstStyle>
            <a:lvl1pPr>
              <a:defRPr/>
            </a:lvl1pPr>
          </a:lstStyle>
          <a:p>
            <a:pPr>
              <a:defRPr/>
            </a:pPr>
            <a:fld id="{9C6B0B1E-EC0C-484C-BEC9-528817203336}" type="datetime1">
              <a:rPr lang="en-US" smtClean="0"/>
              <a:t>9/16/2015</a:t>
            </a:fld>
            <a:endParaRPr lang="en-US" dirty="0"/>
          </a:p>
        </p:txBody>
      </p:sp>
      <p:sp>
        <p:nvSpPr>
          <p:cNvPr id="8" name="Slide Number Placeholder 5"/>
          <p:cNvSpPr>
            <a:spLocks noGrp="1"/>
          </p:cNvSpPr>
          <p:nvPr>
            <p:ph type="sldNum" sz="quarter" idx="11"/>
          </p:nvPr>
        </p:nvSpPr>
        <p:spPr>
          <a:xfrm>
            <a:off x="609600" y="6356350"/>
            <a:ext cx="2133600" cy="365125"/>
          </a:xfrm>
        </p:spPr>
        <p:txBody>
          <a:bodyPr/>
          <a:lstStyle>
            <a:lvl1pPr algn="l">
              <a:defRPr smtClean="0"/>
            </a:lvl1pPr>
          </a:lstStyle>
          <a:p>
            <a:pPr>
              <a:defRPr/>
            </a:pPr>
            <a:fld id="{90C58901-AE77-4DF6-A937-91694B2600CA}"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2B9A7A0-E3AE-4FEB-A003-8EC443C2B522}" type="datetime1">
              <a:rPr lang="en-US" smtClean="0"/>
              <a:t>9/16/2015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C7FF26C-4592-4F65-942C-E54AA3E8A8A4}"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913F688-783E-4729-AA9F-D45CDBACDADE}" type="datetime1">
              <a:rPr lang="en-US" smtClean="0"/>
              <a:t>9/16/2015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B818ADC-5FFD-4BDD-89CC-E833B69AF951}"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67AA47-2F86-4F6B-8462-857E3F254F84}" type="datetime1">
              <a:rPr lang="en-US" smtClean="0"/>
              <a:t>9/16/2015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54DF92B-812D-4799-992C-D484ABF17F0B}"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F043100-08D0-4B90-823C-58E2A1189134}" type="datetime1">
              <a:rPr lang="en-US" smtClean="0"/>
              <a:t>9/16/2015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E665D75-26A2-4871-8BF9-079295E68F5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7C08B9-BBEC-4A43-A278-47BDA863C94D}" type="datetime1">
              <a:rPr lang="en-US" smtClean="0"/>
              <a:t>9/16/2015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B7EE996B-94CC-4CCA-9D24-765E5FE39CA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A0441D-3AFC-4AC4-B94D-43994AEBAAA9}" type="datetime1">
              <a:rPr lang="en-US" smtClean="0"/>
              <a:t>9/16/2015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2ED5AFF-6A82-4A82-A313-F96214D47E2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29CED3-8D3D-4B6E-91FB-121C05B83DFF}" type="datetime1">
              <a:rPr lang="en-US" smtClean="0"/>
              <a:t>9/16/2015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8D8C83F-C345-450E-8A62-B0C5C70F8DA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D99CB5B0-CDA6-4714-89BC-BDC118A68BC1}" type="datetime1">
              <a:rPr lang="en-US" smtClean="0"/>
              <a:t>9/16/2015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0E25B21-929D-4295-A1BA-038AAD5BB6B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5.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hyperlink" Target="http://www.energysolutions.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6.jpeg"/><Relationship Id="rId18" Type="http://schemas.openxmlformats.org/officeDocument/2006/relationships/image" Target="../media/image11.png"/><Relationship Id="rId3" Type="http://schemas.openxmlformats.org/officeDocument/2006/relationships/tags" Target="../tags/tag3.xml"/><Relationship Id="rId21" Type="http://schemas.openxmlformats.org/officeDocument/2006/relationships/image" Target="../media/image14.PNG"/><Relationship Id="rId7" Type="http://schemas.openxmlformats.org/officeDocument/2006/relationships/tags" Target="../tags/tag7.xml"/><Relationship Id="rId12" Type="http://schemas.openxmlformats.org/officeDocument/2006/relationships/image" Target="../media/image5.jpeg"/><Relationship Id="rId17" Type="http://schemas.openxmlformats.org/officeDocument/2006/relationships/image" Target="../media/image10.jpeg"/><Relationship Id="rId2" Type="http://schemas.openxmlformats.org/officeDocument/2006/relationships/tags" Target="../tags/tag2.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png"/><Relationship Id="rId5" Type="http://schemas.openxmlformats.org/officeDocument/2006/relationships/tags" Target="../tags/tag5.xml"/><Relationship Id="rId15" Type="http://schemas.openxmlformats.org/officeDocument/2006/relationships/image" Target="../media/image8.jpeg"/><Relationship Id="rId10" Type="http://schemas.openxmlformats.org/officeDocument/2006/relationships/notesSlide" Target="../notesSlides/notesSlide3.xml"/><Relationship Id="rId19" Type="http://schemas.openxmlformats.org/officeDocument/2006/relationships/image" Target="../media/image12.png"/><Relationship Id="rId4" Type="http://schemas.openxmlformats.org/officeDocument/2006/relationships/tags" Target="../tags/tag4.xml"/><Relationship Id="rId9" Type="http://schemas.openxmlformats.org/officeDocument/2006/relationships/slideLayout" Target="../slideLayouts/slideLayout7.xml"/><Relationship Id="rId14" Type="http://schemas.openxmlformats.org/officeDocument/2006/relationships/image" Target="../media/image7.wmf"/></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4.xml"/><Relationship Id="rId7"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5.xml"/><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13" Type="http://schemas.microsoft.com/office/2007/relationships/diagramDrawing" Target="../diagrams/drawing1.xml"/><Relationship Id="rId18" Type="http://schemas.microsoft.com/office/2007/relationships/diagramDrawing" Target="../diagrams/drawing2.xml"/><Relationship Id="rId3" Type="http://schemas.openxmlformats.org/officeDocument/2006/relationships/notesSlide" Target="../notesSlides/notesSlide7.xml"/><Relationship Id="rId7" Type="http://schemas.openxmlformats.org/officeDocument/2006/relationships/image" Target="../media/image32.jpeg"/><Relationship Id="rId12" Type="http://schemas.openxmlformats.org/officeDocument/2006/relationships/diagramColors" Target="../diagrams/colors1.xml"/><Relationship Id="rId17" Type="http://schemas.openxmlformats.org/officeDocument/2006/relationships/diagramColors" Target="../diagrams/colors2.xml"/><Relationship Id="rId2" Type="http://schemas.openxmlformats.org/officeDocument/2006/relationships/slideLayout" Target="../slideLayouts/slideLayout2.xml"/><Relationship Id="rId16" Type="http://schemas.openxmlformats.org/officeDocument/2006/relationships/diagramQuickStyle" Target="../diagrams/quickStyle2.xml"/><Relationship Id="rId1" Type="http://schemas.openxmlformats.org/officeDocument/2006/relationships/tags" Target="../tags/tag12.xml"/><Relationship Id="rId6" Type="http://schemas.openxmlformats.org/officeDocument/2006/relationships/image" Target="../media/image31.jpeg"/><Relationship Id="rId11" Type="http://schemas.openxmlformats.org/officeDocument/2006/relationships/diagramQuickStyle" Target="../diagrams/quickStyle1.xml"/><Relationship Id="rId5" Type="http://schemas.openxmlformats.org/officeDocument/2006/relationships/image" Target="../media/image30.png"/><Relationship Id="rId15" Type="http://schemas.openxmlformats.org/officeDocument/2006/relationships/diagramLayout" Target="../diagrams/layout2.xml"/><Relationship Id="rId10" Type="http://schemas.openxmlformats.org/officeDocument/2006/relationships/diagramLayout" Target="../diagrams/layout1.xml"/><Relationship Id="rId4" Type="http://schemas.openxmlformats.org/officeDocument/2006/relationships/image" Target="../media/image29.png"/><Relationship Id="rId9" Type="http://schemas.openxmlformats.org/officeDocument/2006/relationships/diagramData" Target="../diagrams/data1.xml"/><Relationship Id="rId1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tif"/><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notesSlide" Target="../notesSlides/notesSlide8.xml"/><Relationship Id="rId16"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jpg"/><Relationship Id="rId10" Type="http://schemas.openxmlformats.org/officeDocument/2006/relationships/image" Target="../media/image47.jp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457200" y="892175"/>
            <a:ext cx="7086600" cy="1470025"/>
          </a:xfrm>
        </p:spPr>
        <p:txBody>
          <a:bodyPr/>
          <a:lstStyle/>
          <a:p>
            <a:r>
              <a:rPr lang="en-US" sz="3600" dirty="0" smtClean="0"/>
              <a:t>Leading the Radioactive Waste Disposal Market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yriad Pro"/>
                <a:cs typeface="Times New Roman" pitchFamily="18" charset="0"/>
              </a:rPr>
              <a:t>Clive</a:t>
            </a:r>
            <a:r>
              <a:rPr lang="en-US" dirty="0">
                <a:latin typeface="Myriad Pro"/>
                <a:cs typeface="Times New Roman" pitchFamily="18" charset="0"/>
              </a:rPr>
              <a:t> </a:t>
            </a:r>
            <a:r>
              <a:rPr lang="en-US" dirty="0" smtClean="0">
                <a:latin typeface="Myriad Pro"/>
                <a:cs typeface="Times New Roman" pitchFamily="18" charset="0"/>
              </a:rPr>
              <a:t>Disposal Facility</a:t>
            </a:r>
            <a:endParaRPr lang="en-US" dirty="0">
              <a:latin typeface="Myriad Pro"/>
              <a:cs typeface="Times New Roman" pitchFamily="18" charset="0"/>
            </a:endParaRPr>
          </a:p>
        </p:txBody>
      </p:sp>
      <p:sp>
        <p:nvSpPr>
          <p:cNvPr id="3" name="Content Placeholder 2"/>
          <p:cNvSpPr>
            <a:spLocks noGrp="1"/>
          </p:cNvSpPr>
          <p:nvPr>
            <p:ph idx="1"/>
          </p:nvPr>
        </p:nvSpPr>
        <p:spPr>
          <a:xfrm>
            <a:off x="228600" y="1752600"/>
            <a:ext cx="4114800" cy="4495800"/>
          </a:xfrm>
        </p:spPr>
        <p:txBody>
          <a:bodyPr>
            <a:noAutofit/>
          </a:bodyPr>
          <a:lstStyle/>
          <a:p>
            <a:pPr>
              <a:lnSpc>
                <a:spcPct val="120000"/>
              </a:lnSpc>
            </a:pPr>
            <a:r>
              <a:rPr lang="en-US" sz="2000" kern="0" dirty="0" smtClean="0"/>
              <a:t>Over 27 years experience treating and disposing of radioactive waste</a:t>
            </a:r>
          </a:p>
          <a:p>
            <a:pPr>
              <a:lnSpc>
                <a:spcPct val="120000"/>
              </a:lnSpc>
            </a:pPr>
            <a:r>
              <a:rPr lang="en-US" sz="2000" kern="0" dirty="0" smtClean="0"/>
              <a:t>One-of-a-kind bulk waste and containerized waste facilities with unique licenses and permits</a:t>
            </a:r>
          </a:p>
          <a:p>
            <a:pPr lvl="1">
              <a:lnSpc>
                <a:spcPct val="120000"/>
              </a:lnSpc>
              <a:buFont typeface="Arial" panose="020B0604020202020204" pitchFamily="34" charset="0"/>
              <a:buChar char="•"/>
            </a:pPr>
            <a:r>
              <a:rPr lang="en-US" sz="1600" kern="0" dirty="0" smtClean="0"/>
              <a:t>Radioactive Material Licenses (LLRW &amp; 11e(2))</a:t>
            </a:r>
          </a:p>
          <a:p>
            <a:pPr lvl="1">
              <a:lnSpc>
                <a:spcPct val="120000"/>
              </a:lnSpc>
              <a:buFont typeface="Arial" panose="020B0604020202020204" pitchFamily="34" charset="0"/>
              <a:buChar char="•"/>
            </a:pPr>
            <a:r>
              <a:rPr lang="en-US" sz="1600" kern="0" dirty="0" smtClean="0"/>
              <a:t>RCRA Permit (Treatment &amp; disposal of MW)</a:t>
            </a:r>
          </a:p>
          <a:p>
            <a:pPr lvl="1">
              <a:lnSpc>
                <a:spcPct val="120000"/>
              </a:lnSpc>
              <a:buFont typeface="Arial" panose="020B0604020202020204" pitchFamily="34" charset="0"/>
              <a:buChar char="•"/>
            </a:pPr>
            <a:r>
              <a:rPr lang="en-US" sz="1600" kern="0" dirty="0" smtClean="0"/>
              <a:t>TSCA Permit (PCB waste streams)</a:t>
            </a:r>
          </a:p>
          <a:p>
            <a:pPr lvl="1">
              <a:lnSpc>
                <a:spcPct val="120000"/>
              </a:lnSpc>
              <a:buFont typeface="Arial" panose="020B0604020202020204" pitchFamily="34" charset="0"/>
              <a:buChar char="•"/>
            </a:pPr>
            <a:r>
              <a:rPr lang="en-US" sz="1600" kern="0" dirty="0" smtClean="0"/>
              <a:t>SNM Exemption (Concentration based limits)</a:t>
            </a:r>
            <a:endParaRPr lang="en-US"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0" y="1981200"/>
            <a:ext cx="3899198" cy="2590800"/>
          </a:xfrm>
          <a:prstGeom prst="rect">
            <a:avLst/>
          </a:prstGeom>
        </p:spPr>
      </p:pic>
      <p:sp>
        <p:nvSpPr>
          <p:cNvPr id="5" name="Content Placeholder 2"/>
          <p:cNvSpPr txBox="1">
            <a:spLocks/>
          </p:cNvSpPr>
          <p:nvPr/>
        </p:nvSpPr>
        <p:spPr bwMode="auto">
          <a:xfrm>
            <a:off x="4762798" y="4724400"/>
            <a:ext cx="4228802"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lr>
                <a:srgbClr val="43B02A"/>
              </a:buClr>
              <a:buSzPct val="150000"/>
              <a:buFont typeface="Wingdings" pitchFamily="2" charset="2"/>
              <a:buChar char="§"/>
              <a:defRPr sz="2200" kern="1200">
                <a:solidFill>
                  <a:schemeClr val="tx1"/>
                </a:solidFill>
                <a:latin typeface="Myriad Pro Light" pitchFamily="34" charset="0"/>
                <a:ea typeface="+mn-ea"/>
                <a:cs typeface="+mn-cs"/>
              </a:defRPr>
            </a:lvl1pPr>
            <a:lvl2pPr marL="742950" indent="-28575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2pPr>
            <a:lvl3pPr marL="11430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3pPr>
            <a:lvl4pPr marL="16002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4pPr>
            <a:lvl5pPr marL="20574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0" hangingPunct="0">
              <a:lnSpc>
                <a:spcPct val="120000"/>
              </a:lnSpc>
              <a:spcBef>
                <a:spcPts val="1200"/>
              </a:spcBef>
            </a:pPr>
            <a:r>
              <a:rPr lang="en-US" sz="2000" kern="0" dirty="0" smtClean="0"/>
              <a:t>Long-term federal and commercial contracts</a:t>
            </a:r>
          </a:p>
          <a:p>
            <a:endParaRPr lang="en-US" dirty="0"/>
          </a:p>
        </p:txBody>
      </p:sp>
      <p:sp>
        <p:nvSpPr>
          <p:cNvPr id="6" name="Slide Number Placeholder 5"/>
          <p:cNvSpPr>
            <a:spLocks noGrp="1"/>
          </p:cNvSpPr>
          <p:nvPr>
            <p:ph type="sldNum" sz="quarter" idx="11"/>
          </p:nvPr>
        </p:nvSpPr>
        <p:spPr>
          <a:xfrm>
            <a:off x="7759998" y="6375400"/>
            <a:ext cx="850602" cy="365125"/>
          </a:xfrm>
        </p:spPr>
        <p:txBody>
          <a:bodyPr/>
          <a:lstStyle/>
          <a:p>
            <a:pPr algn="r">
              <a:defRPr/>
            </a:pPr>
            <a:fld id="{90C58901-AE77-4DF6-A937-91694B2600CA}" type="slidenum">
              <a:rPr lang="en-US" smtClean="0"/>
              <a:pPr algn="r">
                <a:defRPr/>
              </a:pPr>
              <a:t>10</a:t>
            </a:fld>
            <a:endParaRPr lang="en-US" dirty="0"/>
          </a:p>
        </p:txBody>
      </p:sp>
    </p:spTree>
    <p:extLst>
      <p:ext uri="{BB962C8B-B14F-4D97-AF65-F5344CB8AC3E}">
        <p14:creationId xmlns:p14="http://schemas.microsoft.com/office/powerpoint/2010/main" val="2168447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Clive Safety Update</a:t>
            </a:r>
            <a:endParaRPr lang="en-US" dirty="0"/>
          </a:p>
        </p:txBody>
      </p:sp>
      <p:sp>
        <p:nvSpPr>
          <p:cNvPr id="3" name="Content Placeholder 2"/>
          <p:cNvSpPr>
            <a:spLocks noGrp="1"/>
          </p:cNvSpPr>
          <p:nvPr>
            <p:ph idx="1"/>
          </p:nvPr>
        </p:nvSpPr>
        <p:spPr>
          <a:xfrm>
            <a:off x="609600" y="1828800"/>
            <a:ext cx="3962400" cy="3992563"/>
          </a:xfrm>
        </p:spPr>
        <p:txBody>
          <a:bodyPr/>
          <a:lstStyle/>
          <a:p>
            <a:r>
              <a:rPr lang="en-US" dirty="0" smtClean="0"/>
              <a:t>Last </a:t>
            </a:r>
            <a:r>
              <a:rPr lang="en-US" dirty="0"/>
              <a:t>lost time injury was November 2010</a:t>
            </a:r>
          </a:p>
          <a:p>
            <a:r>
              <a:rPr lang="en-US" dirty="0"/>
              <a:t>Hours without lost time </a:t>
            </a:r>
            <a:r>
              <a:rPr lang="en-US" dirty="0" smtClean="0"/>
              <a:t>injury: </a:t>
            </a:r>
            <a:r>
              <a:rPr lang="en-US" dirty="0"/>
              <a:t>1,437,517</a:t>
            </a:r>
          </a:p>
          <a:p>
            <a:r>
              <a:rPr lang="en-US" dirty="0"/>
              <a:t>Last recordable was 10/15/2013</a:t>
            </a:r>
          </a:p>
          <a:p>
            <a:r>
              <a:rPr lang="en-US" dirty="0"/>
              <a:t>Hours since last recordable: 392,756</a:t>
            </a:r>
          </a:p>
          <a:p>
            <a:r>
              <a:rPr lang="en-US" dirty="0"/>
              <a:t>Clive average dose</a:t>
            </a:r>
            <a:r>
              <a:rPr lang="en-US" dirty="0" smtClean="0"/>
              <a:t>:</a:t>
            </a:r>
            <a:br>
              <a:rPr lang="en-US" dirty="0" smtClean="0"/>
            </a:br>
            <a:r>
              <a:rPr lang="en-US" dirty="0" smtClean="0"/>
              <a:t>2014 </a:t>
            </a:r>
            <a:r>
              <a:rPr lang="en-US" dirty="0"/>
              <a:t>= 0.028 </a:t>
            </a:r>
            <a:r>
              <a:rPr lang="en-US" dirty="0" smtClean="0"/>
              <a:t>rem</a:t>
            </a:r>
            <a:br>
              <a:rPr lang="en-US" dirty="0" smtClean="0"/>
            </a:br>
            <a:r>
              <a:rPr lang="en-US" dirty="0" smtClean="0"/>
              <a:t>2015 </a:t>
            </a:r>
            <a:r>
              <a:rPr lang="en-US" dirty="0"/>
              <a:t>(July) = 0.026 rem</a:t>
            </a:r>
          </a:p>
          <a:p>
            <a:pPr>
              <a:buNone/>
            </a:pP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918"/>
          <a:stretch/>
        </p:blipFill>
        <p:spPr>
          <a:xfrm>
            <a:off x="4800601" y="1905000"/>
            <a:ext cx="3924300" cy="2648320"/>
          </a:xfrm>
          <a:prstGeom prst="rect">
            <a:avLst/>
          </a:prstGeom>
        </p:spPr>
      </p:pic>
      <p:graphicFrame>
        <p:nvGraphicFramePr>
          <p:cNvPr id="5" name="Diagram 4"/>
          <p:cNvGraphicFramePr/>
          <p:nvPr>
            <p:extLst>
              <p:ext uri="{D42A27DB-BD31-4B8C-83A1-F6EECF244321}">
                <p14:modId xmlns:p14="http://schemas.microsoft.com/office/powerpoint/2010/main" val="2634461391"/>
              </p:ext>
            </p:extLst>
          </p:nvPr>
        </p:nvGraphicFramePr>
        <p:xfrm>
          <a:off x="4800600" y="4724400"/>
          <a:ext cx="3924301" cy="16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11"/>
          </p:nvPr>
        </p:nvSpPr>
        <p:spPr/>
        <p:txBody>
          <a:bodyPr/>
          <a:lstStyle/>
          <a:p>
            <a:pPr>
              <a:defRPr/>
            </a:pPr>
            <a:fld id="{90C58901-AE77-4DF6-A937-91694B2600CA}" type="slidenum">
              <a:rPr lang="en-US" smtClean="0"/>
              <a:pPr>
                <a:defRPr/>
              </a:pPr>
              <a:t>11</a:t>
            </a:fld>
            <a:endParaRPr lang="en-US" dirty="0"/>
          </a:p>
        </p:txBody>
      </p:sp>
    </p:spTree>
    <p:extLst>
      <p:ext uri="{BB962C8B-B14F-4D97-AF65-F5344CB8AC3E}">
        <p14:creationId xmlns:p14="http://schemas.microsoft.com/office/powerpoint/2010/main" val="3239200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Clive Disposal Capabilities</a:t>
            </a:r>
            <a:endParaRPr lang="en-US" sz="4000" dirty="0"/>
          </a:p>
        </p:txBody>
      </p:sp>
      <p:sp>
        <p:nvSpPr>
          <p:cNvPr id="3" name="Content Placeholder 2"/>
          <p:cNvSpPr>
            <a:spLocks noGrp="1"/>
          </p:cNvSpPr>
          <p:nvPr>
            <p:ph idx="1"/>
          </p:nvPr>
        </p:nvSpPr>
        <p:spPr>
          <a:xfrm>
            <a:off x="609600" y="1981200"/>
            <a:ext cx="3962400" cy="3992563"/>
          </a:xfrm>
        </p:spPr>
        <p:txBody>
          <a:bodyPr/>
          <a:lstStyle/>
          <a:p>
            <a:pPr>
              <a:lnSpc>
                <a:spcPct val="90000"/>
              </a:lnSpc>
            </a:pPr>
            <a:r>
              <a:rPr lang="en-US" sz="2800" dirty="0" smtClean="0"/>
              <a:t>Bulk Waste </a:t>
            </a:r>
            <a:r>
              <a:rPr lang="en-US" sz="2800" dirty="0"/>
              <a:t>D</a:t>
            </a:r>
            <a:r>
              <a:rPr lang="en-US" sz="2800" dirty="0" smtClean="0"/>
              <a:t>isposal</a:t>
            </a:r>
          </a:p>
          <a:p>
            <a:pPr>
              <a:lnSpc>
                <a:spcPct val="90000"/>
              </a:lnSpc>
            </a:pPr>
            <a:r>
              <a:rPr lang="en-US" sz="2800" dirty="0" smtClean="0"/>
              <a:t>Containerized Waste Facility</a:t>
            </a:r>
          </a:p>
          <a:p>
            <a:pPr>
              <a:lnSpc>
                <a:spcPct val="90000"/>
              </a:lnSpc>
            </a:pPr>
            <a:r>
              <a:rPr lang="en-US" sz="2800" dirty="0" smtClean="0"/>
              <a:t>Large Components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962400"/>
            <a:ext cx="3596640" cy="2377440"/>
          </a:xfrm>
          <a:prstGeom prst="rect">
            <a:avLst/>
          </a:prstGeom>
        </p:spPr>
      </p:pic>
      <p:sp>
        <p:nvSpPr>
          <p:cNvPr id="5" name="Content Placeholder 2"/>
          <p:cNvSpPr txBox="1">
            <a:spLocks/>
          </p:cNvSpPr>
          <p:nvPr/>
        </p:nvSpPr>
        <p:spPr bwMode="auto">
          <a:xfrm>
            <a:off x="4724400" y="1966118"/>
            <a:ext cx="3962400" cy="399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43B02A"/>
              </a:buClr>
              <a:buSzPct val="150000"/>
              <a:buFont typeface="Wingdings" pitchFamily="2" charset="2"/>
              <a:buChar char="§"/>
              <a:defRPr sz="2200" kern="1200">
                <a:solidFill>
                  <a:schemeClr val="tx1"/>
                </a:solidFill>
                <a:latin typeface="Myriad Pro Light" pitchFamily="34" charset="0"/>
                <a:ea typeface="+mn-ea"/>
                <a:cs typeface="+mn-cs"/>
              </a:defRPr>
            </a:lvl1pPr>
            <a:lvl2pPr marL="742950" indent="-28575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2pPr>
            <a:lvl3pPr marL="11430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3pPr>
            <a:lvl4pPr marL="16002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4pPr>
            <a:lvl5pPr marL="20574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2800" dirty="0" smtClean="0"/>
              <a:t>Mixed Waste Treatment</a:t>
            </a:r>
          </a:p>
          <a:p>
            <a:pPr lvl="1">
              <a:lnSpc>
                <a:spcPct val="90000"/>
              </a:lnSpc>
              <a:buFont typeface="Arial" panose="020B0604020202020204" pitchFamily="34" charset="0"/>
              <a:buChar char="•"/>
            </a:pPr>
            <a:r>
              <a:rPr lang="en-US" sz="2400" dirty="0" smtClean="0"/>
              <a:t>Macro</a:t>
            </a:r>
          </a:p>
          <a:p>
            <a:pPr lvl="1">
              <a:lnSpc>
                <a:spcPct val="90000"/>
              </a:lnSpc>
              <a:buFont typeface="Arial" panose="020B0604020202020204" pitchFamily="34" charset="0"/>
              <a:buChar char="•"/>
            </a:pPr>
            <a:r>
              <a:rPr lang="en-US" sz="2400" dirty="0" smtClean="0"/>
              <a:t>Stabilization</a:t>
            </a:r>
          </a:p>
          <a:p>
            <a:pPr lvl="1">
              <a:lnSpc>
                <a:spcPct val="90000"/>
              </a:lnSpc>
              <a:buFont typeface="Arial" panose="020B0604020202020204" pitchFamily="34" charset="0"/>
              <a:buChar char="•"/>
            </a:pPr>
            <a:r>
              <a:rPr lang="en-US" sz="2400" dirty="0" smtClean="0"/>
              <a:t>Liquid Solidification (LLRW and MW)</a:t>
            </a:r>
          </a:p>
          <a:p>
            <a:pPr lvl="1">
              <a:lnSpc>
                <a:spcPct val="90000"/>
              </a:lnSpc>
              <a:buFont typeface="Arial" panose="020B0604020202020204" pitchFamily="34" charset="0"/>
              <a:buChar char="•"/>
            </a:pPr>
            <a:r>
              <a:rPr lang="en-US" sz="2400" dirty="0" smtClean="0"/>
              <a:t>Thermal Desorption</a:t>
            </a:r>
          </a:p>
          <a:p>
            <a:pPr>
              <a:lnSpc>
                <a:spcPct val="90000"/>
              </a:lnSpc>
            </a:pPr>
            <a:r>
              <a:rPr lang="en-US" sz="2800" dirty="0" smtClean="0"/>
              <a:t>PCBs</a:t>
            </a:r>
          </a:p>
          <a:p>
            <a:endParaRPr lang="en-US" dirty="0"/>
          </a:p>
        </p:txBody>
      </p:sp>
      <p:sp>
        <p:nvSpPr>
          <p:cNvPr id="6" name="Slide Number Placeholder 5"/>
          <p:cNvSpPr>
            <a:spLocks noGrp="1"/>
          </p:cNvSpPr>
          <p:nvPr>
            <p:ph type="sldNum" sz="quarter" idx="11"/>
          </p:nvPr>
        </p:nvSpPr>
        <p:spPr>
          <a:xfrm>
            <a:off x="8331200" y="6391275"/>
            <a:ext cx="457200" cy="365125"/>
          </a:xfrm>
        </p:spPr>
        <p:txBody>
          <a:bodyPr/>
          <a:lstStyle/>
          <a:p>
            <a:pPr>
              <a:defRPr/>
            </a:pPr>
            <a:fld id="{90C58901-AE77-4DF6-A937-91694B2600CA}" type="slidenum">
              <a:rPr lang="en-US" smtClean="0"/>
              <a:pPr>
                <a:defRPr/>
              </a:pPr>
              <a:t>12</a:t>
            </a:fld>
            <a:endParaRPr lang="en-US" dirty="0"/>
          </a:p>
        </p:txBody>
      </p:sp>
    </p:spTree>
    <p:extLst>
      <p:ext uri="{BB962C8B-B14F-4D97-AF65-F5344CB8AC3E}">
        <p14:creationId xmlns:p14="http://schemas.microsoft.com/office/powerpoint/2010/main" val="9178245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Clive – Depleted Uranium</a:t>
            </a:r>
            <a:endParaRPr lang="en-US" dirty="0"/>
          </a:p>
        </p:txBody>
      </p:sp>
      <p:sp>
        <p:nvSpPr>
          <p:cNvPr id="7" name="Pentagon 6"/>
          <p:cNvSpPr/>
          <p:nvPr/>
        </p:nvSpPr>
        <p:spPr>
          <a:xfrm>
            <a:off x="268316" y="2819400"/>
            <a:ext cx="1905000" cy="914400"/>
          </a:xfrm>
          <a:prstGeom prst="homePlate">
            <a:avLst/>
          </a:prstGeom>
          <a:solidFill>
            <a:srgbClr val="43B02A"/>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Chevron 7"/>
          <p:cNvSpPr/>
          <p:nvPr/>
        </p:nvSpPr>
        <p:spPr>
          <a:xfrm>
            <a:off x="1934787" y="2819400"/>
            <a:ext cx="1924050" cy="914400"/>
          </a:xfrm>
          <a:prstGeom prst="chevron">
            <a:avLst/>
          </a:prstGeom>
          <a:solidFill>
            <a:srgbClr val="43B02A"/>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TextBox 20"/>
          <p:cNvSpPr txBox="1"/>
          <p:nvPr/>
        </p:nvSpPr>
        <p:spPr>
          <a:xfrm>
            <a:off x="337259" y="2984210"/>
            <a:ext cx="1419860" cy="584775"/>
          </a:xfrm>
          <a:prstGeom prst="rect">
            <a:avLst/>
          </a:prstGeom>
          <a:noFill/>
        </p:spPr>
        <p:txBody>
          <a:bodyPr wrap="square" rtlCol="0">
            <a:spAutoFit/>
          </a:bodyPr>
          <a:lstStyle/>
          <a:p>
            <a:pPr algn="ctr"/>
            <a:r>
              <a:rPr lang="en-US" sz="1600" dirty="0" smtClean="0">
                <a:solidFill>
                  <a:schemeClr val="bg1"/>
                </a:solidFill>
                <a:latin typeface="Arial Black" panose="020B0A04020102020204" pitchFamily="34" charset="0"/>
              </a:rPr>
              <a:t>JUN</a:t>
            </a:r>
            <a:br>
              <a:rPr lang="en-US" sz="1600" dirty="0" smtClean="0">
                <a:solidFill>
                  <a:schemeClr val="bg1"/>
                </a:solidFill>
                <a:latin typeface="Arial Black" panose="020B0A04020102020204" pitchFamily="34" charset="0"/>
              </a:rPr>
            </a:br>
            <a:r>
              <a:rPr lang="en-US" sz="1600" dirty="0" smtClean="0">
                <a:solidFill>
                  <a:schemeClr val="bg1"/>
                </a:solidFill>
                <a:latin typeface="Arial Black" panose="020B0A04020102020204" pitchFamily="34" charset="0"/>
              </a:rPr>
              <a:t> 2014</a:t>
            </a:r>
            <a:endParaRPr lang="en-US" sz="1600" dirty="0">
              <a:solidFill>
                <a:schemeClr val="bg1"/>
              </a:solidFill>
              <a:latin typeface="Arial Black" panose="020B0A04020102020204" pitchFamily="34" charset="0"/>
            </a:endParaRPr>
          </a:p>
        </p:txBody>
      </p:sp>
      <p:sp>
        <p:nvSpPr>
          <p:cNvPr id="25" name="Chevron 24"/>
          <p:cNvSpPr/>
          <p:nvPr/>
        </p:nvSpPr>
        <p:spPr>
          <a:xfrm>
            <a:off x="3620308" y="2819400"/>
            <a:ext cx="1924050" cy="914400"/>
          </a:xfrm>
          <a:prstGeom prst="chevron">
            <a:avLst/>
          </a:prstGeom>
          <a:solidFill>
            <a:srgbClr val="43B02A"/>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6" name="Chevron 25"/>
          <p:cNvSpPr/>
          <p:nvPr/>
        </p:nvSpPr>
        <p:spPr>
          <a:xfrm>
            <a:off x="5305829" y="2819400"/>
            <a:ext cx="1924050" cy="914400"/>
          </a:xfrm>
          <a:prstGeom prst="chevron">
            <a:avLst/>
          </a:prstGeom>
          <a:solidFill>
            <a:srgbClr val="43B02A"/>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7" name="Chevron 26"/>
          <p:cNvSpPr/>
          <p:nvPr/>
        </p:nvSpPr>
        <p:spPr>
          <a:xfrm>
            <a:off x="6991350" y="2819400"/>
            <a:ext cx="1924050" cy="914400"/>
          </a:xfrm>
          <a:prstGeom prst="chevron">
            <a:avLst/>
          </a:prstGeom>
          <a:solidFill>
            <a:srgbClr val="43B02A"/>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8" name="TextBox 27"/>
          <p:cNvSpPr txBox="1"/>
          <p:nvPr/>
        </p:nvSpPr>
        <p:spPr>
          <a:xfrm>
            <a:off x="2209800" y="2984210"/>
            <a:ext cx="1419860" cy="584775"/>
          </a:xfrm>
          <a:prstGeom prst="rect">
            <a:avLst/>
          </a:prstGeom>
          <a:noFill/>
        </p:spPr>
        <p:txBody>
          <a:bodyPr wrap="square" rtlCol="0">
            <a:spAutoFit/>
          </a:bodyPr>
          <a:lstStyle/>
          <a:p>
            <a:pPr algn="ctr"/>
            <a:r>
              <a:rPr lang="en-US" sz="1600" dirty="0" smtClean="0">
                <a:solidFill>
                  <a:schemeClr val="bg1"/>
                </a:solidFill>
                <a:latin typeface="Arial Black" panose="020B0A04020102020204" pitchFamily="34" charset="0"/>
              </a:rPr>
              <a:t>SEP</a:t>
            </a:r>
            <a:br>
              <a:rPr lang="en-US" sz="1600" dirty="0" smtClean="0">
                <a:solidFill>
                  <a:schemeClr val="bg1"/>
                </a:solidFill>
                <a:latin typeface="Arial Black" panose="020B0A04020102020204" pitchFamily="34" charset="0"/>
              </a:rPr>
            </a:br>
            <a:r>
              <a:rPr lang="en-US" sz="1600" dirty="0" smtClean="0">
                <a:solidFill>
                  <a:schemeClr val="bg1"/>
                </a:solidFill>
                <a:latin typeface="Arial Black" panose="020B0A04020102020204" pitchFamily="34" charset="0"/>
              </a:rPr>
              <a:t> 2014</a:t>
            </a:r>
            <a:endParaRPr lang="en-US" sz="1600" dirty="0">
              <a:solidFill>
                <a:schemeClr val="bg1"/>
              </a:solidFill>
              <a:latin typeface="Arial Black" panose="020B0A04020102020204" pitchFamily="34" charset="0"/>
            </a:endParaRPr>
          </a:p>
        </p:txBody>
      </p:sp>
      <p:sp>
        <p:nvSpPr>
          <p:cNvPr id="29" name="TextBox 28"/>
          <p:cNvSpPr txBox="1"/>
          <p:nvPr/>
        </p:nvSpPr>
        <p:spPr>
          <a:xfrm>
            <a:off x="3914140" y="2984210"/>
            <a:ext cx="1419860" cy="584775"/>
          </a:xfrm>
          <a:prstGeom prst="rect">
            <a:avLst/>
          </a:prstGeom>
          <a:noFill/>
        </p:spPr>
        <p:txBody>
          <a:bodyPr wrap="square" rtlCol="0">
            <a:spAutoFit/>
          </a:bodyPr>
          <a:lstStyle/>
          <a:p>
            <a:pPr algn="ctr"/>
            <a:r>
              <a:rPr lang="en-US" sz="1600" dirty="0" smtClean="0">
                <a:solidFill>
                  <a:schemeClr val="bg1"/>
                </a:solidFill>
                <a:latin typeface="Arial Black" panose="020B0A04020102020204" pitchFamily="34" charset="0"/>
              </a:rPr>
              <a:t>OCT</a:t>
            </a:r>
            <a:br>
              <a:rPr lang="en-US" sz="1600" dirty="0" smtClean="0">
                <a:solidFill>
                  <a:schemeClr val="bg1"/>
                </a:solidFill>
                <a:latin typeface="Arial Black" panose="020B0A04020102020204" pitchFamily="34" charset="0"/>
              </a:rPr>
            </a:br>
            <a:r>
              <a:rPr lang="en-US" sz="1600" dirty="0" smtClean="0">
                <a:solidFill>
                  <a:schemeClr val="bg1"/>
                </a:solidFill>
                <a:latin typeface="Arial Black" panose="020B0A04020102020204" pitchFamily="34" charset="0"/>
              </a:rPr>
              <a:t> 2015</a:t>
            </a:r>
            <a:endParaRPr lang="en-US" sz="1600" dirty="0">
              <a:solidFill>
                <a:schemeClr val="bg1"/>
              </a:solidFill>
              <a:latin typeface="Arial Black" panose="020B0A04020102020204" pitchFamily="34" charset="0"/>
            </a:endParaRPr>
          </a:p>
        </p:txBody>
      </p:sp>
      <p:sp>
        <p:nvSpPr>
          <p:cNvPr id="30" name="TextBox 29"/>
          <p:cNvSpPr txBox="1"/>
          <p:nvPr/>
        </p:nvSpPr>
        <p:spPr>
          <a:xfrm>
            <a:off x="5592002" y="2984210"/>
            <a:ext cx="1419860" cy="584775"/>
          </a:xfrm>
          <a:prstGeom prst="rect">
            <a:avLst/>
          </a:prstGeom>
          <a:noFill/>
        </p:spPr>
        <p:txBody>
          <a:bodyPr wrap="square" rtlCol="0">
            <a:spAutoFit/>
          </a:bodyPr>
          <a:lstStyle/>
          <a:p>
            <a:pPr algn="ctr"/>
            <a:r>
              <a:rPr lang="en-US" sz="1600" dirty="0" smtClean="0">
                <a:solidFill>
                  <a:schemeClr val="bg1"/>
                </a:solidFill>
                <a:latin typeface="Arial Black" panose="020B0A04020102020204" pitchFamily="34" charset="0"/>
              </a:rPr>
              <a:t>MAY</a:t>
            </a:r>
            <a:br>
              <a:rPr lang="en-US" sz="1600" dirty="0" smtClean="0">
                <a:solidFill>
                  <a:schemeClr val="bg1"/>
                </a:solidFill>
                <a:latin typeface="Arial Black" panose="020B0A04020102020204" pitchFamily="34" charset="0"/>
              </a:rPr>
            </a:br>
            <a:r>
              <a:rPr lang="en-US" sz="1600" dirty="0" smtClean="0">
                <a:solidFill>
                  <a:schemeClr val="bg1"/>
                </a:solidFill>
                <a:latin typeface="Arial Black" panose="020B0A04020102020204" pitchFamily="34" charset="0"/>
              </a:rPr>
              <a:t> 2016</a:t>
            </a:r>
            <a:endParaRPr lang="en-US" sz="1600" dirty="0">
              <a:solidFill>
                <a:schemeClr val="bg1"/>
              </a:solidFill>
              <a:latin typeface="Arial Black" panose="020B0A04020102020204" pitchFamily="34" charset="0"/>
            </a:endParaRPr>
          </a:p>
        </p:txBody>
      </p:sp>
      <p:sp>
        <p:nvSpPr>
          <p:cNvPr id="31" name="TextBox 30"/>
          <p:cNvSpPr txBox="1"/>
          <p:nvPr/>
        </p:nvSpPr>
        <p:spPr>
          <a:xfrm>
            <a:off x="7305485" y="2984212"/>
            <a:ext cx="1419860" cy="584775"/>
          </a:xfrm>
          <a:prstGeom prst="rect">
            <a:avLst/>
          </a:prstGeom>
          <a:noFill/>
        </p:spPr>
        <p:txBody>
          <a:bodyPr wrap="square" rtlCol="0">
            <a:spAutoFit/>
          </a:bodyPr>
          <a:lstStyle/>
          <a:p>
            <a:pPr algn="ctr"/>
            <a:r>
              <a:rPr lang="en-US" sz="1600" dirty="0" smtClean="0">
                <a:solidFill>
                  <a:schemeClr val="bg1"/>
                </a:solidFill>
                <a:latin typeface="Arial Black" panose="020B0A04020102020204" pitchFamily="34" charset="0"/>
              </a:rPr>
              <a:t>OCT</a:t>
            </a:r>
            <a:br>
              <a:rPr lang="en-US" sz="1600" dirty="0" smtClean="0">
                <a:solidFill>
                  <a:schemeClr val="bg1"/>
                </a:solidFill>
                <a:latin typeface="Arial Black" panose="020B0A04020102020204" pitchFamily="34" charset="0"/>
              </a:rPr>
            </a:br>
            <a:r>
              <a:rPr lang="en-US" sz="1600" dirty="0" smtClean="0">
                <a:solidFill>
                  <a:schemeClr val="bg1"/>
                </a:solidFill>
                <a:latin typeface="Arial Black" panose="020B0A04020102020204" pitchFamily="34" charset="0"/>
              </a:rPr>
              <a:t> 2016</a:t>
            </a:r>
            <a:endParaRPr lang="en-US" sz="1600" dirty="0">
              <a:solidFill>
                <a:schemeClr val="bg1"/>
              </a:solidFill>
              <a:latin typeface="Arial Black" panose="020B0A04020102020204" pitchFamily="34" charset="0"/>
            </a:endParaRPr>
          </a:p>
        </p:txBody>
      </p:sp>
      <p:sp>
        <p:nvSpPr>
          <p:cNvPr id="32" name="TextBox 31"/>
          <p:cNvSpPr txBox="1"/>
          <p:nvPr/>
        </p:nvSpPr>
        <p:spPr>
          <a:xfrm>
            <a:off x="152400" y="3886200"/>
            <a:ext cx="1565003" cy="830997"/>
          </a:xfrm>
          <a:prstGeom prst="rect">
            <a:avLst/>
          </a:prstGeom>
          <a:noFill/>
        </p:spPr>
        <p:txBody>
          <a:bodyPr wrap="square" rtlCol="0">
            <a:spAutoFit/>
          </a:bodyPr>
          <a:lstStyle/>
          <a:p>
            <a:pPr marL="173038" indent="-173038">
              <a:buFont typeface="Arial" panose="020B0604020202020204" pitchFamily="34" charset="0"/>
              <a:buChar char="•"/>
            </a:pPr>
            <a:r>
              <a:rPr lang="en-US" sz="1600" dirty="0" smtClean="0"/>
              <a:t>Performance Assessment Submitted</a:t>
            </a:r>
            <a:endParaRPr lang="en-US" sz="1600" dirty="0"/>
          </a:p>
        </p:txBody>
      </p:sp>
      <p:sp>
        <p:nvSpPr>
          <p:cNvPr id="33" name="TextBox 32"/>
          <p:cNvSpPr txBox="1"/>
          <p:nvPr/>
        </p:nvSpPr>
        <p:spPr>
          <a:xfrm>
            <a:off x="1954439" y="3886200"/>
            <a:ext cx="1488803" cy="584775"/>
          </a:xfrm>
          <a:prstGeom prst="rect">
            <a:avLst/>
          </a:prstGeom>
          <a:noFill/>
        </p:spPr>
        <p:txBody>
          <a:bodyPr wrap="square" rtlCol="0">
            <a:spAutoFit/>
          </a:bodyPr>
          <a:lstStyle/>
          <a:p>
            <a:pPr marL="173038" indent="-173038">
              <a:buFont typeface="Arial" panose="020B0604020202020204" pitchFamily="34" charset="0"/>
              <a:buChar char="•"/>
            </a:pPr>
            <a:r>
              <a:rPr lang="en-US" sz="1600" dirty="0" smtClean="0"/>
              <a:t>Review Begins</a:t>
            </a:r>
            <a:endParaRPr lang="en-US" sz="1600" dirty="0"/>
          </a:p>
        </p:txBody>
      </p:sp>
      <p:sp>
        <p:nvSpPr>
          <p:cNvPr id="34" name="TextBox 33"/>
          <p:cNvSpPr txBox="1"/>
          <p:nvPr/>
        </p:nvSpPr>
        <p:spPr>
          <a:xfrm>
            <a:off x="3680278" y="3886200"/>
            <a:ext cx="1488803" cy="1323439"/>
          </a:xfrm>
          <a:prstGeom prst="rect">
            <a:avLst/>
          </a:prstGeom>
          <a:noFill/>
        </p:spPr>
        <p:txBody>
          <a:bodyPr wrap="square" rtlCol="0">
            <a:spAutoFit/>
          </a:bodyPr>
          <a:lstStyle/>
          <a:p>
            <a:pPr marL="173038" indent="-173038">
              <a:buFont typeface="Arial" panose="020B0604020202020204" pitchFamily="34" charset="0"/>
              <a:buChar char="•"/>
            </a:pPr>
            <a:r>
              <a:rPr lang="en-US" sz="1600" dirty="0" smtClean="0"/>
              <a:t>Revised </a:t>
            </a:r>
            <a:br>
              <a:rPr lang="en-US" sz="1600" dirty="0" smtClean="0"/>
            </a:br>
            <a:r>
              <a:rPr lang="en-US" sz="1600" dirty="0" smtClean="0"/>
              <a:t>DU PA Application Filed with DWMRC</a:t>
            </a:r>
            <a:endParaRPr lang="en-US" sz="1600" dirty="0"/>
          </a:p>
        </p:txBody>
      </p:sp>
      <p:sp>
        <p:nvSpPr>
          <p:cNvPr id="35" name="TextBox 34"/>
          <p:cNvSpPr txBox="1"/>
          <p:nvPr/>
        </p:nvSpPr>
        <p:spPr>
          <a:xfrm>
            <a:off x="5406117" y="3886200"/>
            <a:ext cx="1488803" cy="1323439"/>
          </a:xfrm>
          <a:prstGeom prst="rect">
            <a:avLst/>
          </a:prstGeom>
          <a:noFill/>
        </p:spPr>
        <p:txBody>
          <a:bodyPr wrap="square" rtlCol="0">
            <a:spAutoFit/>
          </a:bodyPr>
          <a:lstStyle/>
          <a:p>
            <a:pPr marL="173038" indent="-173038">
              <a:buFont typeface="Arial" panose="020B0604020202020204" pitchFamily="34" charset="0"/>
              <a:buChar char="•"/>
            </a:pPr>
            <a:r>
              <a:rPr lang="en-US" sz="1600" dirty="0" smtClean="0"/>
              <a:t>Public Comment Restarted</a:t>
            </a:r>
          </a:p>
          <a:p>
            <a:pPr marL="173038" indent="-173038">
              <a:buFont typeface="Arial" panose="020B0604020202020204" pitchFamily="34" charset="0"/>
              <a:buChar char="•"/>
            </a:pPr>
            <a:r>
              <a:rPr lang="en-US" sz="1600" dirty="0" smtClean="0"/>
              <a:t>Public Meetings</a:t>
            </a:r>
            <a:endParaRPr lang="en-US" sz="1600" dirty="0"/>
          </a:p>
        </p:txBody>
      </p:sp>
      <p:sp>
        <p:nvSpPr>
          <p:cNvPr id="36" name="TextBox 35"/>
          <p:cNvSpPr txBox="1"/>
          <p:nvPr/>
        </p:nvSpPr>
        <p:spPr>
          <a:xfrm>
            <a:off x="7131957" y="3886200"/>
            <a:ext cx="1488803" cy="830997"/>
          </a:xfrm>
          <a:prstGeom prst="rect">
            <a:avLst/>
          </a:prstGeom>
          <a:noFill/>
        </p:spPr>
        <p:txBody>
          <a:bodyPr wrap="square" rtlCol="0">
            <a:spAutoFit/>
          </a:bodyPr>
          <a:lstStyle/>
          <a:p>
            <a:pPr marL="173038" indent="-173038">
              <a:buFont typeface="Arial" panose="020B0604020202020204" pitchFamily="34" charset="0"/>
              <a:buChar char="•"/>
            </a:pPr>
            <a:r>
              <a:rPr lang="en-US" sz="1600" dirty="0" smtClean="0"/>
              <a:t>DRC Director’s Decision</a:t>
            </a:r>
            <a:endParaRPr lang="en-US" sz="1600" dirty="0"/>
          </a:p>
        </p:txBody>
      </p:sp>
      <p:sp>
        <p:nvSpPr>
          <p:cNvPr id="3" name="Slide Number Placeholder 2"/>
          <p:cNvSpPr>
            <a:spLocks noGrp="1"/>
          </p:cNvSpPr>
          <p:nvPr>
            <p:ph type="sldNum" sz="quarter" idx="11"/>
          </p:nvPr>
        </p:nvSpPr>
        <p:spPr/>
        <p:txBody>
          <a:bodyPr/>
          <a:lstStyle/>
          <a:p>
            <a:pPr>
              <a:defRPr/>
            </a:pPr>
            <a:fld id="{90C58901-AE77-4DF6-A937-91694B2600CA}" type="slidenum">
              <a:rPr lang="en-US" smtClean="0"/>
              <a:pPr>
                <a:defRPr/>
              </a:pPr>
              <a:t>13</a:t>
            </a:fld>
            <a:endParaRPr lang="en-US" dirty="0"/>
          </a:p>
        </p:txBody>
      </p:sp>
    </p:spTree>
    <p:extLst>
      <p:ext uri="{BB962C8B-B14F-4D97-AF65-F5344CB8AC3E}">
        <p14:creationId xmlns:p14="http://schemas.microsoft.com/office/powerpoint/2010/main" val="25714407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Barnwell Update</a:t>
            </a:r>
            <a:endParaRPr lang="en-US" dirty="0"/>
          </a:p>
        </p:txBody>
      </p:sp>
      <p:sp>
        <p:nvSpPr>
          <p:cNvPr id="3" name="Content Placeholder 2"/>
          <p:cNvSpPr>
            <a:spLocks noGrp="1"/>
          </p:cNvSpPr>
          <p:nvPr>
            <p:ph idx="1"/>
          </p:nvPr>
        </p:nvSpPr>
        <p:spPr>
          <a:xfrm>
            <a:off x="4495800" y="1981200"/>
            <a:ext cx="4191000" cy="3992563"/>
          </a:xfrm>
        </p:spPr>
        <p:txBody>
          <a:bodyPr/>
          <a:lstStyle/>
          <a:p>
            <a:r>
              <a:rPr lang="en-US" kern="0" dirty="0" smtClean="0"/>
              <a:t>August 2015 Court of Appeals Decision; Determining path forward</a:t>
            </a:r>
          </a:p>
          <a:p>
            <a:r>
              <a:rPr lang="en-US" kern="0" dirty="0" smtClean="0"/>
              <a:t>Received 10,647 cubic feet of A, B, and C waste in 2014 and expect 11,790 cubic feet in 2015</a:t>
            </a:r>
          </a:p>
          <a:p>
            <a:r>
              <a:rPr lang="en-US" kern="0" dirty="0" smtClean="0"/>
              <a:t>Cover construction complete on 99% of the completed portions of the site</a:t>
            </a:r>
          </a:p>
          <a:p>
            <a:endParaRPr lang="en-US" dirty="0"/>
          </a:p>
        </p:txBody>
      </p:sp>
      <p:sp>
        <p:nvSpPr>
          <p:cNvPr id="5" name="TextBox 4"/>
          <p:cNvSpPr txBox="1"/>
          <p:nvPr/>
        </p:nvSpPr>
        <p:spPr>
          <a:xfrm>
            <a:off x="366486" y="5315021"/>
            <a:ext cx="3701143" cy="830997"/>
          </a:xfrm>
          <a:prstGeom prst="rect">
            <a:avLst/>
          </a:prstGeom>
          <a:noFill/>
        </p:spPr>
        <p:txBody>
          <a:bodyPr wrap="square" rtlCol="0">
            <a:spAutoFit/>
          </a:bodyPr>
          <a:lstStyle/>
          <a:p>
            <a:pPr algn="ctr"/>
            <a:r>
              <a:rPr lang="en-US" sz="1600" i="1" dirty="0"/>
              <a:t>The Barnwell Disposal facility </a:t>
            </a:r>
            <a:r>
              <a:rPr lang="en-US" sz="1600" i="1" dirty="0" smtClean="0"/>
              <a:t>accepts </a:t>
            </a:r>
            <a:r>
              <a:rPr lang="en-US" sz="1600" i="1" dirty="0"/>
              <a:t>Class A, B &amp; C waste from Generators in the Atlantic Compact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38400"/>
            <a:ext cx="3801437" cy="2819400"/>
          </a:xfrm>
          <a:prstGeom prst="rect">
            <a:avLst/>
          </a:prstGeom>
        </p:spPr>
      </p:pic>
      <p:sp>
        <p:nvSpPr>
          <p:cNvPr id="6" name="Slide Number Placeholder 5"/>
          <p:cNvSpPr>
            <a:spLocks noGrp="1"/>
          </p:cNvSpPr>
          <p:nvPr>
            <p:ph type="sldNum" sz="quarter" idx="11"/>
          </p:nvPr>
        </p:nvSpPr>
        <p:spPr/>
        <p:txBody>
          <a:bodyPr/>
          <a:lstStyle/>
          <a:p>
            <a:pPr>
              <a:defRPr/>
            </a:pPr>
            <a:fld id="{90C58901-AE77-4DF6-A937-91694B2600CA}" type="slidenum">
              <a:rPr lang="en-US" smtClean="0"/>
              <a:pPr>
                <a:defRPr/>
              </a:pPr>
              <a:t>14</a:t>
            </a:fld>
            <a:endParaRPr lang="en-US" dirty="0"/>
          </a:p>
        </p:txBody>
      </p:sp>
    </p:spTree>
    <p:extLst>
      <p:ext uri="{BB962C8B-B14F-4D97-AF65-F5344CB8AC3E}">
        <p14:creationId xmlns:p14="http://schemas.microsoft.com/office/powerpoint/2010/main" val="40713675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Barnwell Safety</a:t>
            </a:r>
            <a:endParaRPr lang="en-US" dirty="0"/>
          </a:p>
        </p:txBody>
      </p:sp>
      <p:sp>
        <p:nvSpPr>
          <p:cNvPr id="3" name="Content Placeholder 2"/>
          <p:cNvSpPr>
            <a:spLocks noGrp="1"/>
          </p:cNvSpPr>
          <p:nvPr>
            <p:ph idx="1"/>
          </p:nvPr>
        </p:nvSpPr>
        <p:spPr>
          <a:xfrm>
            <a:off x="609600" y="1981200"/>
            <a:ext cx="3810000" cy="3992563"/>
          </a:xfrm>
        </p:spPr>
        <p:txBody>
          <a:bodyPr>
            <a:normAutofit/>
          </a:bodyPr>
          <a:lstStyle/>
          <a:p>
            <a:r>
              <a:rPr lang="en-US" dirty="0" smtClean="0"/>
              <a:t>Last </a:t>
            </a:r>
            <a:r>
              <a:rPr lang="en-US" dirty="0"/>
              <a:t>lost time injury was 6/6/2013</a:t>
            </a:r>
          </a:p>
          <a:p>
            <a:r>
              <a:rPr lang="en-US" dirty="0"/>
              <a:t>Hours without lost time injury: </a:t>
            </a:r>
            <a:r>
              <a:rPr lang="en-US" dirty="0" smtClean="0"/>
              <a:t>294,908</a:t>
            </a:r>
            <a:endParaRPr lang="en-US" dirty="0"/>
          </a:p>
          <a:p>
            <a:r>
              <a:rPr lang="en-US" dirty="0"/>
              <a:t>Last recordable was 6/11/2013</a:t>
            </a:r>
          </a:p>
          <a:p>
            <a:r>
              <a:rPr lang="en-US" dirty="0"/>
              <a:t>Barnwell average dose: 2014 = 0.080 </a:t>
            </a:r>
            <a:r>
              <a:rPr lang="en-US" dirty="0" smtClean="0"/>
              <a:t>rem</a:t>
            </a:r>
            <a:br>
              <a:rPr lang="en-US" dirty="0" smtClean="0"/>
            </a:br>
            <a:r>
              <a:rPr lang="en-US" dirty="0" smtClean="0"/>
              <a:t>2015 </a:t>
            </a:r>
            <a:r>
              <a:rPr lang="en-US" dirty="0"/>
              <a:t>(July) = 0.208 rem</a:t>
            </a:r>
          </a:p>
          <a:p>
            <a:pPr lvl="0"/>
            <a:endParaRPr lang="en-US" kern="0" dirty="0" smtClean="0"/>
          </a:p>
          <a:p>
            <a:endParaRPr lang="en-US" dirty="0" smtClean="0"/>
          </a:p>
          <a:p>
            <a:endParaRPr lang="en-US" dirty="0"/>
          </a:p>
        </p:txBody>
      </p:sp>
      <p:grpSp>
        <p:nvGrpSpPr>
          <p:cNvPr id="6" name="Group 5"/>
          <p:cNvGrpSpPr/>
          <p:nvPr/>
        </p:nvGrpSpPr>
        <p:grpSpPr>
          <a:xfrm>
            <a:off x="4648200" y="2402114"/>
            <a:ext cx="4265246" cy="2259242"/>
            <a:chOff x="4648200" y="2402114"/>
            <a:chExt cx="4265246" cy="225924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402114"/>
              <a:ext cx="4265246" cy="14986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648200" y="4138136"/>
              <a:ext cx="4265246" cy="523220"/>
            </a:xfrm>
            <a:prstGeom prst="rect">
              <a:avLst/>
            </a:prstGeom>
            <a:noFill/>
          </p:spPr>
          <p:txBody>
            <a:bodyPr wrap="square" rtlCol="0">
              <a:spAutoFit/>
            </a:bodyPr>
            <a:lstStyle/>
            <a:p>
              <a:pPr algn="ctr"/>
              <a:r>
                <a:rPr lang="en-US" sz="1400" i="1" dirty="0" smtClean="0"/>
                <a:t>The EnergySolutions Barnwell facility received the 2013 SC Chamber of Commerce Safety Award</a:t>
              </a:r>
              <a:endParaRPr lang="en-US" sz="1400" i="1" dirty="0"/>
            </a:p>
          </p:txBody>
        </p:sp>
      </p:grpSp>
      <p:sp>
        <p:nvSpPr>
          <p:cNvPr id="7" name="Slide Number Placeholder 6"/>
          <p:cNvSpPr>
            <a:spLocks noGrp="1"/>
          </p:cNvSpPr>
          <p:nvPr>
            <p:ph type="sldNum" sz="quarter" idx="11"/>
          </p:nvPr>
        </p:nvSpPr>
        <p:spPr/>
        <p:txBody>
          <a:bodyPr/>
          <a:lstStyle/>
          <a:p>
            <a:pPr>
              <a:defRPr/>
            </a:pPr>
            <a:fld id="{90C58901-AE77-4DF6-A937-91694B2600CA}" type="slidenum">
              <a:rPr lang="en-US" smtClean="0"/>
              <a:pPr>
                <a:defRPr/>
              </a:pPr>
              <a:t>15</a:t>
            </a:fld>
            <a:endParaRPr lang="en-US" dirty="0"/>
          </a:p>
        </p:txBody>
      </p:sp>
    </p:spTree>
    <p:extLst>
      <p:ext uri="{BB962C8B-B14F-4D97-AF65-F5344CB8AC3E}">
        <p14:creationId xmlns:p14="http://schemas.microsoft.com/office/powerpoint/2010/main" val="439524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t>Zion D &amp; D Update</a:t>
            </a:r>
          </a:p>
        </p:txBody>
      </p:sp>
      <p:sp>
        <p:nvSpPr>
          <p:cNvPr id="5123" name="Content Placeholder 2"/>
          <p:cNvSpPr>
            <a:spLocks noGrp="1"/>
          </p:cNvSpPr>
          <p:nvPr>
            <p:ph idx="1"/>
          </p:nvPr>
        </p:nvSpPr>
        <p:spPr>
          <a:xfrm>
            <a:off x="609600" y="1981200"/>
            <a:ext cx="7239000" cy="3992563"/>
          </a:xfrm>
        </p:spPr>
        <p:txBody>
          <a:bodyPr/>
          <a:lstStyle/>
          <a:p>
            <a:pPr>
              <a:spcBef>
                <a:spcPts val="1200"/>
              </a:spcBef>
            </a:pPr>
            <a:r>
              <a:rPr lang="en-US" dirty="0" smtClean="0">
                <a:cs typeface="Arial" charset="0"/>
              </a:rPr>
              <a:t>Ahead of Schedule</a:t>
            </a:r>
          </a:p>
          <a:p>
            <a:pPr>
              <a:spcBef>
                <a:spcPts val="1200"/>
              </a:spcBef>
            </a:pPr>
            <a:r>
              <a:rPr lang="en-US" dirty="0" smtClean="0">
                <a:cs typeface="Arial" charset="0"/>
              </a:rPr>
              <a:t>On Budget</a:t>
            </a:r>
          </a:p>
          <a:p>
            <a:pPr>
              <a:spcBef>
                <a:spcPts val="1200"/>
              </a:spcBef>
            </a:pPr>
            <a:r>
              <a:rPr lang="en-US" dirty="0" smtClean="0">
                <a:cs typeface="Arial" charset="0"/>
              </a:rPr>
              <a:t>2015 Major Accomplishments</a:t>
            </a:r>
          </a:p>
          <a:p>
            <a:pPr lvl="1">
              <a:spcBef>
                <a:spcPts val="1200"/>
              </a:spcBef>
            </a:pPr>
            <a:r>
              <a:rPr lang="en-US" sz="2200" dirty="0" smtClean="0">
                <a:cs typeface="Arial" charset="0"/>
              </a:rPr>
              <a:t>Successful Fuel Transfer</a:t>
            </a:r>
          </a:p>
          <a:p>
            <a:pPr lvl="1">
              <a:spcBef>
                <a:spcPts val="1200"/>
              </a:spcBef>
            </a:pPr>
            <a:r>
              <a:rPr lang="en-US" sz="2200" dirty="0" smtClean="0">
                <a:cs typeface="Arial" charset="0"/>
              </a:rPr>
              <a:t>B &amp; C Waste Packaged and Transported</a:t>
            </a:r>
          </a:p>
          <a:p>
            <a:pPr lvl="1">
              <a:spcBef>
                <a:spcPts val="1200"/>
              </a:spcBef>
            </a:pPr>
            <a:r>
              <a:rPr lang="en-US" sz="2200" dirty="0" smtClean="0">
                <a:cs typeface="Arial" charset="0"/>
              </a:rPr>
              <a:t>Reactor Segmentation</a:t>
            </a:r>
          </a:p>
          <a:p>
            <a:pPr lvl="2">
              <a:spcBef>
                <a:spcPts val="1200"/>
              </a:spcBef>
            </a:pPr>
            <a:r>
              <a:rPr lang="en-US" dirty="0" smtClean="0">
                <a:cs typeface="Arial" charset="0"/>
              </a:rPr>
              <a:t>Oxy Propane cutting torch</a:t>
            </a:r>
          </a:p>
          <a:p>
            <a:pPr lvl="2">
              <a:spcBef>
                <a:spcPts val="1200"/>
              </a:spcBef>
            </a:pPr>
            <a:r>
              <a:rPr lang="en-US" dirty="0" smtClean="0">
                <a:cs typeface="Arial" charset="0"/>
              </a:rPr>
              <a:t>Shipped to Clive via rail</a:t>
            </a:r>
            <a:endParaRPr lang="en-US" dirty="0" smtClean="0"/>
          </a:p>
          <a:p>
            <a:pPr>
              <a:buFont typeface="Wingdings" pitchFamily="2" charset="2"/>
              <a:buNone/>
            </a:pPr>
            <a:endParaRPr lang="en-US"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752600"/>
            <a:ext cx="3106769"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4024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Zion project</a:t>
            </a:r>
            <a:endParaRPr lang="en-US" dirty="0"/>
          </a:p>
        </p:txBody>
      </p:sp>
      <p:sp>
        <p:nvSpPr>
          <p:cNvPr id="3" name="Content Placeholder 2"/>
          <p:cNvSpPr>
            <a:spLocks noGrp="1"/>
          </p:cNvSpPr>
          <p:nvPr>
            <p:ph idx="1"/>
          </p:nvPr>
        </p:nvSpPr>
        <p:spPr/>
        <p:txBody>
          <a:bodyPr/>
          <a:lstStyle/>
          <a:p>
            <a:r>
              <a:rPr lang="en-US" smtClean="0"/>
              <a:t>Roll video</a:t>
            </a:r>
            <a:endParaRPr lang="en-US"/>
          </a:p>
        </p:txBody>
      </p:sp>
    </p:spTree>
    <p:extLst>
      <p:ext uri="{BB962C8B-B14F-4D97-AF65-F5344CB8AC3E}">
        <p14:creationId xmlns:p14="http://schemas.microsoft.com/office/powerpoint/2010/main" val="9501058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077200" cy="1143000"/>
          </a:xfrm>
        </p:spPr>
        <p:txBody>
          <a:bodyPr>
            <a:normAutofit fontScale="90000"/>
          </a:bodyPr>
          <a:lstStyle/>
          <a:p>
            <a:r>
              <a:rPr lang="en-US" sz="3600" dirty="0" smtClean="0">
                <a:latin typeface="Arial" panose="020B0604020202020204" pitchFamily="34" charset="0"/>
                <a:cs typeface="Arial" panose="020B0604020202020204" pitchFamily="34" charset="0"/>
              </a:rPr>
              <a:t>Customer Portal</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Electronic Access </a:t>
            </a:r>
            <a:r>
              <a:rPr lang="en-US" sz="3600" dirty="0" err="1" smtClean="0">
                <a:latin typeface="Arial" panose="020B0604020202020204" pitchFamily="34" charset="0"/>
                <a:cs typeface="Arial" panose="020B0604020202020204" pitchFamily="34" charset="0"/>
              </a:rPr>
              <a:t>SYstem</a:t>
            </a:r>
            <a:r>
              <a:rPr lang="en-US" sz="3600" dirty="0" smtClean="0">
                <a:latin typeface="Arial" panose="020B0604020202020204" pitchFamily="34" charset="0"/>
                <a:cs typeface="Arial" panose="020B0604020202020204" pitchFamily="34" charset="0"/>
              </a:rPr>
              <a:t> (EASY)</a:t>
            </a:r>
            <a:endParaRPr lang="en-US" sz="3600"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11"/>
          </p:nvPr>
        </p:nvSpPr>
        <p:spPr>
          <a:xfrm>
            <a:off x="8229600" y="6400800"/>
            <a:ext cx="762000" cy="365125"/>
          </a:xfrm>
          <a:prstGeom prst="rect">
            <a:avLst/>
          </a:prstGeom>
        </p:spPr>
        <p:txBody>
          <a:bodyPr/>
          <a:lstStyle/>
          <a:p>
            <a:fld id="{567DF571-E8A8-47A2-94BA-9E244B172BCC}" type="slidenum">
              <a:rPr lang="en-US" smtClean="0">
                <a:solidFill>
                  <a:schemeClr val="bg1"/>
                </a:solidFill>
              </a:rPr>
              <a:pPr/>
              <a:t>18</a:t>
            </a:fld>
            <a:endParaRPr lang="en-US" dirty="0">
              <a:solidFill>
                <a:schemeClr val="bg1"/>
              </a:solidFill>
            </a:endParaRPr>
          </a:p>
        </p:txBody>
      </p:sp>
      <p:sp>
        <p:nvSpPr>
          <p:cNvPr id="19" name="Slide Number Placeholder 3"/>
          <p:cNvSpPr>
            <a:spLocks noGrp="1"/>
          </p:cNvSpPr>
          <p:nvPr>
            <p:ph type="sldNum" sz="quarter" idx="4294967295"/>
          </p:nvPr>
        </p:nvSpPr>
        <p:spPr>
          <a:xfrm>
            <a:off x="8382000" y="6492875"/>
            <a:ext cx="762000" cy="365125"/>
          </a:xfrm>
          <a:prstGeom prst="rect">
            <a:avLst/>
          </a:prstGeom>
        </p:spPr>
        <p:txBody>
          <a:bodyPr/>
          <a:lstStyle/>
          <a:p>
            <a:pPr algn="r"/>
            <a:fld id="{567DF571-E8A8-47A2-94BA-9E244B172BCC}" type="slidenum">
              <a:rPr lang="en-US"/>
              <a:pPr algn="r"/>
              <a:t>18</a:t>
            </a:fld>
            <a:endParaRPr lang="en-US" dirty="0"/>
          </a:p>
        </p:txBody>
      </p:sp>
      <p:grpSp>
        <p:nvGrpSpPr>
          <p:cNvPr id="17" name="Group 16"/>
          <p:cNvGrpSpPr/>
          <p:nvPr/>
        </p:nvGrpSpPr>
        <p:grpSpPr>
          <a:xfrm>
            <a:off x="508000" y="1981200"/>
            <a:ext cx="3323898" cy="550261"/>
            <a:chOff x="790902" y="1600200"/>
            <a:chExt cx="3323898" cy="550261"/>
          </a:xfrm>
        </p:grpSpPr>
        <p:sp>
          <p:nvSpPr>
            <p:cNvPr id="9" name="Rectangle 8"/>
            <p:cNvSpPr/>
            <p:nvPr/>
          </p:nvSpPr>
          <p:spPr>
            <a:xfrm>
              <a:off x="1514802" y="1622756"/>
              <a:ext cx="2599998" cy="523220"/>
            </a:xfrm>
            <a:prstGeom prst="rect">
              <a:avLst/>
            </a:prstGeom>
          </p:spPr>
          <p:txBody>
            <a:bodyPr wrap="square">
              <a:spAutoFit/>
            </a:bodyPr>
            <a:lstStyle/>
            <a:p>
              <a:pPr>
                <a:spcBef>
                  <a:spcPts val="0"/>
                </a:spcBef>
                <a:spcAft>
                  <a:spcPts val="3600"/>
                </a:spcAft>
              </a:pPr>
              <a:r>
                <a:rPr lang="en-US" sz="1400" b="1" dirty="0" smtClean="0">
                  <a:latin typeface="Myriad Pro Light"/>
                </a:rPr>
                <a:t>Create, revise, and view waste profile records online</a:t>
              </a:r>
              <a:endParaRPr lang="en-US" b="1" dirty="0" smtClean="0">
                <a:latin typeface="Myriad Pro Light"/>
              </a:endParaRPr>
            </a:p>
          </p:txBody>
        </p:sp>
        <p:pic>
          <p:nvPicPr>
            <p:cNvPr id="11" name="Picture 10" descr="icon_onlin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902" y="1600200"/>
              <a:ext cx="551975" cy="550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7" name="Group 6"/>
          <p:cNvGrpSpPr/>
          <p:nvPr/>
        </p:nvGrpSpPr>
        <p:grpSpPr>
          <a:xfrm>
            <a:off x="508000" y="2672582"/>
            <a:ext cx="3365970" cy="596900"/>
            <a:chOff x="584200" y="2533650"/>
            <a:chExt cx="3365970" cy="596900"/>
          </a:xfrm>
        </p:grpSpPr>
        <p:sp>
          <p:nvSpPr>
            <p:cNvPr id="6" name="Rectangle 5"/>
            <p:cNvSpPr/>
            <p:nvPr/>
          </p:nvSpPr>
          <p:spPr>
            <a:xfrm>
              <a:off x="1308100" y="2730500"/>
              <a:ext cx="2642070" cy="307777"/>
            </a:xfrm>
            <a:prstGeom prst="rect">
              <a:avLst/>
            </a:prstGeom>
          </p:spPr>
          <p:txBody>
            <a:bodyPr wrap="none">
              <a:spAutoFit/>
            </a:bodyPr>
            <a:lstStyle/>
            <a:p>
              <a:pPr>
                <a:spcBef>
                  <a:spcPts val="0"/>
                </a:spcBef>
                <a:spcAft>
                  <a:spcPts val="3600"/>
                </a:spcAft>
              </a:pPr>
              <a:r>
                <a:rPr lang="en-US" sz="1400" b="1" dirty="0">
                  <a:latin typeface="Myriad Pro Light"/>
                </a:rPr>
                <a:t>Order containers for delivery</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2533650"/>
              <a:ext cx="5969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ectangle 9"/>
          <p:cNvSpPr/>
          <p:nvPr/>
        </p:nvSpPr>
        <p:spPr>
          <a:xfrm>
            <a:off x="1231900" y="3517112"/>
            <a:ext cx="2768600" cy="523220"/>
          </a:xfrm>
          <a:prstGeom prst="rect">
            <a:avLst/>
          </a:prstGeom>
        </p:spPr>
        <p:txBody>
          <a:bodyPr wrap="square">
            <a:spAutoFit/>
          </a:bodyPr>
          <a:lstStyle/>
          <a:p>
            <a:pPr>
              <a:spcBef>
                <a:spcPts val="0"/>
              </a:spcBef>
              <a:spcAft>
                <a:spcPts val="3600"/>
              </a:spcAft>
            </a:pPr>
            <a:r>
              <a:rPr lang="en-US" sz="1400" b="1" dirty="0">
                <a:latin typeface="Myriad Pro Light"/>
              </a:rPr>
              <a:t>Schedule </a:t>
            </a:r>
            <a:r>
              <a:rPr lang="en-US" sz="1400" b="1" dirty="0" smtClean="0">
                <a:latin typeface="Myriad Pro Light"/>
              </a:rPr>
              <a:t>shipments </a:t>
            </a:r>
            <a:r>
              <a:rPr lang="en-US" sz="1400" b="1" dirty="0">
                <a:latin typeface="Myriad Pro Light"/>
              </a:rPr>
              <a:t>to Energy</a:t>
            </a:r>
            <a:r>
              <a:rPr lang="en-US" sz="1400" b="1" i="1" dirty="0">
                <a:latin typeface="Myriad Pro Light"/>
              </a:rPr>
              <a:t>Solutions </a:t>
            </a:r>
            <a:r>
              <a:rPr lang="en-US" sz="1400" b="1" dirty="0">
                <a:latin typeface="Myriad Pro Light"/>
              </a:rPr>
              <a:t>facilities</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63" y="3463722"/>
            <a:ext cx="566737"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0" name="Group 79"/>
          <p:cNvGrpSpPr/>
          <p:nvPr/>
        </p:nvGrpSpPr>
        <p:grpSpPr>
          <a:xfrm>
            <a:off x="574675" y="4217353"/>
            <a:ext cx="3844925" cy="738664"/>
            <a:chOff x="650875" y="4078421"/>
            <a:chExt cx="3844925" cy="738664"/>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5" y="4134886"/>
              <a:ext cx="5302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Rectangle 78"/>
            <p:cNvSpPr/>
            <p:nvPr/>
          </p:nvSpPr>
          <p:spPr>
            <a:xfrm>
              <a:off x="1358900" y="4078421"/>
              <a:ext cx="3136900" cy="738664"/>
            </a:xfrm>
            <a:prstGeom prst="rect">
              <a:avLst/>
            </a:prstGeom>
          </p:spPr>
          <p:txBody>
            <a:bodyPr wrap="square">
              <a:spAutoFit/>
            </a:bodyPr>
            <a:lstStyle/>
            <a:p>
              <a:r>
                <a:rPr lang="en-US" sz="1400" b="1" dirty="0">
                  <a:latin typeface="Myriad Pro Light"/>
                </a:rPr>
                <a:t>Schedule arrival of shipments at our processing and disposal facilities</a:t>
              </a:r>
            </a:p>
          </p:txBody>
        </p:sp>
      </p:gr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31" y="5054939"/>
            <a:ext cx="7318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Rectangle 84"/>
          <p:cNvSpPr/>
          <p:nvPr/>
        </p:nvSpPr>
        <p:spPr>
          <a:xfrm>
            <a:off x="1270000" y="5074102"/>
            <a:ext cx="3136900" cy="738664"/>
          </a:xfrm>
          <a:prstGeom prst="rect">
            <a:avLst/>
          </a:prstGeom>
        </p:spPr>
        <p:txBody>
          <a:bodyPr wrap="square">
            <a:spAutoFit/>
          </a:bodyPr>
          <a:lstStyle/>
          <a:p>
            <a:r>
              <a:rPr lang="en-US" sz="1400" b="1" dirty="0" smtClean="0">
                <a:latin typeface="Myriad Pro Light"/>
              </a:rPr>
              <a:t>Validate Uniform LLRW manifest to ensure compliant shipments prior to arrival</a:t>
            </a:r>
            <a:endParaRPr lang="en-US" sz="1400" b="1" dirty="0">
              <a:latin typeface="Myriad Pro Light"/>
            </a:endParaRPr>
          </a:p>
        </p:txBody>
      </p:sp>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4700" y="4306051"/>
            <a:ext cx="4559300" cy="2565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TextBox 81"/>
          <p:cNvSpPr txBox="1"/>
          <p:nvPr/>
        </p:nvSpPr>
        <p:spPr>
          <a:xfrm>
            <a:off x="4559300" y="1828800"/>
            <a:ext cx="4203700" cy="2923877"/>
          </a:xfrm>
          <a:prstGeom prst="rect">
            <a:avLst/>
          </a:prstGeom>
          <a:noFill/>
        </p:spPr>
        <p:txBody>
          <a:bodyPr wrap="square" rtlCol="0">
            <a:spAutoFit/>
          </a:bodyPr>
          <a:lstStyle/>
          <a:p>
            <a:pPr marL="285750" indent="-285750">
              <a:spcAft>
                <a:spcPts val="600"/>
              </a:spcAft>
              <a:buClr>
                <a:srgbClr val="43B02A"/>
              </a:buClr>
              <a:buFont typeface="Wingdings" panose="05000000000000000000" pitchFamily="2" charset="2"/>
              <a:buChar char="§"/>
            </a:pPr>
            <a:r>
              <a:rPr lang="en-US" sz="1600" dirty="0">
                <a:latin typeface="Myriad Pro Light"/>
              </a:rPr>
              <a:t>Step-by step online guide for generators, processors and </a:t>
            </a:r>
            <a:r>
              <a:rPr lang="en-US" sz="1600" dirty="0" smtClean="0">
                <a:latin typeface="Myriad Pro Light"/>
              </a:rPr>
              <a:t>shippers</a:t>
            </a:r>
          </a:p>
          <a:p>
            <a:pPr marL="285750" indent="-285750">
              <a:spcAft>
                <a:spcPts val="600"/>
              </a:spcAft>
              <a:buClr>
                <a:srgbClr val="43B02A"/>
              </a:buClr>
              <a:buFont typeface="Wingdings" panose="05000000000000000000" pitchFamily="2" charset="2"/>
              <a:buChar char="§"/>
            </a:pPr>
            <a:r>
              <a:rPr lang="en-US" sz="1600" dirty="0" smtClean="0">
                <a:latin typeface="Myriad Pro Light"/>
              </a:rPr>
              <a:t>Accessible via </a:t>
            </a:r>
            <a:r>
              <a:rPr lang="en-US" sz="1600" dirty="0" smtClean="0">
                <a:latin typeface="Myriad Pro Light"/>
                <a:hlinkClick r:id="rId9"/>
              </a:rPr>
              <a:t>www.energysolutions.com</a:t>
            </a:r>
            <a:endParaRPr lang="en-US" sz="1600" dirty="0" smtClean="0">
              <a:latin typeface="Myriad Pro Light"/>
            </a:endParaRPr>
          </a:p>
          <a:p>
            <a:pPr marL="285750" indent="-285750">
              <a:spcAft>
                <a:spcPts val="600"/>
              </a:spcAft>
              <a:buClr>
                <a:srgbClr val="43B02A"/>
              </a:buClr>
              <a:buFont typeface="Wingdings" panose="05000000000000000000" pitchFamily="2" charset="2"/>
              <a:buChar char="§"/>
            </a:pPr>
            <a:r>
              <a:rPr lang="en-US" sz="1600" dirty="0" smtClean="0">
                <a:latin typeface="Myriad Pro Light"/>
              </a:rPr>
              <a:t>Recently updated with cask information and licenses/WACs</a:t>
            </a:r>
          </a:p>
          <a:p>
            <a:pPr marL="285750" indent="-285750">
              <a:spcAft>
                <a:spcPts val="600"/>
              </a:spcAft>
              <a:buClr>
                <a:srgbClr val="43B02A"/>
              </a:buClr>
              <a:buFont typeface="Wingdings" panose="05000000000000000000" pitchFamily="2" charset="2"/>
              <a:buChar char="§"/>
            </a:pPr>
            <a:r>
              <a:rPr lang="en-US" sz="1600" dirty="0" smtClean="0">
                <a:latin typeface="Myriad Pro Light"/>
              </a:rPr>
              <a:t>Coming soon: Ability to track Energy</a:t>
            </a:r>
            <a:r>
              <a:rPr lang="en-US" sz="1600" i="1" dirty="0" smtClean="0">
                <a:latin typeface="Myriad Pro Light"/>
              </a:rPr>
              <a:t>Solutions </a:t>
            </a:r>
            <a:r>
              <a:rPr lang="en-US" sz="1600" dirty="0" smtClean="0">
                <a:latin typeface="Myriad Pro Light"/>
              </a:rPr>
              <a:t>equipment (trucks, </a:t>
            </a:r>
            <a:r>
              <a:rPr lang="en-US" sz="1600" dirty="0" err="1" smtClean="0">
                <a:latin typeface="Myriad Pro Light"/>
              </a:rPr>
              <a:t>trailiers</a:t>
            </a:r>
            <a:r>
              <a:rPr lang="en-US" sz="1600" dirty="0" smtClean="0">
                <a:latin typeface="Myriad Pro Light"/>
              </a:rPr>
              <a:t>, casks, etc.)</a:t>
            </a:r>
          </a:p>
          <a:p>
            <a:endParaRPr lang="en-US" dirty="0" smtClean="0"/>
          </a:p>
          <a:p>
            <a:endParaRPr lang="en-US" dirty="0"/>
          </a:p>
        </p:txBody>
      </p:sp>
    </p:spTree>
    <p:extLst>
      <p:ext uri="{BB962C8B-B14F-4D97-AF65-F5344CB8AC3E}">
        <p14:creationId xmlns:p14="http://schemas.microsoft.com/office/powerpoint/2010/main" val="30465605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29904"/>
            <a:ext cx="8077200" cy="941696"/>
          </a:xfrm>
        </p:spPr>
        <p:txBody>
          <a:bodyPr>
            <a:normAutofit fontScale="90000"/>
          </a:bodyPr>
          <a:lstStyle/>
          <a:p>
            <a:r>
              <a:rPr lang="en-US" sz="4000" dirty="0" smtClean="0">
                <a:latin typeface="Arial" panose="020B0604020202020204" pitchFamily="34" charset="0"/>
                <a:cs typeface="Arial" panose="020B0604020202020204" pitchFamily="34" charset="0"/>
              </a:rPr>
              <a:t>2016 Customer Conference</a:t>
            </a: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100" i="1" dirty="0" smtClean="0">
                <a:latin typeface="Arial" panose="020B0604020202020204" pitchFamily="34" charset="0"/>
                <a:cs typeface="Arial" panose="020B0604020202020204" pitchFamily="34" charset="0"/>
              </a:rPr>
              <a:t>January 13-15, 2016</a:t>
            </a:r>
            <a:endParaRPr lang="en-US" sz="3600" i="1" dirty="0">
              <a:latin typeface="Arial" panose="020B0604020202020204" pitchFamily="34" charset="0"/>
              <a:cs typeface="Arial" panose="020B0604020202020204" pitchFamily="34" charset="0"/>
            </a:endParaRPr>
          </a:p>
        </p:txBody>
      </p:sp>
      <p:sp>
        <p:nvSpPr>
          <p:cNvPr id="52" name="Rectangle 51"/>
          <p:cNvSpPr/>
          <p:nvPr/>
        </p:nvSpPr>
        <p:spPr>
          <a:xfrm>
            <a:off x="381000" y="4614952"/>
            <a:ext cx="8382000" cy="1862048"/>
          </a:xfrm>
          <a:prstGeom prst="rect">
            <a:avLst/>
          </a:prstGeom>
        </p:spPr>
        <p:txBody>
          <a:bodyPr wrap="square">
            <a:spAutoFit/>
          </a:bodyPr>
          <a:lstStyle/>
          <a:p>
            <a:pPr marL="228600" indent="-228600">
              <a:spcAft>
                <a:spcPts val="900"/>
              </a:spcAft>
              <a:buClr>
                <a:srgbClr val="43B02A"/>
              </a:buClr>
              <a:buFont typeface="Wingdings" panose="05000000000000000000" pitchFamily="2" charset="2"/>
              <a:buChar char="§"/>
            </a:pPr>
            <a:r>
              <a:rPr lang="en-US" sz="2000" dirty="0" smtClean="0">
                <a:latin typeface="Myriad Pro Light"/>
              </a:rPr>
              <a:t>Industry leaders providing perspective and updates to major initiatives</a:t>
            </a:r>
          </a:p>
          <a:p>
            <a:pPr marL="228600" indent="-228600">
              <a:spcAft>
                <a:spcPts val="900"/>
              </a:spcAft>
              <a:buClr>
                <a:srgbClr val="43B02A"/>
              </a:buClr>
              <a:buFont typeface="Wingdings" panose="05000000000000000000" pitchFamily="2" charset="2"/>
              <a:buChar char="§"/>
            </a:pPr>
            <a:r>
              <a:rPr lang="en-US" sz="2000" dirty="0" smtClean="0">
                <a:latin typeface="Myriad Pro Light"/>
              </a:rPr>
              <a:t>Great venue to interact with experts in radioactive waste management across the industry</a:t>
            </a:r>
          </a:p>
          <a:p>
            <a:pPr marL="228600" indent="-228600">
              <a:spcAft>
                <a:spcPts val="900"/>
              </a:spcAft>
              <a:buClr>
                <a:srgbClr val="43B02A"/>
              </a:buClr>
              <a:buFont typeface="Wingdings" panose="05000000000000000000" pitchFamily="2" charset="2"/>
              <a:buChar char="§"/>
            </a:pPr>
            <a:r>
              <a:rPr lang="en-US" sz="2000" dirty="0" smtClean="0">
                <a:latin typeface="Myriad Pro Light"/>
              </a:rPr>
              <a:t>Two-day DOT training refresher, WAC update, and Customer Portal training provided in advance of the conference (accredited training)</a:t>
            </a:r>
          </a:p>
        </p:txBody>
      </p:sp>
      <p:sp>
        <p:nvSpPr>
          <p:cNvPr id="7" name="Slide Number Placeholder 3"/>
          <p:cNvSpPr>
            <a:spLocks noGrp="1"/>
          </p:cNvSpPr>
          <p:nvPr>
            <p:ph type="sldNum" sz="quarter" idx="4294967295"/>
          </p:nvPr>
        </p:nvSpPr>
        <p:spPr>
          <a:xfrm>
            <a:off x="7924800" y="6391275"/>
            <a:ext cx="762000" cy="365125"/>
          </a:xfrm>
          <a:prstGeom prst="rect">
            <a:avLst/>
          </a:prstGeom>
        </p:spPr>
        <p:txBody>
          <a:bodyPr/>
          <a:lstStyle/>
          <a:p>
            <a:pPr algn="r"/>
            <a:fld id="{567DF571-E8A8-47A2-94BA-9E244B172BCC}" type="slidenum">
              <a:rPr lang="en-US"/>
              <a:pPr algn="r"/>
              <a:t>19</a:t>
            </a:fld>
            <a:endParaRPr lang="en-US" dirty="0"/>
          </a:p>
        </p:txBody>
      </p:sp>
      <p:grpSp>
        <p:nvGrpSpPr>
          <p:cNvPr id="3" name="Group 2"/>
          <p:cNvGrpSpPr/>
          <p:nvPr/>
        </p:nvGrpSpPr>
        <p:grpSpPr>
          <a:xfrm>
            <a:off x="0" y="1557338"/>
            <a:ext cx="9196545" cy="2786062"/>
            <a:chOff x="0" y="1557338"/>
            <a:chExt cx="9196545" cy="2786062"/>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9196545" cy="278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949" y="4060347"/>
              <a:ext cx="483078" cy="20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54192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smtClean="0"/>
              <a:t>Summary</a:t>
            </a:r>
            <a:endParaRPr lang="en-US" dirty="0"/>
          </a:p>
        </p:txBody>
      </p:sp>
      <p:sp>
        <p:nvSpPr>
          <p:cNvPr id="10" name="Content Placeholder 2"/>
          <p:cNvSpPr>
            <a:spLocks noGrp="1"/>
          </p:cNvSpPr>
          <p:nvPr>
            <p:ph idx="1"/>
          </p:nvPr>
        </p:nvSpPr>
        <p:spPr>
          <a:xfrm>
            <a:off x="609600" y="1874837"/>
            <a:ext cx="8077200" cy="3992563"/>
          </a:xfrm>
        </p:spPr>
        <p:txBody>
          <a:bodyPr/>
          <a:lstStyle/>
          <a:p>
            <a:r>
              <a:rPr lang="en-US" sz="2800" dirty="0" smtClean="0"/>
              <a:t>Energy</a:t>
            </a:r>
            <a:r>
              <a:rPr lang="en-US" sz="2800" i="1" dirty="0" smtClean="0"/>
              <a:t>Solutions</a:t>
            </a:r>
            <a:r>
              <a:rPr lang="en-US" sz="2800" dirty="0" smtClean="0"/>
              <a:t> </a:t>
            </a:r>
            <a:r>
              <a:rPr lang="en-US" sz="2800" dirty="0"/>
              <a:t>o</a:t>
            </a:r>
            <a:r>
              <a:rPr lang="en-US" sz="2800" dirty="0" smtClean="0"/>
              <a:t>rganization</a:t>
            </a:r>
          </a:p>
          <a:p>
            <a:r>
              <a:rPr lang="en-US" sz="2800" dirty="0" smtClean="0"/>
              <a:t>Meeting the challenges of the changing market environment</a:t>
            </a:r>
          </a:p>
          <a:p>
            <a:r>
              <a:rPr lang="en-US" sz="2800" dirty="0" smtClean="0"/>
              <a:t>Updates</a:t>
            </a:r>
          </a:p>
          <a:p>
            <a:pPr lvl="1"/>
            <a:r>
              <a:rPr lang="en-US" sz="2600" dirty="0" smtClean="0"/>
              <a:t>Transportation</a:t>
            </a:r>
          </a:p>
          <a:p>
            <a:pPr lvl="1"/>
            <a:r>
              <a:rPr lang="en-US" sz="2600" dirty="0" smtClean="0"/>
              <a:t>Disposal</a:t>
            </a:r>
          </a:p>
          <a:p>
            <a:pPr lvl="1"/>
            <a:r>
              <a:rPr lang="en-US" sz="2600" dirty="0" smtClean="0"/>
              <a:t>Processing</a:t>
            </a:r>
          </a:p>
          <a:p>
            <a:pPr lvl="1"/>
            <a:r>
              <a:rPr lang="en-US" sz="2600" dirty="0" smtClean="0"/>
              <a:t>Decommissioning</a:t>
            </a:r>
          </a:p>
          <a:p>
            <a:r>
              <a:rPr lang="en-US" sz="2800" dirty="0" smtClean="0"/>
              <a:t>Meeting customer needs</a:t>
            </a:r>
            <a:endParaRPr lang="en-US" sz="2800" dirty="0"/>
          </a:p>
        </p:txBody>
      </p:sp>
      <p:sp>
        <p:nvSpPr>
          <p:cNvPr id="2" name="Slide Number Placeholder 1"/>
          <p:cNvSpPr>
            <a:spLocks noGrp="1"/>
          </p:cNvSpPr>
          <p:nvPr>
            <p:ph type="sldNum" sz="quarter" idx="11"/>
          </p:nvPr>
        </p:nvSpPr>
        <p:spPr>
          <a:xfrm>
            <a:off x="7620000" y="6400800"/>
            <a:ext cx="990600" cy="365125"/>
          </a:xfrm>
        </p:spPr>
        <p:txBody>
          <a:bodyPr/>
          <a:lstStyle/>
          <a:p>
            <a:pPr algn="r">
              <a:defRPr/>
            </a:pPr>
            <a:fld id="{90C58901-AE77-4DF6-A937-91694B2600CA}" type="slidenum">
              <a:rPr lang="en-US" smtClean="0"/>
              <a:pPr algn="r">
                <a:defRPr/>
              </a:pPr>
              <a:t>2</a:t>
            </a:fld>
            <a:endParaRPr lang="en-US" dirty="0"/>
          </a:p>
        </p:txBody>
      </p:sp>
    </p:spTree>
    <p:extLst>
      <p:ext uri="{BB962C8B-B14F-4D97-AF65-F5344CB8AC3E}">
        <p14:creationId xmlns:p14="http://schemas.microsoft.com/office/powerpoint/2010/main" val="1843875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smtClean="0"/>
              <a:t>Summary</a:t>
            </a:r>
          </a:p>
        </p:txBody>
      </p:sp>
      <p:sp>
        <p:nvSpPr>
          <p:cNvPr id="38915" name="Rectangle 3"/>
          <p:cNvSpPr>
            <a:spLocks noGrp="1" noChangeArrowheads="1"/>
          </p:cNvSpPr>
          <p:nvPr>
            <p:ph idx="1"/>
          </p:nvPr>
        </p:nvSpPr>
        <p:spPr>
          <a:xfrm>
            <a:off x="533400" y="1905000"/>
            <a:ext cx="4038600" cy="4525963"/>
          </a:xfrm>
        </p:spPr>
        <p:txBody>
          <a:bodyPr>
            <a:normAutofit/>
          </a:bodyPr>
          <a:lstStyle/>
          <a:p>
            <a:pPr marL="566738" indent="-566738" eaLnBrk="1" hangingPunct="1">
              <a:lnSpc>
                <a:spcPct val="90000"/>
              </a:lnSpc>
              <a:spcAft>
                <a:spcPct val="35000"/>
              </a:spcAft>
              <a:buFont typeface="Wingdings" panose="05000000000000000000" pitchFamily="2" charset="2"/>
              <a:buChar char="ü"/>
            </a:pPr>
            <a:r>
              <a:rPr lang="en-US" sz="2800" dirty="0" smtClean="0"/>
              <a:t>A Global Nuclear Solutions Company</a:t>
            </a:r>
          </a:p>
          <a:p>
            <a:pPr marL="566738" indent="-566738" eaLnBrk="1" hangingPunct="1">
              <a:lnSpc>
                <a:spcPct val="90000"/>
              </a:lnSpc>
              <a:spcAft>
                <a:spcPct val="35000"/>
              </a:spcAft>
              <a:buFont typeface="Wingdings" panose="05000000000000000000" pitchFamily="2" charset="2"/>
              <a:buChar char="ü"/>
            </a:pPr>
            <a:r>
              <a:rPr lang="en-US" sz="2800" dirty="0" smtClean="0"/>
              <a:t>Strong in Both Commercial, Government &amp; International Markets</a:t>
            </a:r>
          </a:p>
          <a:p>
            <a:pPr marL="566738" indent="-566738" eaLnBrk="1" hangingPunct="1">
              <a:lnSpc>
                <a:spcPct val="90000"/>
              </a:lnSpc>
              <a:spcAft>
                <a:spcPct val="35000"/>
              </a:spcAft>
              <a:buFont typeface="Wingdings" panose="05000000000000000000" pitchFamily="2" charset="2"/>
              <a:buChar char="ü"/>
            </a:pPr>
            <a:r>
              <a:rPr lang="en-US" sz="2800" dirty="0" smtClean="0"/>
              <a:t>Fully Integrated Across the Nuclear Fuel Cycle</a:t>
            </a:r>
          </a:p>
        </p:txBody>
      </p:sp>
      <p:sp>
        <p:nvSpPr>
          <p:cNvPr id="38918" name="Slide Number Placeholder 6"/>
          <p:cNvSpPr>
            <a:spLocks noGrp="1"/>
          </p:cNvSpPr>
          <p:nvPr>
            <p:ph type="sldNum" sz="quarter" idx="4294967295"/>
          </p:nvPr>
        </p:nvSpPr>
        <p:spPr bwMode="auto">
          <a:xfrm>
            <a:off x="6553200" y="6356350"/>
            <a:ext cx="2133600" cy="365125"/>
          </a:xfrm>
          <a:prstGeom prst="rect">
            <a:avLst/>
          </a:prstGeom>
          <a:ln>
            <a:miter lim="800000"/>
            <a:headEnd/>
            <a:tailEnd/>
          </a:ln>
        </p:spPr>
        <p:txBody>
          <a:bodyPr/>
          <a:lstStyle/>
          <a:p>
            <a:pPr>
              <a:defRPr/>
            </a:pPr>
            <a:fld id="{91180E18-FA48-46B8-87F1-C949D44BA1A9}" type="slidenum">
              <a:rPr lang="en-US" smtClean="0"/>
              <a:pPr>
                <a:defRPr/>
              </a:pPr>
              <a:t>20</a:t>
            </a:fld>
            <a:endParaRPr lang="en-US" smtClean="0"/>
          </a:p>
        </p:txBody>
      </p:sp>
      <p:sp>
        <p:nvSpPr>
          <p:cNvPr id="5" name="Rectangle 3"/>
          <p:cNvSpPr txBox="1">
            <a:spLocks noChangeArrowheads="1"/>
          </p:cNvSpPr>
          <p:nvPr/>
        </p:nvSpPr>
        <p:spPr bwMode="auto">
          <a:xfrm>
            <a:off x="4724400" y="1959429"/>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lr>
                <a:srgbClr val="43B02A"/>
              </a:buClr>
              <a:buSzPct val="150000"/>
              <a:buFont typeface="Wingdings" pitchFamily="2" charset="2"/>
              <a:buChar char="§"/>
              <a:defRPr sz="2200" kern="1200">
                <a:solidFill>
                  <a:schemeClr val="tx1"/>
                </a:solidFill>
                <a:latin typeface="Myriad Pro Light" pitchFamily="34" charset="0"/>
                <a:ea typeface="+mn-ea"/>
                <a:cs typeface="+mn-cs"/>
              </a:defRPr>
            </a:lvl1pPr>
            <a:lvl2pPr marL="742950" indent="-28575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2pPr>
            <a:lvl3pPr marL="11430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3pPr>
            <a:lvl4pPr marL="16002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4pPr>
            <a:lvl5pPr marL="20574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6738" indent="-566738">
              <a:lnSpc>
                <a:spcPct val="90000"/>
              </a:lnSpc>
              <a:spcAft>
                <a:spcPct val="35000"/>
              </a:spcAft>
              <a:buFont typeface="Wingdings" pitchFamily="2" charset="2"/>
              <a:buChar char="ü"/>
            </a:pPr>
            <a:r>
              <a:rPr lang="en-US" sz="2800" dirty="0" smtClean="0"/>
              <a:t>Reputation for Innovation, Quality, Safety &amp; Performance</a:t>
            </a:r>
          </a:p>
          <a:p>
            <a:pPr marL="566738" indent="-566738">
              <a:lnSpc>
                <a:spcPct val="90000"/>
              </a:lnSpc>
              <a:spcAft>
                <a:spcPct val="35000"/>
              </a:spcAft>
              <a:buFont typeface="Wingdings" pitchFamily="2" charset="2"/>
              <a:buChar char="ü"/>
            </a:pPr>
            <a:r>
              <a:rPr lang="en-US" sz="2800" dirty="0" smtClean="0"/>
              <a:t>A Trusted Strategic Alliance Partner</a:t>
            </a:r>
          </a:p>
        </p:txBody>
      </p:sp>
    </p:spTree>
    <p:extLst>
      <p:ext uri="{BB962C8B-B14F-4D97-AF65-F5344CB8AC3E}">
        <p14:creationId xmlns:p14="http://schemas.microsoft.com/office/powerpoint/2010/main" val="2315778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Focus in 2015</a:t>
            </a:r>
            <a:endParaRPr lang="en-US" dirty="0"/>
          </a:p>
        </p:txBody>
      </p:sp>
      <p:sp>
        <p:nvSpPr>
          <p:cNvPr id="3" name="Content Placeholder 2"/>
          <p:cNvSpPr>
            <a:spLocks noGrp="1"/>
          </p:cNvSpPr>
          <p:nvPr>
            <p:ph idx="1"/>
          </p:nvPr>
        </p:nvSpPr>
        <p:spPr>
          <a:xfrm>
            <a:off x="609600" y="1981200"/>
            <a:ext cx="3962400" cy="3992563"/>
          </a:xfrm>
        </p:spPr>
        <p:txBody>
          <a:bodyPr/>
          <a:lstStyle/>
          <a:p>
            <a:r>
              <a:rPr lang="en-US" sz="2400" dirty="0" smtClean="0"/>
              <a:t>Focus on Safety</a:t>
            </a:r>
          </a:p>
          <a:p>
            <a:r>
              <a:rPr lang="en-US" sz="2400" dirty="0" smtClean="0"/>
              <a:t>Meeting the customer’s changing needs</a:t>
            </a:r>
          </a:p>
          <a:p>
            <a:r>
              <a:rPr lang="en-US" sz="2400" dirty="0" smtClean="0"/>
              <a:t>Market demands mean greater efficiency</a:t>
            </a:r>
          </a:p>
          <a:p>
            <a:r>
              <a:rPr lang="en-US" sz="2400" dirty="0" smtClean="0"/>
              <a:t>Growing the business</a:t>
            </a:r>
          </a:p>
          <a:p>
            <a:r>
              <a:rPr lang="en-US" sz="2400" dirty="0" smtClean="0"/>
              <a:t>Moved to new headquarters in May</a:t>
            </a:r>
          </a:p>
        </p:txBody>
      </p:sp>
      <p:sp>
        <p:nvSpPr>
          <p:cNvPr id="5" name="TextBox 4"/>
          <p:cNvSpPr txBox="1"/>
          <p:nvPr/>
        </p:nvSpPr>
        <p:spPr>
          <a:xfrm>
            <a:off x="5257800" y="5486400"/>
            <a:ext cx="2965536" cy="584775"/>
          </a:xfrm>
          <a:prstGeom prst="rect">
            <a:avLst/>
          </a:prstGeom>
          <a:noFill/>
        </p:spPr>
        <p:txBody>
          <a:bodyPr wrap="square" rtlCol="0">
            <a:spAutoFit/>
          </a:bodyPr>
          <a:lstStyle/>
          <a:p>
            <a:pPr algn="ctr"/>
            <a:r>
              <a:rPr lang="en-US" sz="1600" i="1" dirty="0" smtClean="0"/>
              <a:t>EnergySolutions’ new headquarters in Salt Lake City</a:t>
            </a:r>
            <a:endParaRPr lang="en-US" sz="1600" i="1" dirty="0"/>
          </a:p>
        </p:txBody>
      </p:sp>
      <p:sp>
        <p:nvSpPr>
          <p:cNvPr id="6" name="Slide Number Placeholder 5"/>
          <p:cNvSpPr>
            <a:spLocks noGrp="1"/>
          </p:cNvSpPr>
          <p:nvPr>
            <p:ph type="sldNum" sz="quarter" idx="11"/>
          </p:nvPr>
        </p:nvSpPr>
        <p:spPr/>
        <p:txBody>
          <a:bodyPr/>
          <a:lstStyle/>
          <a:p>
            <a:pPr>
              <a:defRPr/>
            </a:pPr>
            <a:fld id="{90C58901-AE77-4DF6-A937-91694B2600CA}" type="slidenum">
              <a:rPr lang="en-US" smtClean="0"/>
              <a:pPr>
                <a:defRPr/>
              </a:pPr>
              <a:t>3</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514600"/>
            <a:ext cx="4000500" cy="2667000"/>
          </a:xfrm>
          <a:prstGeom prst="rect">
            <a:avLst/>
          </a:prstGeom>
        </p:spPr>
      </p:pic>
    </p:spTree>
    <p:extLst>
      <p:ext uri="{BB962C8B-B14F-4D97-AF65-F5344CB8AC3E}">
        <p14:creationId xmlns:p14="http://schemas.microsoft.com/office/powerpoint/2010/main" val="81091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MASTER_ITEMTitle"/>
          <p:cNvSpPr>
            <a:spLocks noChangeArrowheads="1"/>
          </p:cNvSpPr>
          <p:nvPr>
            <p:custDataLst>
              <p:tags r:id="rId1"/>
            </p:custDataLst>
          </p:nvPr>
        </p:nvSpPr>
        <p:spPr bwMode="auto">
          <a:xfrm>
            <a:off x="914400" y="0"/>
            <a:ext cx="6399212" cy="822325"/>
          </a:xfrm>
          <a:prstGeom prst="rect">
            <a:avLst/>
          </a:prstGeom>
          <a:noFill/>
          <a:ln w="9525">
            <a:noFill/>
            <a:miter lim="800000"/>
            <a:headEnd/>
            <a:tailEnd/>
          </a:ln>
        </p:spPr>
        <p:txBody>
          <a:bodyPr lIns="0" tIns="0" rIns="0" bIns="0" anchor="b"/>
          <a:lstStyle/>
          <a:p>
            <a:r>
              <a:rPr lang="en-US" altLang="ja-JP" sz="4000" b="1" dirty="0">
                <a:latin typeface="Myriad Pro"/>
                <a:ea typeface="Tahoma" pitchFamily="34" charset="0"/>
                <a:cs typeface="Times New Roman" pitchFamily="18" charset="0"/>
              </a:rPr>
              <a:t>Who is Energy</a:t>
            </a:r>
            <a:r>
              <a:rPr lang="en-US" altLang="ja-JP" sz="4000" b="1" i="1" dirty="0">
                <a:latin typeface="Myriad Pro"/>
                <a:ea typeface="Tahoma" pitchFamily="34" charset="0"/>
                <a:cs typeface="Times New Roman" pitchFamily="18" charset="0"/>
              </a:rPr>
              <a:t>Solutions</a:t>
            </a:r>
            <a:r>
              <a:rPr lang="en-US" altLang="ja-JP" sz="4000" b="1" dirty="0">
                <a:latin typeface="Times New Roman" pitchFamily="18" charset="0"/>
                <a:ea typeface="Tahoma" pitchFamily="34" charset="0"/>
                <a:cs typeface="Times New Roman" pitchFamily="18" charset="0"/>
              </a:rPr>
              <a:t>?</a:t>
            </a:r>
            <a:endParaRPr lang="en-US" sz="4000" b="1" dirty="0">
              <a:latin typeface="Times New Roman" pitchFamily="18" charset="0"/>
              <a:ea typeface="Tahoma" pitchFamily="34" charset="0"/>
              <a:cs typeface="Times New Roman" pitchFamily="18" charset="0"/>
            </a:endParaRPr>
          </a:p>
        </p:txBody>
      </p:sp>
      <p:pic>
        <p:nvPicPr>
          <p:cNvPr id="12291" name="Picture 5" descr="logo"/>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80156" y="1219200"/>
            <a:ext cx="2582863" cy="406400"/>
          </a:xfrm>
          <a:prstGeom prst="rect">
            <a:avLst/>
          </a:prstGeom>
          <a:noFill/>
          <a:ln w="9525">
            <a:noFill/>
            <a:miter lim="800000"/>
            <a:headEnd/>
            <a:tailEnd/>
          </a:ln>
        </p:spPr>
      </p:pic>
      <p:sp>
        <p:nvSpPr>
          <p:cNvPr id="12292" name="MASTER_ITEMText1"/>
          <p:cNvSpPr>
            <a:spLocks noChangeArrowheads="1"/>
          </p:cNvSpPr>
          <p:nvPr>
            <p:custDataLst>
              <p:tags r:id="rId2"/>
            </p:custDataLst>
          </p:nvPr>
        </p:nvSpPr>
        <p:spPr bwMode="auto">
          <a:xfrm>
            <a:off x="269044" y="1676400"/>
            <a:ext cx="3111500" cy="685800"/>
          </a:xfrm>
          <a:prstGeom prst="rect">
            <a:avLst/>
          </a:prstGeom>
          <a:noFill/>
          <a:ln w="9525">
            <a:noFill/>
            <a:miter lim="800000"/>
            <a:headEnd/>
            <a:tailEnd/>
          </a:ln>
        </p:spPr>
        <p:txBody>
          <a:bodyPr lIns="0" tIns="0" rIns="0" bIns="0"/>
          <a:lstStyle/>
          <a:p>
            <a:pPr marL="228600" lvl="2" indent="-225425" eaLnBrk="0" hangingPunct="0">
              <a:spcBef>
                <a:spcPts val="200"/>
              </a:spcBef>
              <a:buClr>
                <a:schemeClr val="accent1"/>
              </a:buClr>
              <a:buSzPct val="85000"/>
            </a:pPr>
            <a:r>
              <a:rPr lang="en-US" sz="1000" b="1" dirty="0"/>
              <a:t>	</a:t>
            </a:r>
            <a:r>
              <a:rPr lang="en-US" sz="1000" b="1" u="sng" dirty="0"/>
              <a:t>Acquired February </a:t>
            </a:r>
            <a:r>
              <a:rPr lang="en-US" sz="1000" b="1" u="sng" dirty="0" smtClean="0"/>
              <a:t>2005 (US)</a:t>
            </a:r>
            <a:endParaRPr lang="en-US" sz="1000" b="1" u="sng" dirty="0"/>
          </a:p>
          <a:p>
            <a:pPr marL="228600" lvl="2" indent="-225425" eaLnBrk="0" hangingPunct="0">
              <a:spcBef>
                <a:spcPts val="200"/>
              </a:spcBef>
              <a:buClr>
                <a:schemeClr val="accent1"/>
              </a:buClr>
              <a:buSzPct val="85000"/>
              <a:buFont typeface="Wingdings 3" pitchFamily="18" charset="2"/>
              <a:buChar char=""/>
            </a:pPr>
            <a:r>
              <a:rPr lang="en-US" sz="1000" dirty="0"/>
              <a:t>Leading LLRW disposal site in the U.S.</a:t>
            </a:r>
            <a:endParaRPr lang="en-US" altLang="ja-JP" sz="1000" dirty="0"/>
          </a:p>
          <a:p>
            <a:pPr marL="228600" lvl="2" indent="-225425" eaLnBrk="0" hangingPunct="0">
              <a:spcBef>
                <a:spcPts val="200"/>
              </a:spcBef>
              <a:buClr>
                <a:schemeClr val="accent1"/>
              </a:buClr>
              <a:buSzPct val="85000"/>
              <a:buFont typeface="Wingdings 3" pitchFamily="18" charset="2"/>
              <a:buChar char=""/>
            </a:pPr>
            <a:r>
              <a:rPr lang="en-US" altLang="ja-JP" sz="1000" dirty="0"/>
              <a:t>Manages over 90% of off-site LLRW disposal capacity</a:t>
            </a:r>
          </a:p>
        </p:txBody>
      </p:sp>
      <p:pic>
        <p:nvPicPr>
          <p:cNvPr id="12293" name="Picture 14" descr="BNG America"/>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257623" y="3505200"/>
            <a:ext cx="1138237" cy="421569"/>
          </a:xfrm>
          <a:prstGeom prst="rect">
            <a:avLst/>
          </a:prstGeom>
          <a:noFill/>
          <a:ln w="9525">
            <a:noFill/>
            <a:miter lim="800000"/>
            <a:headEnd/>
            <a:tailEnd/>
          </a:ln>
        </p:spPr>
      </p:pic>
      <p:sp>
        <p:nvSpPr>
          <p:cNvPr id="12294" name="MASTER_ITEMText1"/>
          <p:cNvSpPr>
            <a:spLocks noChangeArrowheads="1"/>
          </p:cNvSpPr>
          <p:nvPr>
            <p:custDataLst>
              <p:tags r:id="rId3"/>
            </p:custDataLst>
          </p:nvPr>
        </p:nvSpPr>
        <p:spPr bwMode="auto">
          <a:xfrm>
            <a:off x="3346450" y="1731963"/>
            <a:ext cx="3117850" cy="841375"/>
          </a:xfrm>
          <a:prstGeom prst="rect">
            <a:avLst/>
          </a:prstGeom>
          <a:noFill/>
          <a:ln w="9525">
            <a:noFill/>
            <a:miter lim="800000"/>
            <a:headEnd/>
            <a:tailEnd/>
          </a:ln>
        </p:spPr>
        <p:txBody>
          <a:bodyPr lIns="0" tIns="0" rIns="0" bIns="0"/>
          <a:lstStyle/>
          <a:p>
            <a:pPr marL="228600" lvl="2" indent="-225425" eaLnBrk="0" hangingPunct="0">
              <a:spcBef>
                <a:spcPts val="200"/>
              </a:spcBef>
              <a:buClr>
                <a:schemeClr val="accent1"/>
              </a:buClr>
              <a:buSzPct val="85000"/>
            </a:pPr>
            <a:r>
              <a:rPr lang="en-US" sz="1000" b="1" dirty="0"/>
              <a:t>	</a:t>
            </a:r>
          </a:p>
        </p:txBody>
      </p:sp>
      <p:pic>
        <p:nvPicPr>
          <p:cNvPr id="12295" name="Picture 20" descr="scientech-d&amp;d"/>
          <p:cNvPicPr>
            <a:picLocks noChangeAspect="1" noChangeArrowheads="1"/>
          </p:cNvPicPr>
          <p:nvPr/>
        </p:nvPicPr>
        <p:blipFill>
          <a:blip r:embed="rId13" cstate="print"/>
          <a:srcRect/>
          <a:stretch>
            <a:fillRect/>
          </a:stretch>
        </p:blipFill>
        <p:spPr bwMode="auto">
          <a:xfrm>
            <a:off x="203956" y="2429440"/>
            <a:ext cx="1363662" cy="409575"/>
          </a:xfrm>
          <a:prstGeom prst="rect">
            <a:avLst/>
          </a:prstGeom>
          <a:noFill/>
          <a:ln w="9525">
            <a:noFill/>
            <a:miter lim="800000"/>
            <a:headEnd/>
            <a:tailEnd/>
          </a:ln>
        </p:spPr>
      </p:pic>
      <p:sp>
        <p:nvSpPr>
          <p:cNvPr id="12296" name="MASTER_ITEMText1"/>
          <p:cNvSpPr>
            <a:spLocks noChangeArrowheads="1"/>
          </p:cNvSpPr>
          <p:nvPr>
            <p:custDataLst>
              <p:tags r:id="rId4"/>
            </p:custDataLst>
          </p:nvPr>
        </p:nvSpPr>
        <p:spPr bwMode="auto">
          <a:xfrm>
            <a:off x="392868" y="5618162"/>
            <a:ext cx="2782887" cy="809625"/>
          </a:xfrm>
          <a:prstGeom prst="rect">
            <a:avLst/>
          </a:prstGeom>
          <a:noFill/>
          <a:ln w="9525">
            <a:noFill/>
            <a:miter lim="800000"/>
            <a:headEnd/>
            <a:tailEnd/>
          </a:ln>
        </p:spPr>
        <p:txBody>
          <a:bodyPr lIns="0" tIns="0" rIns="0" bIns="0"/>
          <a:lstStyle/>
          <a:p>
            <a:pPr marL="228600" lvl="2" indent="-225425" eaLnBrk="0" hangingPunct="0">
              <a:spcBef>
                <a:spcPts val="200"/>
              </a:spcBef>
              <a:buClr>
                <a:schemeClr val="accent1"/>
              </a:buClr>
              <a:buSzPct val="85000"/>
            </a:pPr>
            <a:r>
              <a:rPr lang="en-US" sz="1000" b="1" dirty="0"/>
              <a:t>	</a:t>
            </a:r>
            <a:r>
              <a:rPr lang="en-US" sz="1000" b="1" u="sng" dirty="0"/>
              <a:t>Acquired December </a:t>
            </a:r>
            <a:r>
              <a:rPr lang="en-US" sz="1000" b="1" u="sng" dirty="0" smtClean="0"/>
              <a:t>2006 (US)</a:t>
            </a:r>
            <a:endParaRPr lang="en-US" sz="1000" b="1" u="sng" dirty="0"/>
          </a:p>
          <a:p>
            <a:pPr marL="228600" lvl="2" indent="-225425" eaLnBrk="0" hangingPunct="0">
              <a:spcBef>
                <a:spcPts val="200"/>
              </a:spcBef>
              <a:buClr>
                <a:schemeClr val="accent1"/>
              </a:buClr>
              <a:buSzPct val="85000"/>
              <a:buFont typeface="Wingdings 3" pitchFamily="18" charset="2"/>
              <a:buChar char=""/>
            </a:pPr>
            <a:r>
              <a:rPr lang="en-US" sz="1000" dirty="0"/>
              <a:t>Engineering, project licensing &amp; </a:t>
            </a:r>
            <a:r>
              <a:rPr lang="en-US" sz="1000" dirty="0" smtClean="0"/>
              <a:t>auditing</a:t>
            </a:r>
            <a:endParaRPr lang="en-US" sz="1000" dirty="0"/>
          </a:p>
          <a:p>
            <a:pPr marL="228600" lvl="2" indent="-225425" eaLnBrk="0" hangingPunct="0">
              <a:spcBef>
                <a:spcPts val="200"/>
              </a:spcBef>
              <a:buClr>
                <a:schemeClr val="accent1"/>
              </a:buClr>
              <a:buSzPct val="85000"/>
              <a:buFont typeface="Wingdings 3" pitchFamily="18" charset="2"/>
              <a:buChar char=""/>
            </a:pPr>
            <a:r>
              <a:rPr lang="en-US" sz="1000" dirty="0"/>
              <a:t>Deepens significant nuclear services </a:t>
            </a:r>
          </a:p>
          <a:p>
            <a:pPr marL="228600" lvl="2" indent="-225425" eaLnBrk="0" hangingPunct="0">
              <a:spcBef>
                <a:spcPts val="200"/>
              </a:spcBef>
              <a:buClr>
                <a:schemeClr val="accent1"/>
              </a:buClr>
              <a:buSzPct val="85000"/>
              <a:buFont typeface="Wingdings 3" pitchFamily="18" charset="2"/>
              <a:buNone/>
            </a:pPr>
            <a:r>
              <a:rPr lang="en-US" sz="1000" dirty="0"/>
              <a:t>      expertise and management talent</a:t>
            </a:r>
          </a:p>
        </p:txBody>
      </p:sp>
      <p:pic>
        <p:nvPicPr>
          <p:cNvPr id="12297" name="Picture 15" descr="energysol_line [Converted]"/>
          <p:cNvPicPr>
            <a:picLocks noChangeAspect="1" noChangeArrowheads="1"/>
          </p:cNvPicPr>
          <p:nvPr/>
        </p:nvPicPr>
        <p:blipFill>
          <a:blip r:embed="rId14" cstate="print"/>
          <a:srcRect/>
          <a:stretch>
            <a:fillRect/>
          </a:stretch>
        </p:blipFill>
        <p:spPr bwMode="auto">
          <a:xfrm>
            <a:off x="3070225" y="3241675"/>
            <a:ext cx="2679700" cy="763588"/>
          </a:xfrm>
          <a:prstGeom prst="rect">
            <a:avLst/>
          </a:prstGeom>
          <a:noFill/>
          <a:ln w="9525">
            <a:noFill/>
            <a:miter lim="800000"/>
            <a:headEnd/>
            <a:tailEnd/>
          </a:ln>
        </p:spPr>
      </p:pic>
      <p:sp>
        <p:nvSpPr>
          <p:cNvPr id="12298" name="Oval 2"/>
          <p:cNvSpPr>
            <a:spLocks noChangeArrowheads="1"/>
          </p:cNvSpPr>
          <p:nvPr/>
        </p:nvSpPr>
        <p:spPr bwMode="auto">
          <a:xfrm>
            <a:off x="2858431" y="2997200"/>
            <a:ext cx="3425825" cy="1427163"/>
          </a:xfrm>
          <a:prstGeom prst="ellipse">
            <a:avLst/>
          </a:prstGeom>
          <a:solidFill>
            <a:srgbClr val="99CC00">
              <a:alpha val="10196"/>
            </a:srgbClr>
          </a:solidFill>
          <a:ln w="12700">
            <a:solidFill>
              <a:srgbClr val="99CC00"/>
            </a:solidFill>
            <a:round/>
            <a:headEnd/>
            <a:tailEnd/>
          </a:ln>
          <a:effectLst>
            <a:outerShdw blurRad="50800" dist="38100" dir="5400000" algn="t" rotWithShape="0">
              <a:prstClr val="black">
                <a:alpha val="40000"/>
              </a:prstClr>
            </a:outerShdw>
          </a:effectLst>
        </p:spPr>
        <p:txBody>
          <a:bodyPr wrap="none" anchor="ctr"/>
          <a:lstStyle/>
          <a:p>
            <a:pPr algn="ctr"/>
            <a:endParaRPr lang="en-GB" sz="1400" b="1" dirty="0"/>
          </a:p>
        </p:txBody>
      </p:sp>
      <p:pic>
        <p:nvPicPr>
          <p:cNvPr id="12299" name="Picture 22" descr="pic06434"/>
          <p:cNvPicPr>
            <a:picLocks noChangeAspect="1" noChangeArrowheads="1"/>
          </p:cNvPicPr>
          <p:nvPr/>
        </p:nvPicPr>
        <p:blipFill>
          <a:blip r:embed="rId15" cstate="print"/>
          <a:srcRect/>
          <a:stretch>
            <a:fillRect/>
          </a:stretch>
        </p:blipFill>
        <p:spPr bwMode="auto">
          <a:xfrm>
            <a:off x="6324600" y="1191904"/>
            <a:ext cx="2274888" cy="388937"/>
          </a:xfrm>
          <a:prstGeom prst="rect">
            <a:avLst/>
          </a:prstGeom>
          <a:noFill/>
          <a:ln w="9525">
            <a:noFill/>
            <a:miter lim="800000"/>
            <a:headEnd/>
            <a:tailEnd/>
          </a:ln>
        </p:spPr>
      </p:pic>
      <p:sp>
        <p:nvSpPr>
          <p:cNvPr id="12300" name="MASTER_ITEMText1"/>
          <p:cNvSpPr>
            <a:spLocks noChangeArrowheads="1"/>
          </p:cNvSpPr>
          <p:nvPr>
            <p:custDataLst>
              <p:tags r:id="rId5"/>
            </p:custDataLst>
          </p:nvPr>
        </p:nvSpPr>
        <p:spPr bwMode="auto">
          <a:xfrm>
            <a:off x="269044" y="2801480"/>
            <a:ext cx="2565400" cy="660400"/>
          </a:xfrm>
          <a:prstGeom prst="rect">
            <a:avLst/>
          </a:prstGeom>
          <a:noFill/>
          <a:ln w="9525">
            <a:noFill/>
            <a:miter lim="800000"/>
            <a:headEnd/>
            <a:tailEnd/>
          </a:ln>
        </p:spPr>
        <p:txBody>
          <a:bodyPr lIns="0" tIns="0" rIns="0" bIns="0"/>
          <a:lstStyle/>
          <a:p>
            <a:pPr marL="228600" lvl="2" indent="-225425" eaLnBrk="0" hangingPunct="0">
              <a:spcBef>
                <a:spcPts val="200"/>
              </a:spcBef>
              <a:buClr>
                <a:schemeClr val="accent1"/>
              </a:buClr>
              <a:buSzPct val="85000"/>
            </a:pPr>
            <a:r>
              <a:rPr lang="en-US" sz="1000" b="1" dirty="0"/>
              <a:t>	</a:t>
            </a:r>
            <a:r>
              <a:rPr lang="en-US" sz="1000" b="1" u="sng" dirty="0"/>
              <a:t>Acquired September </a:t>
            </a:r>
            <a:r>
              <a:rPr lang="en-US" sz="1000" b="1" u="sng" dirty="0" smtClean="0"/>
              <a:t>2005 (US)</a:t>
            </a:r>
            <a:endParaRPr lang="en-US" sz="1000" b="1" u="sng" dirty="0"/>
          </a:p>
          <a:p>
            <a:pPr marL="228600" lvl="2" indent="-225425" eaLnBrk="0" hangingPunct="0">
              <a:spcBef>
                <a:spcPts val="200"/>
              </a:spcBef>
              <a:buClr>
                <a:schemeClr val="accent1"/>
              </a:buClr>
              <a:buSzPct val="85000"/>
              <a:buFont typeface="Wingdings 3" pitchFamily="18" charset="2"/>
              <a:buChar char=""/>
            </a:pPr>
            <a:r>
              <a:rPr lang="en-US" sz="1000" dirty="0" smtClean="0"/>
              <a:t>D&amp;D services</a:t>
            </a:r>
            <a:endParaRPr lang="en-US" sz="1000" dirty="0"/>
          </a:p>
          <a:p>
            <a:pPr marL="228600" lvl="2" indent="-225425" eaLnBrk="0" hangingPunct="0">
              <a:spcBef>
                <a:spcPts val="200"/>
              </a:spcBef>
              <a:buClr>
                <a:schemeClr val="accent1"/>
              </a:buClr>
              <a:buSzPct val="85000"/>
              <a:buFont typeface="Wingdings 3" pitchFamily="18" charset="2"/>
              <a:buChar char=""/>
            </a:pPr>
            <a:r>
              <a:rPr lang="en-US" altLang="ja-JP" sz="1000" dirty="0"/>
              <a:t>Characterization and packaging</a:t>
            </a:r>
            <a:endParaRPr lang="en-US" sz="1000" dirty="0"/>
          </a:p>
        </p:txBody>
      </p:sp>
      <p:pic>
        <p:nvPicPr>
          <p:cNvPr id="12301" name="Picture 12" descr="Parallax_logo_30"/>
          <p:cNvPicPr>
            <a:picLocks noChangeAspect="1" noChangeArrowheads="1"/>
          </p:cNvPicPr>
          <p:nvPr/>
        </p:nvPicPr>
        <p:blipFill>
          <a:blip r:embed="rId16" cstate="print"/>
          <a:srcRect/>
          <a:stretch>
            <a:fillRect/>
          </a:stretch>
        </p:blipFill>
        <p:spPr bwMode="auto">
          <a:xfrm>
            <a:off x="301764" y="4993944"/>
            <a:ext cx="823913" cy="676275"/>
          </a:xfrm>
          <a:prstGeom prst="rect">
            <a:avLst/>
          </a:prstGeom>
          <a:noFill/>
          <a:ln w="9525">
            <a:noFill/>
            <a:miter lim="800000"/>
            <a:headEnd/>
            <a:tailEnd/>
          </a:ln>
        </p:spPr>
      </p:pic>
      <p:pic>
        <p:nvPicPr>
          <p:cNvPr id="12302" name="Picture 7" descr="duratek"/>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3317875" y="1112838"/>
            <a:ext cx="1760537" cy="409575"/>
          </a:xfrm>
          <a:prstGeom prst="rect">
            <a:avLst/>
          </a:prstGeom>
          <a:noFill/>
          <a:ln w="9525">
            <a:noFill/>
            <a:miter lim="800000"/>
            <a:headEnd/>
            <a:tailEnd/>
          </a:ln>
        </p:spPr>
      </p:pic>
      <p:sp>
        <p:nvSpPr>
          <p:cNvPr id="12303" name="MASTER_ITEMText1"/>
          <p:cNvSpPr>
            <a:spLocks noChangeArrowheads="1"/>
          </p:cNvSpPr>
          <p:nvPr>
            <p:custDataLst>
              <p:tags r:id="rId6"/>
            </p:custDataLst>
          </p:nvPr>
        </p:nvSpPr>
        <p:spPr bwMode="auto">
          <a:xfrm>
            <a:off x="269044" y="3971925"/>
            <a:ext cx="2754312" cy="1057275"/>
          </a:xfrm>
          <a:prstGeom prst="rect">
            <a:avLst/>
          </a:prstGeom>
          <a:noFill/>
          <a:ln w="9525">
            <a:noFill/>
            <a:miter lim="800000"/>
            <a:headEnd/>
            <a:tailEnd/>
          </a:ln>
        </p:spPr>
        <p:txBody>
          <a:bodyPr lIns="0" tIns="0" rIns="0" bIns="0"/>
          <a:lstStyle/>
          <a:p>
            <a:pPr marL="228600" lvl="2" indent="-225425" eaLnBrk="0" hangingPunct="0">
              <a:spcBef>
                <a:spcPts val="200"/>
              </a:spcBef>
              <a:buClr>
                <a:schemeClr val="accent1"/>
              </a:buClr>
              <a:buSzPct val="85000"/>
            </a:pPr>
            <a:r>
              <a:rPr lang="en-US" sz="1000" b="1" dirty="0"/>
              <a:t>	</a:t>
            </a:r>
            <a:r>
              <a:rPr lang="en-US" sz="1000" b="1" u="sng" dirty="0"/>
              <a:t>Acquired February </a:t>
            </a:r>
            <a:r>
              <a:rPr lang="en-US" sz="1000" b="1" u="sng" dirty="0" smtClean="0"/>
              <a:t>2006 (US Assets)</a:t>
            </a:r>
            <a:endParaRPr lang="en-US" sz="1000" b="1" u="sng" dirty="0"/>
          </a:p>
          <a:p>
            <a:pPr marL="228600" lvl="2" indent="-225425" eaLnBrk="0" hangingPunct="0">
              <a:spcBef>
                <a:spcPts val="200"/>
              </a:spcBef>
              <a:buClr>
                <a:schemeClr val="accent1"/>
              </a:buClr>
              <a:buSzPct val="85000"/>
              <a:buFont typeface="Wingdings 3" pitchFamily="18" charset="2"/>
              <a:buChar char=""/>
            </a:pPr>
            <a:r>
              <a:rPr lang="en-US" sz="1000" dirty="0" smtClean="0"/>
              <a:t>Nuclear </a:t>
            </a:r>
            <a:r>
              <a:rPr lang="en-US" sz="1000" dirty="0"/>
              <a:t>D&amp;D, design and </a:t>
            </a:r>
            <a:r>
              <a:rPr lang="en-US" sz="1000" dirty="0" smtClean="0"/>
              <a:t>engineering</a:t>
            </a:r>
            <a:endParaRPr lang="en-US" sz="1000" dirty="0"/>
          </a:p>
          <a:p>
            <a:pPr marL="228600" lvl="2" indent="-225425" eaLnBrk="0" hangingPunct="0">
              <a:spcBef>
                <a:spcPts val="200"/>
              </a:spcBef>
              <a:buClr>
                <a:schemeClr val="accent1"/>
              </a:buClr>
              <a:buSzPct val="85000"/>
              <a:buFont typeface="Wingdings 3" pitchFamily="18" charset="2"/>
              <a:buChar char=""/>
            </a:pPr>
            <a:r>
              <a:rPr lang="en-US" sz="1000" dirty="0"/>
              <a:t>Long-term relationship with U.S. DOE </a:t>
            </a:r>
          </a:p>
          <a:p>
            <a:pPr marL="228600" lvl="2" indent="-225425" eaLnBrk="0" hangingPunct="0">
              <a:spcBef>
                <a:spcPts val="200"/>
              </a:spcBef>
              <a:buClr>
                <a:schemeClr val="accent1"/>
              </a:buClr>
              <a:buSzPct val="85000"/>
              <a:buFont typeface="Wingdings 3" pitchFamily="18" charset="2"/>
              <a:buChar char=""/>
            </a:pPr>
            <a:r>
              <a:rPr lang="en-US" sz="1000" dirty="0"/>
              <a:t>Rights to BNFL reprocessing and </a:t>
            </a:r>
            <a:r>
              <a:rPr lang="en-US" sz="1000" dirty="0" smtClean="0"/>
              <a:t>waste </a:t>
            </a:r>
            <a:r>
              <a:rPr lang="en-US" sz="1000" dirty="0"/>
              <a:t>m</a:t>
            </a:r>
            <a:r>
              <a:rPr lang="en-US" sz="1000" dirty="0" smtClean="0"/>
              <a:t>anagement  </a:t>
            </a:r>
            <a:r>
              <a:rPr lang="en-US" sz="1000" dirty="0"/>
              <a:t>technology</a:t>
            </a:r>
          </a:p>
          <a:p>
            <a:pPr marL="228600" lvl="2" indent="-225425" eaLnBrk="0" hangingPunct="0">
              <a:spcBef>
                <a:spcPts val="200"/>
              </a:spcBef>
              <a:buClr>
                <a:schemeClr val="accent1"/>
              </a:buClr>
              <a:buSzPct val="85000"/>
            </a:pPr>
            <a:endParaRPr lang="en-US" sz="1000" dirty="0"/>
          </a:p>
          <a:p>
            <a:pPr marL="228600" lvl="2" indent="-225425" eaLnBrk="0" hangingPunct="0">
              <a:spcBef>
                <a:spcPts val="200"/>
              </a:spcBef>
              <a:buClr>
                <a:schemeClr val="accent1"/>
              </a:buClr>
              <a:buSzPct val="85000"/>
            </a:pPr>
            <a:endParaRPr lang="en-US" sz="1000" b="1" dirty="0"/>
          </a:p>
        </p:txBody>
      </p:sp>
      <p:sp>
        <p:nvSpPr>
          <p:cNvPr id="12305" name="MASTER_ITEMText1"/>
          <p:cNvSpPr>
            <a:spLocks noChangeArrowheads="1"/>
          </p:cNvSpPr>
          <p:nvPr>
            <p:custDataLst>
              <p:tags r:id="rId7"/>
            </p:custDataLst>
          </p:nvPr>
        </p:nvSpPr>
        <p:spPr bwMode="auto">
          <a:xfrm>
            <a:off x="3460193" y="5307088"/>
            <a:ext cx="2606675" cy="1219200"/>
          </a:xfrm>
          <a:prstGeom prst="rect">
            <a:avLst/>
          </a:prstGeom>
          <a:noFill/>
          <a:ln w="9525">
            <a:noFill/>
            <a:miter lim="800000"/>
            <a:headEnd/>
            <a:tailEnd/>
          </a:ln>
        </p:spPr>
        <p:txBody>
          <a:bodyPr lIns="0" tIns="0" rIns="0" bIns="0"/>
          <a:lstStyle/>
          <a:p>
            <a:pPr marL="228600" lvl="2" indent="-225425" eaLnBrk="0" hangingPunct="0">
              <a:spcBef>
                <a:spcPts val="200"/>
              </a:spcBef>
              <a:buClr>
                <a:schemeClr val="accent1"/>
              </a:buClr>
              <a:buSzPct val="85000"/>
            </a:pPr>
            <a:r>
              <a:rPr lang="en-US" sz="1000" b="1" dirty="0"/>
              <a:t>	</a:t>
            </a:r>
            <a:r>
              <a:rPr lang="en-US" sz="1000" b="1" u="sng" dirty="0"/>
              <a:t>Acquired </a:t>
            </a:r>
            <a:r>
              <a:rPr lang="en-US" sz="1000" b="1" u="sng" dirty="0" smtClean="0"/>
              <a:t>March 2015 (US)</a:t>
            </a:r>
            <a:endParaRPr lang="en-US" sz="1000" b="1" u="sng" dirty="0"/>
          </a:p>
          <a:p>
            <a:pPr marL="228600" lvl="2" indent="-225425" eaLnBrk="0" hangingPunct="0">
              <a:spcBef>
                <a:spcPts val="200"/>
              </a:spcBef>
              <a:buClr>
                <a:schemeClr val="accent1"/>
              </a:buClr>
              <a:buSzPct val="85000"/>
              <a:buFont typeface="Wingdings 3" pitchFamily="18" charset="2"/>
              <a:buChar char=""/>
            </a:pPr>
            <a:r>
              <a:rPr lang="en-US" sz="1000" dirty="0" smtClean="0"/>
              <a:t>Multimodal </a:t>
            </a:r>
            <a:r>
              <a:rPr lang="en-US" sz="1000" dirty="0"/>
              <a:t>​transportation​, specialized packaging and high-capacity rail </a:t>
            </a:r>
            <a:r>
              <a:rPr lang="en-US" sz="1000" dirty="0" smtClean="0"/>
              <a:t>equipment</a:t>
            </a:r>
          </a:p>
          <a:p>
            <a:pPr marL="228600" lvl="2" indent="-225425" eaLnBrk="0" hangingPunct="0">
              <a:spcBef>
                <a:spcPts val="200"/>
              </a:spcBef>
              <a:buClr>
                <a:schemeClr val="accent1"/>
              </a:buClr>
              <a:buSzPct val="85000"/>
              <a:buFont typeface="Wingdings 3" pitchFamily="18" charset="2"/>
              <a:buChar char=""/>
            </a:pPr>
            <a:r>
              <a:rPr lang="en-US" sz="1000" dirty="0" smtClean="0"/>
              <a:t>​</a:t>
            </a:r>
            <a:r>
              <a:rPr lang="en-US" sz="1000" dirty="0"/>
              <a:t>National network of transload </a:t>
            </a:r>
            <a:r>
              <a:rPr lang="en-US" sz="1000" dirty="0" smtClean="0"/>
              <a:t>facilities</a:t>
            </a:r>
          </a:p>
          <a:p>
            <a:pPr marL="228600" lvl="2" indent="-225425" eaLnBrk="0" hangingPunct="0">
              <a:spcBef>
                <a:spcPts val="200"/>
              </a:spcBef>
              <a:buClr>
                <a:schemeClr val="accent1"/>
              </a:buClr>
              <a:buSzPct val="85000"/>
              <a:buFont typeface="Wingdings 3" pitchFamily="18" charset="2"/>
              <a:buChar char=""/>
            </a:pPr>
            <a:r>
              <a:rPr lang="en-US" sz="1000" dirty="0" smtClean="0"/>
              <a:t>Logistics services for environmentally sensitive materials</a:t>
            </a:r>
            <a:endParaRPr lang="en-US" sz="1000" b="1" dirty="0"/>
          </a:p>
        </p:txBody>
      </p:sp>
      <p:pic>
        <p:nvPicPr>
          <p:cNvPr id="12306" name="Picture 16" descr="nukem"/>
          <p:cNvPicPr>
            <a:picLocks noChangeAspect="1" noChangeArrowheads="1"/>
          </p:cNvPicPr>
          <p:nvPr/>
        </p:nvPicPr>
        <p:blipFill>
          <a:blip r:embed="rId18" cstate="print"/>
          <a:srcRect/>
          <a:stretch>
            <a:fillRect/>
          </a:stretch>
        </p:blipFill>
        <p:spPr bwMode="auto">
          <a:xfrm>
            <a:off x="6248400" y="2800350"/>
            <a:ext cx="1604963" cy="368300"/>
          </a:xfrm>
          <a:prstGeom prst="rect">
            <a:avLst/>
          </a:prstGeom>
          <a:noFill/>
          <a:ln w="9525">
            <a:noFill/>
            <a:miter lim="800000"/>
            <a:headEnd/>
            <a:tailEnd/>
          </a:ln>
        </p:spPr>
      </p:pic>
      <p:sp>
        <p:nvSpPr>
          <p:cNvPr id="12307" name="MASTER_ITEMText1"/>
          <p:cNvSpPr>
            <a:spLocks noChangeArrowheads="1"/>
          </p:cNvSpPr>
          <p:nvPr>
            <p:custDataLst>
              <p:tags r:id="rId8"/>
            </p:custDataLst>
          </p:nvPr>
        </p:nvSpPr>
        <p:spPr bwMode="auto">
          <a:xfrm>
            <a:off x="6400800" y="3203575"/>
            <a:ext cx="2590800" cy="682625"/>
          </a:xfrm>
          <a:prstGeom prst="rect">
            <a:avLst/>
          </a:prstGeom>
          <a:noFill/>
          <a:ln w="9525">
            <a:noFill/>
            <a:miter lim="800000"/>
            <a:headEnd/>
            <a:tailEnd/>
          </a:ln>
        </p:spPr>
        <p:txBody>
          <a:bodyPr lIns="0" tIns="0" rIns="0" bIns="0"/>
          <a:lstStyle/>
          <a:p>
            <a:pPr marL="228600" lvl="2" indent="-225425" eaLnBrk="0" hangingPunct="0">
              <a:spcBef>
                <a:spcPts val="200"/>
              </a:spcBef>
              <a:buClr>
                <a:schemeClr val="accent1"/>
              </a:buClr>
              <a:buSzPct val="85000"/>
            </a:pPr>
            <a:r>
              <a:rPr lang="en-US" sz="1000" b="1" dirty="0"/>
              <a:t>	</a:t>
            </a:r>
            <a:r>
              <a:rPr lang="en-US" sz="1000" b="1" u="sng" dirty="0"/>
              <a:t>Acquired June </a:t>
            </a:r>
            <a:r>
              <a:rPr lang="en-US" sz="1000" b="1" u="sng" dirty="0" smtClean="0"/>
              <a:t>2007(US Assets)</a:t>
            </a:r>
            <a:endParaRPr lang="en-US" sz="1000" b="1" u="sng" dirty="0"/>
          </a:p>
          <a:p>
            <a:pPr marL="228600" lvl="2" indent="-225425" eaLnBrk="0" hangingPunct="0">
              <a:spcBef>
                <a:spcPts val="200"/>
              </a:spcBef>
              <a:buClr>
                <a:schemeClr val="accent1"/>
              </a:buClr>
              <a:buSzPct val="85000"/>
              <a:buFont typeface="Wingdings 3" pitchFamily="18" charset="2"/>
              <a:buChar char=""/>
            </a:pPr>
            <a:r>
              <a:rPr lang="en-US" sz="1000" dirty="0"/>
              <a:t>Full service waste </a:t>
            </a:r>
            <a:r>
              <a:rPr lang="en-US" sz="1000" dirty="0" smtClean="0"/>
              <a:t>management</a:t>
            </a:r>
            <a:endParaRPr lang="en-US" sz="1000" dirty="0"/>
          </a:p>
          <a:p>
            <a:pPr marL="228600" lvl="2" indent="-225425" eaLnBrk="0" hangingPunct="0">
              <a:spcBef>
                <a:spcPts val="200"/>
              </a:spcBef>
              <a:buClr>
                <a:schemeClr val="accent1"/>
              </a:buClr>
              <a:buSzPct val="85000"/>
              <a:buFont typeface="Wingdings 3" pitchFamily="18" charset="2"/>
              <a:buChar char=""/>
            </a:pPr>
            <a:r>
              <a:rPr lang="en-US" sz="1000" dirty="0"/>
              <a:t>Engineering and consulting, fuel cycle </a:t>
            </a:r>
          </a:p>
          <a:p>
            <a:pPr marL="228600" lvl="2" indent="-225425" eaLnBrk="0" hangingPunct="0">
              <a:spcBef>
                <a:spcPts val="200"/>
              </a:spcBef>
              <a:buClr>
                <a:schemeClr val="accent1"/>
              </a:buClr>
              <a:buSzPct val="85000"/>
              <a:buFont typeface="Wingdings 3" pitchFamily="18" charset="2"/>
              <a:buNone/>
            </a:pPr>
            <a:r>
              <a:rPr lang="en-US" sz="1000" dirty="0"/>
              <a:t>      services, decommissioning, waste treatment</a:t>
            </a:r>
          </a:p>
        </p:txBody>
      </p:sp>
      <p:sp>
        <p:nvSpPr>
          <p:cNvPr id="12308" name="TextBox 21"/>
          <p:cNvSpPr txBox="1">
            <a:spLocks noChangeArrowheads="1"/>
          </p:cNvSpPr>
          <p:nvPr/>
        </p:nvSpPr>
        <p:spPr bwMode="auto">
          <a:xfrm>
            <a:off x="6315075" y="4625975"/>
            <a:ext cx="2828925" cy="784225"/>
          </a:xfrm>
          <a:prstGeom prst="rect">
            <a:avLst/>
          </a:prstGeom>
          <a:noFill/>
          <a:ln w="9525">
            <a:noFill/>
            <a:miter lim="800000"/>
            <a:headEnd/>
            <a:tailEnd/>
          </a:ln>
        </p:spPr>
        <p:txBody>
          <a:bodyPr wrap="square">
            <a:spAutoFit/>
          </a:bodyPr>
          <a:lstStyle/>
          <a:p>
            <a:pPr marL="228600" lvl="2" indent="-225425" eaLnBrk="0" hangingPunct="0">
              <a:spcBef>
                <a:spcPts val="200"/>
              </a:spcBef>
              <a:buClr>
                <a:schemeClr val="accent1"/>
              </a:buClr>
              <a:buSzPct val="85000"/>
            </a:pPr>
            <a:r>
              <a:rPr lang="en-US" sz="1000" b="1" dirty="0"/>
              <a:t>	</a:t>
            </a:r>
            <a:r>
              <a:rPr lang="en-US" sz="1000" b="1" u="sng" dirty="0"/>
              <a:t>Acquired July </a:t>
            </a:r>
            <a:r>
              <a:rPr lang="en-US" sz="1000" b="1" u="sng" dirty="0" smtClean="0"/>
              <a:t>2007 (Canada)</a:t>
            </a:r>
            <a:endParaRPr lang="en-US" sz="1000" b="1" u="sng" dirty="0"/>
          </a:p>
          <a:p>
            <a:pPr marL="228600" lvl="2" indent="-225425" eaLnBrk="0" hangingPunct="0">
              <a:spcBef>
                <a:spcPts val="200"/>
              </a:spcBef>
              <a:buClr>
                <a:schemeClr val="accent1"/>
              </a:buClr>
              <a:buSzPct val="85000"/>
              <a:buFont typeface="Wingdings 3" pitchFamily="18" charset="2"/>
              <a:buChar char=""/>
            </a:pPr>
            <a:r>
              <a:rPr lang="en-US" sz="1000" dirty="0"/>
              <a:t>Nuclear </a:t>
            </a:r>
            <a:r>
              <a:rPr lang="en-US" sz="1000" dirty="0" smtClean="0"/>
              <a:t>waste management</a:t>
            </a:r>
            <a:endParaRPr lang="en-US" sz="1000" dirty="0"/>
          </a:p>
          <a:p>
            <a:pPr marL="228600" lvl="2" indent="-225425" eaLnBrk="0" hangingPunct="0">
              <a:spcBef>
                <a:spcPts val="200"/>
              </a:spcBef>
              <a:buClr>
                <a:schemeClr val="accent1"/>
              </a:buClr>
              <a:buSzPct val="85000"/>
              <a:buFont typeface="Wingdings 3" pitchFamily="18" charset="2"/>
              <a:buChar char=""/>
            </a:pPr>
            <a:r>
              <a:rPr lang="en-US" sz="1000" dirty="0"/>
              <a:t>Laboratory &amp; </a:t>
            </a:r>
            <a:r>
              <a:rPr lang="en-US" sz="1000" dirty="0" smtClean="0"/>
              <a:t>analytical</a:t>
            </a:r>
            <a:endParaRPr lang="en-US" sz="1000" dirty="0"/>
          </a:p>
          <a:p>
            <a:pPr marL="228600" lvl="2" indent="-225425" eaLnBrk="0" hangingPunct="0">
              <a:spcBef>
                <a:spcPts val="200"/>
              </a:spcBef>
              <a:buClr>
                <a:schemeClr val="accent1"/>
              </a:buClr>
              <a:buSzPct val="85000"/>
              <a:buFont typeface="Wingdings 3" pitchFamily="18" charset="2"/>
              <a:buChar char=""/>
            </a:pPr>
            <a:r>
              <a:rPr lang="en-US" sz="1000" dirty="0" smtClean="0"/>
              <a:t>Consulting</a:t>
            </a:r>
            <a:endParaRPr lang="en-US" sz="1000" dirty="0"/>
          </a:p>
        </p:txBody>
      </p:sp>
      <p:pic>
        <p:nvPicPr>
          <p:cNvPr id="12309" name="Picture 23" descr="monserco-final-trans.tif"/>
          <p:cNvPicPr>
            <a:picLocks noChangeAspect="1"/>
          </p:cNvPicPr>
          <p:nvPr/>
        </p:nvPicPr>
        <p:blipFill>
          <a:blip r:embed="rId19" cstate="print"/>
          <a:srcRect/>
          <a:stretch>
            <a:fillRect/>
          </a:stretch>
        </p:blipFill>
        <p:spPr bwMode="auto">
          <a:xfrm>
            <a:off x="6389048" y="4030332"/>
            <a:ext cx="1320800" cy="663575"/>
          </a:xfrm>
          <a:prstGeom prst="rect">
            <a:avLst/>
          </a:prstGeom>
          <a:noFill/>
          <a:ln w="9525">
            <a:noFill/>
            <a:miter lim="800000"/>
            <a:headEnd/>
            <a:tailEnd/>
          </a:ln>
        </p:spPr>
      </p:pic>
      <p:sp>
        <p:nvSpPr>
          <p:cNvPr id="12310" name="TextBox 22"/>
          <p:cNvSpPr txBox="1">
            <a:spLocks noChangeArrowheads="1"/>
          </p:cNvSpPr>
          <p:nvPr/>
        </p:nvSpPr>
        <p:spPr bwMode="auto">
          <a:xfrm>
            <a:off x="6369050" y="1579893"/>
            <a:ext cx="2854325" cy="1066800"/>
          </a:xfrm>
          <a:prstGeom prst="rect">
            <a:avLst/>
          </a:prstGeom>
          <a:noFill/>
          <a:ln w="9525">
            <a:noFill/>
            <a:miter lim="800000"/>
            <a:headEnd/>
            <a:tailEnd/>
          </a:ln>
        </p:spPr>
        <p:txBody>
          <a:bodyPr>
            <a:spAutoFit/>
          </a:bodyPr>
          <a:lstStyle/>
          <a:p>
            <a:pPr marL="228600" lvl="2" indent="-225425" eaLnBrk="0" hangingPunct="0">
              <a:spcBef>
                <a:spcPts val="200"/>
              </a:spcBef>
              <a:buClr>
                <a:schemeClr val="accent1"/>
              </a:buClr>
              <a:buSzPct val="85000"/>
            </a:pPr>
            <a:r>
              <a:rPr lang="en-US" sz="1000" b="1" dirty="0"/>
              <a:t>	</a:t>
            </a:r>
            <a:r>
              <a:rPr lang="en-US" sz="1000" b="1" u="sng" dirty="0"/>
              <a:t>Acquired June </a:t>
            </a:r>
            <a:r>
              <a:rPr lang="en-US" sz="1000" b="1" u="sng" dirty="0" smtClean="0"/>
              <a:t>2007 (UK)</a:t>
            </a:r>
            <a:endParaRPr lang="en-US" sz="1000" b="1" u="sng" dirty="0"/>
          </a:p>
          <a:p>
            <a:pPr marL="228600" lvl="2" indent="-225425" eaLnBrk="0" hangingPunct="0">
              <a:spcBef>
                <a:spcPts val="200"/>
              </a:spcBef>
              <a:buClr>
                <a:schemeClr val="accent1"/>
              </a:buClr>
              <a:buSzPct val="85000"/>
              <a:buFont typeface="Wingdings 3" pitchFamily="18" charset="2"/>
              <a:buChar char=""/>
            </a:pPr>
            <a:r>
              <a:rPr lang="en-US" sz="1000" dirty="0"/>
              <a:t>Reactor Sites Management Company owners of  Magnox Electric Limited – Magnox South and Magnox North</a:t>
            </a:r>
          </a:p>
          <a:p>
            <a:pPr marL="228600" lvl="2" indent="-225425" eaLnBrk="0" hangingPunct="0">
              <a:spcBef>
                <a:spcPts val="200"/>
              </a:spcBef>
              <a:buClr>
                <a:schemeClr val="accent1"/>
              </a:buClr>
              <a:buSzPct val="85000"/>
              <a:buFont typeface="Wingdings 3" pitchFamily="18" charset="2"/>
              <a:buChar char=""/>
            </a:pPr>
            <a:r>
              <a:rPr lang="en-US" sz="1000" dirty="0"/>
              <a:t>10 reactor </a:t>
            </a:r>
            <a:r>
              <a:rPr lang="en-US" sz="1000" dirty="0" smtClean="0"/>
              <a:t>sites, </a:t>
            </a:r>
            <a:r>
              <a:rPr lang="en-US" sz="1000" dirty="0"/>
              <a:t>two of which generate nuclear power</a:t>
            </a:r>
          </a:p>
        </p:txBody>
      </p:sp>
      <p:sp>
        <p:nvSpPr>
          <p:cNvPr id="12311" name="TextBox 24"/>
          <p:cNvSpPr txBox="1">
            <a:spLocks noChangeArrowheads="1"/>
          </p:cNvSpPr>
          <p:nvPr/>
        </p:nvSpPr>
        <p:spPr bwMode="auto">
          <a:xfrm>
            <a:off x="3216275" y="1503189"/>
            <a:ext cx="2955925" cy="1272143"/>
          </a:xfrm>
          <a:prstGeom prst="rect">
            <a:avLst/>
          </a:prstGeom>
          <a:noFill/>
          <a:ln w="9525">
            <a:noFill/>
            <a:miter lim="800000"/>
            <a:headEnd/>
            <a:tailEnd/>
          </a:ln>
        </p:spPr>
        <p:txBody>
          <a:bodyPr>
            <a:spAutoFit/>
          </a:bodyPr>
          <a:lstStyle/>
          <a:p>
            <a:pPr marL="228600" lvl="2" indent="-225425" eaLnBrk="0" hangingPunct="0">
              <a:spcBef>
                <a:spcPts val="200"/>
              </a:spcBef>
              <a:buClr>
                <a:schemeClr val="accent1"/>
              </a:buClr>
              <a:buSzPct val="85000"/>
            </a:pPr>
            <a:r>
              <a:rPr lang="en-US" sz="1000" b="1" dirty="0"/>
              <a:t>	</a:t>
            </a:r>
            <a:r>
              <a:rPr lang="en-US" sz="1000" b="1" u="sng" dirty="0"/>
              <a:t>Acquired June </a:t>
            </a:r>
            <a:r>
              <a:rPr lang="en-US" sz="1000" b="1" u="sng" dirty="0" smtClean="0"/>
              <a:t>2006 (US)</a:t>
            </a:r>
            <a:endParaRPr lang="en-US" sz="1000" b="1" u="sng" dirty="0"/>
          </a:p>
          <a:p>
            <a:pPr marL="228600" lvl="2" indent="-225425" eaLnBrk="0" hangingPunct="0">
              <a:spcBef>
                <a:spcPts val="200"/>
              </a:spcBef>
              <a:buClr>
                <a:schemeClr val="accent1"/>
              </a:buClr>
              <a:buSzPct val="85000"/>
              <a:buFont typeface="Wingdings 3" pitchFamily="18" charset="2"/>
              <a:buChar char=""/>
            </a:pPr>
            <a:r>
              <a:rPr lang="en-US" sz="1000" dirty="0"/>
              <a:t>Vertically integrated </a:t>
            </a:r>
            <a:r>
              <a:rPr lang="en-US" sz="1000" dirty="0" smtClean="0"/>
              <a:t>nuclear </a:t>
            </a:r>
            <a:r>
              <a:rPr lang="en-US" sz="1000" dirty="0"/>
              <a:t>material processing and disposition</a:t>
            </a:r>
          </a:p>
          <a:p>
            <a:pPr marL="228600" lvl="2" indent="-225425" eaLnBrk="0" hangingPunct="0">
              <a:spcBef>
                <a:spcPts val="200"/>
              </a:spcBef>
              <a:buClr>
                <a:schemeClr val="accent1"/>
              </a:buClr>
              <a:buSzPct val="85000"/>
              <a:buFont typeface="Wingdings 3" pitchFamily="18" charset="2"/>
              <a:buChar char=""/>
            </a:pPr>
            <a:r>
              <a:rPr lang="en-US" sz="1000" dirty="0"/>
              <a:t>Transportation assets, engineering and </a:t>
            </a:r>
            <a:r>
              <a:rPr lang="en-US" sz="1000" dirty="0" smtClean="0"/>
              <a:t>O&amp;M</a:t>
            </a:r>
            <a:endParaRPr lang="en-US" sz="1000" dirty="0"/>
          </a:p>
          <a:p>
            <a:pPr marL="228600" lvl="2" indent="-225425" eaLnBrk="0" hangingPunct="0">
              <a:spcBef>
                <a:spcPts val="200"/>
              </a:spcBef>
              <a:buClr>
                <a:schemeClr val="accent1"/>
              </a:buClr>
              <a:buSzPct val="85000"/>
              <a:buFont typeface="Wingdings 3" pitchFamily="18" charset="2"/>
              <a:buChar char=""/>
            </a:pPr>
            <a:r>
              <a:rPr lang="en-US" sz="1000" dirty="0"/>
              <a:t>Long-standing relationship with DOE, DOD &amp; commercial </a:t>
            </a:r>
            <a:r>
              <a:rPr lang="en-US" sz="1000" dirty="0" smtClean="0"/>
              <a:t>customers</a:t>
            </a:r>
          </a:p>
          <a:p>
            <a:pPr marL="228600" lvl="2" indent="-225425" eaLnBrk="0" hangingPunct="0">
              <a:spcBef>
                <a:spcPts val="200"/>
              </a:spcBef>
              <a:buClr>
                <a:schemeClr val="accent1"/>
              </a:buClr>
              <a:buSzPct val="85000"/>
              <a:buFont typeface="Wingdings 3" pitchFamily="18" charset="2"/>
              <a:buChar char=""/>
            </a:pPr>
            <a:r>
              <a:rPr lang="en-US" sz="1000" dirty="0" smtClean="0"/>
              <a:t>Center for metal recycling operations</a:t>
            </a:r>
            <a:endParaRPr lang="en-US" sz="1000" dirty="0"/>
          </a:p>
        </p:txBody>
      </p:sp>
      <p:pic>
        <p:nvPicPr>
          <p:cNvPr id="27" name="Picture 7" descr="Studsvik_logo_RGB_L.tif"/>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44073" y="5410200"/>
            <a:ext cx="1528327" cy="60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1"/>
          <p:cNvSpPr txBox="1">
            <a:spLocks noChangeArrowheads="1"/>
          </p:cNvSpPr>
          <p:nvPr/>
        </p:nvSpPr>
        <p:spPr bwMode="auto">
          <a:xfrm>
            <a:off x="6282417" y="5905807"/>
            <a:ext cx="3057525" cy="784225"/>
          </a:xfrm>
          <a:prstGeom prst="rect">
            <a:avLst/>
          </a:prstGeom>
          <a:noFill/>
          <a:ln w="9525">
            <a:noFill/>
            <a:miter lim="800000"/>
            <a:headEnd/>
            <a:tailEnd/>
          </a:ln>
        </p:spPr>
        <p:txBody>
          <a:bodyPr>
            <a:spAutoFit/>
          </a:bodyPr>
          <a:lstStyle/>
          <a:p>
            <a:pPr marL="228600" lvl="2" indent="-225425" eaLnBrk="0" hangingPunct="0">
              <a:spcBef>
                <a:spcPts val="200"/>
              </a:spcBef>
              <a:buClr>
                <a:schemeClr val="accent1"/>
              </a:buClr>
              <a:buSzPct val="85000"/>
            </a:pPr>
            <a:r>
              <a:rPr lang="en-US" sz="1000" b="1" dirty="0"/>
              <a:t>	</a:t>
            </a:r>
            <a:r>
              <a:rPr lang="en-US" sz="1000" b="1" u="sng" dirty="0"/>
              <a:t>Acquired </a:t>
            </a:r>
            <a:r>
              <a:rPr lang="en-US" sz="1000" b="1" u="sng" dirty="0" smtClean="0"/>
              <a:t>March 2014 (US Assets)</a:t>
            </a:r>
            <a:endParaRPr lang="en-US" sz="1000" b="1" u="sng" dirty="0"/>
          </a:p>
          <a:p>
            <a:pPr marL="228600" lvl="2" indent="-225425" eaLnBrk="0" hangingPunct="0">
              <a:spcBef>
                <a:spcPts val="200"/>
              </a:spcBef>
              <a:buClr>
                <a:schemeClr val="accent1"/>
              </a:buClr>
              <a:buSzPct val="85000"/>
              <a:buFont typeface="Wingdings 3" pitchFamily="18" charset="2"/>
              <a:buChar char=""/>
            </a:pPr>
            <a:r>
              <a:rPr lang="en-US" sz="1000" dirty="0"/>
              <a:t>Nuclear w</a:t>
            </a:r>
            <a:r>
              <a:rPr lang="en-US" sz="1000" dirty="0" smtClean="0"/>
              <a:t>aste </a:t>
            </a:r>
            <a:r>
              <a:rPr lang="en-US" sz="1000" dirty="0"/>
              <a:t>m</a:t>
            </a:r>
            <a:r>
              <a:rPr lang="en-US" sz="1000" dirty="0" smtClean="0"/>
              <a:t>anagement</a:t>
            </a:r>
            <a:endParaRPr lang="en-US" sz="1000" dirty="0"/>
          </a:p>
          <a:p>
            <a:pPr marL="228600" lvl="2" indent="-225425" eaLnBrk="0" hangingPunct="0">
              <a:spcBef>
                <a:spcPts val="200"/>
              </a:spcBef>
              <a:buClr>
                <a:schemeClr val="accent1"/>
              </a:buClr>
              <a:buSzPct val="85000"/>
              <a:buFont typeface="Wingdings 3" pitchFamily="18" charset="2"/>
              <a:buChar char=""/>
            </a:pPr>
            <a:r>
              <a:rPr lang="en-US" sz="1000" dirty="0" smtClean="0"/>
              <a:t>Niche thermal treatment of resins</a:t>
            </a:r>
            <a:endParaRPr lang="en-US" sz="1000" dirty="0"/>
          </a:p>
          <a:p>
            <a:pPr marL="228600" lvl="2" indent="-225425" eaLnBrk="0" hangingPunct="0">
              <a:spcBef>
                <a:spcPts val="200"/>
              </a:spcBef>
              <a:buClr>
                <a:schemeClr val="accent1"/>
              </a:buClr>
              <a:buSzPct val="85000"/>
              <a:buFont typeface="Wingdings 3" pitchFamily="18" charset="2"/>
              <a:buChar char=""/>
            </a:pPr>
            <a:r>
              <a:rPr lang="en-US" sz="1000" dirty="0" smtClean="0"/>
              <a:t>Additional transportation casks</a:t>
            </a:r>
            <a:endParaRPr lang="en-US" sz="1000" dirty="0"/>
          </a:p>
        </p:txBody>
      </p:sp>
      <p:pic>
        <p:nvPicPr>
          <p:cNvPr id="2" name="Picture 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450668" y="4939072"/>
            <a:ext cx="2133751" cy="328786"/>
          </a:xfrm>
          <a:prstGeom prst="rect">
            <a:avLst/>
          </a:prstGeom>
        </p:spPr>
      </p:pic>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B7EE996B-94CC-4CCA-9D24-765E5FE39CA4}" type="slidenum">
              <a:rPr lang="en-US" smtClean="0"/>
              <a:pPr>
                <a:defRPr/>
              </a:pPr>
              <a:t>4</a:t>
            </a:fld>
            <a:endParaRPr lang="en-US" dirty="0"/>
          </a:p>
        </p:txBody>
      </p:sp>
    </p:spTree>
    <p:extLst>
      <p:ext uri="{BB962C8B-B14F-4D97-AF65-F5344CB8AC3E}">
        <p14:creationId xmlns:p14="http://schemas.microsoft.com/office/powerpoint/2010/main" val="1125980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MHF Services Acquisition: March 2015</a:t>
            </a:r>
            <a:endParaRPr lang="en-US" sz="2800" dirty="0"/>
          </a:p>
        </p:txBody>
      </p:sp>
      <p:sp>
        <p:nvSpPr>
          <p:cNvPr id="5" name="Content Placeholder 4"/>
          <p:cNvSpPr>
            <a:spLocks noGrp="1"/>
          </p:cNvSpPr>
          <p:nvPr>
            <p:ph idx="1"/>
          </p:nvPr>
        </p:nvSpPr>
        <p:spPr>
          <a:xfrm>
            <a:off x="609600" y="1752600"/>
            <a:ext cx="3810000" cy="2971800"/>
          </a:xfrm>
        </p:spPr>
        <p:txBody>
          <a:bodyPr/>
          <a:lstStyle/>
          <a:p>
            <a:r>
              <a:rPr lang="en-US" sz="1600" dirty="0"/>
              <a:t>I</a:t>
            </a:r>
            <a:r>
              <a:rPr lang="en-US" sz="1600" dirty="0" smtClean="0"/>
              <a:t>ntegrated </a:t>
            </a:r>
            <a:r>
              <a:rPr lang="en-US" sz="1600" dirty="0"/>
              <a:t>packaging, transportation and logistics provider </a:t>
            </a:r>
            <a:r>
              <a:rPr lang="en-US" sz="1600" dirty="0" smtClean="0"/>
              <a:t>for radioactive</a:t>
            </a:r>
            <a:r>
              <a:rPr lang="en-US" sz="1600" dirty="0"/>
              <a:t>, hazardous, and non-hazardous </a:t>
            </a:r>
            <a:r>
              <a:rPr lang="en-US" sz="1600" dirty="0" smtClean="0"/>
              <a:t>waste and materials</a:t>
            </a:r>
          </a:p>
          <a:p>
            <a:r>
              <a:rPr lang="en-US" sz="1600" dirty="0" smtClean="0"/>
              <a:t>Multimodal </a:t>
            </a:r>
            <a:r>
              <a:rPr lang="en-US" sz="1600" dirty="0"/>
              <a:t>​transportation​, specialized packaging and high-capacity rail </a:t>
            </a:r>
            <a:r>
              <a:rPr lang="en-US" sz="1600" dirty="0" smtClean="0"/>
              <a:t>equipment with a special emphasis on radioactive waste management</a:t>
            </a:r>
            <a:endParaRPr lang="en-US" sz="1600" dirty="0"/>
          </a:p>
        </p:txBody>
      </p:sp>
      <p:sp>
        <p:nvSpPr>
          <p:cNvPr id="6" name="Slide Number Placeholder 9"/>
          <p:cNvSpPr>
            <a:spLocks noGrp="1"/>
          </p:cNvSpPr>
          <p:nvPr>
            <p:ph type="sldNum" sz="quarter" idx="11"/>
          </p:nvPr>
        </p:nvSpPr>
        <p:spPr bwMode="auto">
          <a:xfrm>
            <a:off x="619125" y="6569075"/>
            <a:ext cx="2133600" cy="365125"/>
          </a:xfrm>
          <a:ln>
            <a:miter lim="800000"/>
            <a:headEnd/>
            <a:tailEnd/>
          </a:ln>
        </p:spPr>
        <p:txBody>
          <a:bodyPr/>
          <a:lstStyle/>
          <a:p>
            <a:pPr>
              <a:defRPr/>
            </a:pPr>
            <a:fld id="{2B294C7A-38EB-4F7B-A245-D65F20C1C7B7}" type="slidenum">
              <a:rPr lang="en-US" smtClean="0">
                <a:solidFill>
                  <a:schemeClr val="bg1"/>
                </a:solidFill>
              </a:rPr>
              <a:pPr>
                <a:defRPr/>
              </a:pPr>
              <a:t>5</a:t>
            </a:fld>
            <a:endParaRPr lang="en-US" smtClean="0">
              <a:solidFill>
                <a:schemeClr val="bg1"/>
              </a:solidFill>
            </a:endParaRPr>
          </a:p>
        </p:txBody>
      </p:sp>
      <p:sp>
        <p:nvSpPr>
          <p:cNvPr id="7" name="MessageStatement"/>
          <p:cNvSpPr>
            <a:spLocks noChangeArrowheads="1"/>
          </p:cNvSpPr>
          <p:nvPr>
            <p:custDataLst>
              <p:tags r:id="rId1"/>
            </p:custDataLst>
          </p:nvPr>
        </p:nvSpPr>
        <p:spPr bwMode="gray">
          <a:xfrm>
            <a:off x="0" y="4982889"/>
            <a:ext cx="9144000" cy="369332"/>
          </a:xfrm>
          <a:prstGeom prst="rect">
            <a:avLst/>
          </a:prstGeom>
          <a:solidFill>
            <a:srgbClr val="0078C1"/>
          </a:solidFill>
          <a:ln>
            <a:headEnd/>
            <a:tailEnd/>
          </a:ln>
        </p:spPr>
        <p:style>
          <a:lnRef idx="0">
            <a:schemeClr val="accent2"/>
          </a:lnRef>
          <a:fillRef idx="3">
            <a:schemeClr val="accent2"/>
          </a:fillRef>
          <a:effectRef idx="3">
            <a:schemeClr val="accent2"/>
          </a:effectRef>
          <a:fontRef idx="minor">
            <a:schemeClr val="lt1"/>
          </a:fontRef>
        </p:style>
        <p:txBody>
          <a:bodyPr lIns="101600" rIns="101600" anchor="b">
            <a:spAutoFit/>
          </a:bodyPr>
          <a:lstStyle/>
          <a:p>
            <a:pPr algn="ctr">
              <a:defRPr/>
            </a:pPr>
            <a:r>
              <a:rPr lang="en-US" sz="1800" i="1" dirty="0" smtClean="0">
                <a:solidFill>
                  <a:schemeClr val="bg1"/>
                </a:solidFill>
                <a:cs typeface="Arial" charset="0"/>
              </a:rPr>
              <a:t>MHF Provides Integrated Technical, Packaging and Transportation Logistics Services</a:t>
            </a:r>
            <a:endParaRPr lang="en-US" sz="1800" i="1" dirty="0">
              <a:solidFill>
                <a:schemeClr val="bg1"/>
              </a:solidFill>
              <a:cs typeface="Arial" charset="0"/>
            </a:endParaRPr>
          </a:p>
        </p:txBody>
      </p:sp>
      <p:pic>
        <p:nvPicPr>
          <p:cNvPr id="8" name="Picture 5"/>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5358887"/>
            <a:ext cx="1838324" cy="1553330"/>
          </a:xfrm>
          <a:prstGeom prst="rect">
            <a:avLst/>
          </a:prstGeom>
          <a:noFill/>
          <a:ln w="12700">
            <a:noFill/>
            <a:miter lim="800000"/>
            <a:headEnd/>
            <a:tailEnd/>
          </a:ln>
        </p:spPr>
      </p:pic>
      <p:pic>
        <p:nvPicPr>
          <p:cNvPr id="9" name="Picture Placeholder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38325" y="5358887"/>
            <a:ext cx="1828800" cy="1553330"/>
          </a:xfrm>
          <a:prstGeom prst="rect">
            <a:avLst/>
          </a:prstGeom>
        </p:spPr>
      </p:pic>
      <p:pic>
        <p:nvPicPr>
          <p:cNvPr id="10" name="Content Placeholder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67125" y="5358885"/>
            <a:ext cx="1828800" cy="1559391"/>
          </a:xfrm>
          <a:prstGeom prst="rect">
            <a:avLst/>
          </a:prstGeom>
        </p:spPr>
      </p:pic>
      <p:grpSp>
        <p:nvGrpSpPr>
          <p:cNvPr id="11" name="Group 10"/>
          <p:cNvGrpSpPr/>
          <p:nvPr/>
        </p:nvGrpSpPr>
        <p:grpSpPr>
          <a:xfrm>
            <a:off x="5495925" y="5352221"/>
            <a:ext cx="3657600" cy="1566056"/>
            <a:chOff x="5495925" y="5352221"/>
            <a:chExt cx="3657600" cy="1566056"/>
          </a:xfrm>
        </p:grpSpPr>
        <p:pic>
          <p:nvPicPr>
            <p:cNvPr id="12" name="Picture 10"/>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
            <a:stretch/>
          </p:blipFill>
          <p:spPr bwMode="auto">
            <a:xfrm>
              <a:off x="5495925" y="5358887"/>
              <a:ext cx="1828800" cy="1559390"/>
            </a:xfrm>
            <a:prstGeom prst="rect">
              <a:avLst/>
            </a:prstGeom>
            <a:noFill/>
            <a:ln w="9525">
              <a:noFill/>
              <a:miter lim="800000"/>
              <a:headEnd/>
              <a:tailEnd/>
            </a:ln>
          </p:spPr>
        </p:pic>
        <p:pic>
          <p:nvPicPr>
            <p:cNvPr id="13" name="Picture 1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24725" y="5352221"/>
              <a:ext cx="1828800" cy="1566056"/>
            </a:xfrm>
            <a:prstGeom prst="rect">
              <a:avLst/>
            </a:prstGeom>
          </p:spPr>
        </p:pic>
      </p:grpSp>
      <p:sp>
        <p:nvSpPr>
          <p:cNvPr id="14" name="Content Placeholder 4"/>
          <p:cNvSpPr txBox="1">
            <a:spLocks/>
          </p:cNvSpPr>
          <p:nvPr/>
        </p:nvSpPr>
        <p:spPr bwMode="auto">
          <a:xfrm>
            <a:off x="4876800" y="1752600"/>
            <a:ext cx="38100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43B02A"/>
              </a:buClr>
              <a:buSzPct val="150000"/>
              <a:buFont typeface="Wingdings" pitchFamily="2" charset="2"/>
              <a:buChar char="§"/>
              <a:defRPr sz="2200" kern="1200">
                <a:solidFill>
                  <a:schemeClr val="tx1"/>
                </a:solidFill>
                <a:latin typeface="Myriad Pro Light" pitchFamily="34" charset="0"/>
                <a:ea typeface="+mn-ea"/>
                <a:cs typeface="+mn-cs"/>
              </a:defRPr>
            </a:lvl1pPr>
            <a:lvl2pPr marL="742950" indent="-28575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2pPr>
            <a:lvl3pPr marL="11430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3pPr>
            <a:lvl4pPr marL="16002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4pPr>
            <a:lvl5pPr marL="2057400" indent="-228600" algn="l" rtl="0" fontAlgn="base">
              <a:spcBef>
                <a:spcPct val="20000"/>
              </a:spcBef>
              <a:spcAft>
                <a:spcPct val="0"/>
              </a:spcAft>
              <a:buClr>
                <a:srgbClr val="43B02A"/>
              </a:buClr>
              <a:buSzPct val="150000"/>
              <a:buFont typeface="Wingdings" pitchFamily="2" charset="2"/>
              <a:buChar char="§"/>
              <a:defRPr sz="2000" kern="1200">
                <a:solidFill>
                  <a:schemeClr val="tx1"/>
                </a:solidFill>
                <a:latin typeface="Myriad Pro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​National </a:t>
            </a:r>
            <a:r>
              <a:rPr lang="en-US" sz="1600" dirty="0" smtClean="0"/>
              <a:t>network of transload facilities for bulk and packaged materials</a:t>
            </a:r>
          </a:p>
          <a:p>
            <a:r>
              <a:rPr lang="en-US" sz="1600" dirty="0" smtClean="0"/>
              <a:t>Logistics and technical services by highly experienced hazardous materials &amp; logistics professionals</a:t>
            </a:r>
          </a:p>
          <a:p>
            <a:r>
              <a:rPr lang="en-US" sz="1600" dirty="0" smtClean="0"/>
              <a:t>​20-year history of asset-based, rail-centric logistics with an impeccable safety and regulatory compliance record​</a:t>
            </a:r>
            <a:endParaRPr lang="en-US" sz="1600" dirty="0"/>
          </a:p>
        </p:txBody>
      </p:sp>
    </p:spTree>
    <p:extLst>
      <p:ext uri="{BB962C8B-B14F-4D97-AF65-F5344CB8AC3E}">
        <p14:creationId xmlns:p14="http://schemas.microsoft.com/office/powerpoint/2010/main" val="3655253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 descr="myrpv1"/>
          <p:cNvPicPr>
            <a:picLocks noChangeAspect="1" noChangeArrowheads="1"/>
          </p:cNvPicPr>
          <p:nvPr/>
        </p:nvPicPr>
        <p:blipFill>
          <a:blip r:embed="rId4" cstate="print"/>
          <a:srcRect/>
          <a:stretch>
            <a:fillRect/>
          </a:stretch>
        </p:blipFill>
        <p:spPr bwMode="auto">
          <a:xfrm>
            <a:off x="6948488" y="5151438"/>
            <a:ext cx="2195512" cy="1730375"/>
          </a:xfrm>
          <a:prstGeom prst="rect">
            <a:avLst/>
          </a:prstGeom>
          <a:noFill/>
          <a:ln w="9525">
            <a:noFill/>
            <a:miter lim="800000"/>
            <a:headEnd/>
            <a:tailEnd/>
          </a:ln>
        </p:spPr>
      </p:pic>
      <p:sp>
        <p:nvSpPr>
          <p:cNvPr id="32773" name="Title 1"/>
          <p:cNvSpPr>
            <a:spLocks noGrp="1"/>
          </p:cNvSpPr>
          <p:nvPr>
            <p:ph type="title"/>
          </p:nvPr>
        </p:nvSpPr>
        <p:spPr/>
        <p:txBody>
          <a:bodyPr>
            <a:normAutofit/>
          </a:bodyPr>
          <a:lstStyle/>
          <a:p>
            <a:r>
              <a:rPr lang="en-US" dirty="0" smtClean="0">
                <a:latin typeface="Myriad Pro"/>
                <a:cs typeface="Times New Roman" pitchFamily="18" charset="0"/>
              </a:rPr>
              <a:t>Logistics</a:t>
            </a:r>
          </a:p>
        </p:txBody>
      </p:sp>
      <p:sp>
        <p:nvSpPr>
          <p:cNvPr id="32774" name="Content Placeholder 2"/>
          <p:cNvSpPr>
            <a:spLocks noGrp="1"/>
          </p:cNvSpPr>
          <p:nvPr>
            <p:ph idx="1"/>
          </p:nvPr>
        </p:nvSpPr>
        <p:spPr>
          <a:xfrm>
            <a:off x="533400" y="1752600"/>
            <a:ext cx="3962400" cy="3048000"/>
          </a:xfrm>
        </p:spPr>
        <p:txBody>
          <a:bodyPr>
            <a:normAutofit/>
          </a:bodyPr>
          <a:lstStyle/>
          <a:p>
            <a:r>
              <a:rPr lang="en-US" sz="1900" dirty="0" smtClean="0">
                <a:latin typeface="Arial" charset="0"/>
                <a:cs typeface="Arial" charset="0"/>
              </a:rPr>
              <a:t>Includes </a:t>
            </a:r>
            <a:r>
              <a:rPr lang="en-US" sz="1900" dirty="0" err="1" smtClean="0">
                <a:latin typeface="Arial" charset="0"/>
                <a:cs typeface="Arial" charset="0"/>
              </a:rPr>
              <a:t>Hittman</a:t>
            </a:r>
            <a:r>
              <a:rPr lang="en-US" sz="1900" dirty="0" smtClean="0">
                <a:latin typeface="Arial" charset="0"/>
                <a:cs typeface="Arial" charset="0"/>
              </a:rPr>
              <a:t>, MHF Services, Rail Transportation</a:t>
            </a:r>
          </a:p>
          <a:p>
            <a:r>
              <a:rPr lang="en-US" sz="1900" dirty="0" smtClean="0">
                <a:latin typeface="Arial" charset="0"/>
                <a:cs typeface="Arial" charset="0"/>
              </a:rPr>
              <a:t>Dedicated fleet of tractors, trailers, railcars, and containers</a:t>
            </a:r>
          </a:p>
          <a:p>
            <a:r>
              <a:rPr lang="en-US" sz="1900" kern="0" dirty="0" smtClean="0"/>
              <a:t>Over 9 miles of onsite rail for efficient and cost-effective waste handling at Clive</a:t>
            </a:r>
          </a:p>
          <a:p>
            <a:r>
              <a:rPr lang="en-US" sz="1900" dirty="0" smtClean="0"/>
              <a:t>92 DOT/NRC Licensed Casks</a:t>
            </a:r>
          </a:p>
          <a:p>
            <a:endParaRPr lang="en-US" kern="0" dirty="0" smtClean="0"/>
          </a:p>
          <a:p>
            <a:pPr>
              <a:lnSpc>
                <a:spcPct val="90000"/>
              </a:lnSpc>
              <a:buSzPct val="120000"/>
              <a:tabLst>
                <a:tab pos="457200" algn="l"/>
              </a:tabLst>
            </a:pPr>
            <a:endParaRPr lang="en-US" sz="2400" dirty="0" smtClean="0"/>
          </a:p>
          <a:p>
            <a:pPr>
              <a:tabLst>
                <a:tab pos="457200" algn="l"/>
              </a:tabLst>
            </a:pPr>
            <a:endParaRPr lang="en-US" dirty="0" smtClean="0"/>
          </a:p>
        </p:txBody>
      </p:sp>
      <p:sp>
        <p:nvSpPr>
          <p:cNvPr id="32775" name="Slide Number Placeholder 9"/>
          <p:cNvSpPr>
            <a:spLocks noGrp="1"/>
          </p:cNvSpPr>
          <p:nvPr>
            <p:ph type="sldNum" sz="quarter" idx="4294967295"/>
          </p:nvPr>
        </p:nvSpPr>
        <p:spPr bwMode="auto">
          <a:xfrm>
            <a:off x="6553200" y="6356350"/>
            <a:ext cx="2133600" cy="365125"/>
          </a:xfrm>
          <a:prstGeom prst="rect">
            <a:avLst/>
          </a:prstGeom>
          <a:ln>
            <a:miter lim="800000"/>
            <a:headEnd/>
            <a:tailEnd/>
          </a:ln>
        </p:spPr>
        <p:txBody>
          <a:bodyPr/>
          <a:lstStyle/>
          <a:p>
            <a:pPr>
              <a:defRPr/>
            </a:pPr>
            <a:fld id="{2B294C7A-38EB-4F7B-A245-D65F20C1C7B7}" type="slidenum">
              <a:rPr lang="en-US" smtClean="0">
                <a:solidFill>
                  <a:schemeClr val="bg1"/>
                </a:solidFill>
              </a:rPr>
              <a:pPr>
                <a:defRPr/>
              </a:pPr>
              <a:t>6</a:t>
            </a:fld>
            <a:endParaRPr lang="en-US" smtClean="0">
              <a:solidFill>
                <a:schemeClr val="bg1"/>
              </a:solidFill>
            </a:endParaRPr>
          </a:p>
        </p:txBody>
      </p:sp>
      <p:pic>
        <p:nvPicPr>
          <p:cNvPr id="32771" name="Picture Placeholder 10" descr="10-160-1.jpg"/>
          <p:cNvPicPr>
            <a:picLocks noGrp="1" noChangeAspect="1"/>
          </p:cNvPicPr>
          <p:nvPr>
            <p:ph type="pic" sz="quarter" idx="4294967295"/>
          </p:nvPr>
        </p:nvPicPr>
        <p:blipFill>
          <a:blip r:embed="rId5" cstate="print"/>
          <a:srcRect/>
          <a:stretch>
            <a:fillRect/>
          </a:stretch>
        </p:blipFill>
        <p:spPr>
          <a:xfrm>
            <a:off x="0" y="5157788"/>
            <a:ext cx="2232025" cy="1727200"/>
          </a:xfrm>
        </p:spPr>
      </p:pic>
      <p:pic>
        <p:nvPicPr>
          <p:cNvPr id="32772" name="Picture 5" descr="I-CNS-Hardware Loading"/>
          <p:cNvPicPr>
            <a:picLocks noChangeAspect="1" noChangeArrowheads="1"/>
          </p:cNvPicPr>
          <p:nvPr/>
        </p:nvPicPr>
        <p:blipFill>
          <a:blip r:embed="rId6" cstate="print"/>
          <a:srcRect/>
          <a:stretch>
            <a:fillRect/>
          </a:stretch>
        </p:blipFill>
        <p:spPr bwMode="auto">
          <a:xfrm>
            <a:off x="0" y="5157788"/>
            <a:ext cx="2339975" cy="1700212"/>
          </a:xfrm>
          <a:prstGeom prst="rect">
            <a:avLst/>
          </a:prstGeom>
          <a:noFill/>
          <a:ln w="12700">
            <a:noFill/>
            <a:miter lim="800000"/>
            <a:headEnd/>
            <a:tailEnd/>
          </a:ln>
        </p:spPr>
      </p:pic>
      <p:pic>
        <p:nvPicPr>
          <p:cNvPr id="32776" name="Picture 9" descr="SG3_20"/>
          <p:cNvPicPr>
            <a:picLocks noChangeAspect="1" noChangeArrowheads="1"/>
          </p:cNvPicPr>
          <p:nvPr/>
        </p:nvPicPr>
        <p:blipFill>
          <a:blip r:embed="rId7" cstate="print"/>
          <a:srcRect/>
          <a:stretch>
            <a:fillRect/>
          </a:stretch>
        </p:blipFill>
        <p:spPr bwMode="auto">
          <a:xfrm>
            <a:off x="4572000" y="5157788"/>
            <a:ext cx="2519363" cy="1727200"/>
          </a:xfrm>
          <a:prstGeom prst="rect">
            <a:avLst/>
          </a:prstGeom>
          <a:noFill/>
          <a:ln w="9525">
            <a:noFill/>
            <a:miter lim="800000"/>
            <a:headEnd/>
            <a:tailEnd/>
          </a:ln>
        </p:spPr>
      </p:pic>
      <p:sp>
        <p:nvSpPr>
          <p:cNvPr id="15" name="MessageStatement"/>
          <p:cNvSpPr>
            <a:spLocks noChangeArrowheads="1"/>
          </p:cNvSpPr>
          <p:nvPr>
            <p:custDataLst>
              <p:tags r:id="rId1"/>
            </p:custDataLst>
          </p:nvPr>
        </p:nvSpPr>
        <p:spPr bwMode="gray">
          <a:xfrm>
            <a:off x="0" y="4797152"/>
            <a:ext cx="9144000" cy="369332"/>
          </a:xfrm>
          <a:prstGeom prst="rect">
            <a:avLst/>
          </a:prstGeom>
          <a:solidFill>
            <a:srgbClr val="0078C1"/>
          </a:solidFill>
          <a:ln>
            <a:headEnd/>
            <a:tailEnd/>
          </a:ln>
        </p:spPr>
        <p:style>
          <a:lnRef idx="0">
            <a:schemeClr val="accent2"/>
          </a:lnRef>
          <a:fillRef idx="3">
            <a:schemeClr val="accent2"/>
          </a:fillRef>
          <a:effectRef idx="3">
            <a:schemeClr val="accent2"/>
          </a:effectRef>
          <a:fontRef idx="minor">
            <a:schemeClr val="lt1"/>
          </a:fontRef>
        </p:style>
        <p:txBody>
          <a:bodyPr lIns="101600" rIns="101600" anchor="b">
            <a:spAutoFit/>
          </a:bodyPr>
          <a:lstStyle/>
          <a:p>
            <a:pPr algn="ctr">
              <a:defRPr/>
            </a:pPr>
            <a:r>
              <a:rPr lang="en-US" sz="1800" i="1" dirty="0">
                <a:solidFill>
                  <a:schemeClr val="bg1"/>
                </a:solidFill>
                <a:cs typeface="Arial" charset="0"/>
              </a:rPr>
              <a:t>EnergySolutions Operates the Largest Cask Fleet in North America</a:t>
            </a:r>
          </a:p>
        </p:txBody>
      </p:sp>
      <p:pic>
        <p:nvPicPr>
          <p:cNvPr id="13" name="Picture Placeholder 10" descr="10-160-1.jpg"/>
          <p:cNvPicPr>
            <a:picLocks noChangeAspect="1"/>
          </p:cNvPicPr>
          <p:nvPr/>
        </p:nvPicPr>
        <p:blipFill>
          <a:blip r:embed="rId5" cstate="print"/>
          <a:srcRect/>
          <a:stretch>
            <a:fillRect/>
          </a:stretch>
        </p:blipFill>
        <p:spPr>
          <a:xfrm>
            <a:off x="2339975" y="5157788"/>
            <a:ext cx="2232025" cy="1727200"/>
          </a:xfrm>
          <a:prstGeom prst="rect">
            <a:avLst/>
          </a:prstGeom>
        </p:spPr>
      </p:pic>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9890"/>
          <a:stretch/>
        </p:blipFill>
        <p:spPr bwMode="auto">
          <a:xfrm>
            <a:off x="5166759" y="1828800"/>
            <a:ext cx="3505200" cy="139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t="27122" b="9857"/>
          <a:stretch/>
        </p:blipFill>
        <p:spPr bwMode="auto">
          <a:xfrm>
            <a:off x="5166758" y="3320777"/>
            <a:ext cx="350520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687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Update on Casks</a:t>
            </a:r>
            <a:endParaRPr lang="en-US" dirty="0"/>
          </a:p>
        </p:txBody>
      </p:sp>
      <p:sp>
        <p:nvSpPr>
          <p:cNvPr id="8"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86FD4E94-898B-4641-9A3A-C4871C6971C4}" type="slidenum">
              <a:rPr lang="en-US" smtClean="0">
                <a:solidFill>
                  <a:schemeClr val="tx1"/>
                </a:solidFill>
              </a:rPr>
              <a:pPr>
                <a:defRPr/>
              </a:pPr>
              <a:t>7</a:t>
            </a:fld>
            <a:endParaRPr lang="en-US" dirty="0">
              <a:solidFill>
                <a:schemeClr val="tx1"/>
              </a:solidFill>
            </a:endParaRPr>
          </a:p>
        </p:txBody>
      </p:sp>
      <p:sp>
        <p:nvSpPr>
          <p:cNvPr id="9" name="Content Placeholder 8"/>
          <p:cNvSpPr>
            <a:spLocks noGrp="1"/>
          </p:cNvSpPr>
          <p:nvPr>
            <p:ph sz="half" idx="4294967295"/>
          </p:nvPr>
        </p:nvSpPr>
        <p:spPr>
          <a:xfrm>
            <a:off x="304800" y="1752600"/>
            <a:ext cx="4495800" cy="2819400"/>
          </a:xfrm>
        </p:spPr>
        <p:txBody>
          <a:bodyPr>
            <a:normAutofit/>
          </a:bodyPr>
          <a:lstStyle/>
          <a:p>
            <a:pPr>
              <a:buClr>
                <a:srgbClr val="43B02A"/>
              </a:buClr>
              <a:buSzPct val="150000"/>
              <a:buFont typeface="Wingdings" panose="05000000000000000000" pitchFamily="2" charset="2"/>
              <a:buChar char="§"/>
            </a:pPr>
            <a:r>
              <a:rPr lang="en-US" sz="2000" dirty="0" smtClean="0">
                <a:latin typeface="Myriad Pro Light"/>
              </a:rPr>
              <a:t>92 Casks in fleet</a:t>
            </a:r>
          </a:p>
          <a:p>
            <a:pPr>
              <a:buClr>
                <a:srgbClr val="43B02A"/>
              </a:buClr>
              <a:buSzPct val="150000"/>
              <a:buFont typeface="Wingdings" panose="05000000000000000000" pitchFamily="2" charset="2"/>
              <a:buChar char="§"/>
            </a:pPr>
            <a:r>
              <a:rPr lang="en-US" sz="2000" dirty="0" smtClean="0">
                <a:latin typeface="Myriad Pro Light"/>
              </a:rPr>
              <a:t>Easy to use/proven experience</a:t>
            </a:r>
          </a:p>
          <a:p>
            <a:pPr lvl="0">
              <a:buClr>
                <a:srgbClr val="43B02A"/>
              </a:buClr>
              <a:buSzPct val="150000"/>
              <a:buFont typeface="Wingdings" panose="05000000000000000000" pitchFamily="2" charset="2"/>
              <a:buChar char="§"/>
            </a:pPr>
            <a:r>
              <a:rPr lang="en-US" sz="2000" dirty="0" smtClean="0">
                <a:latin typeface="Myriad Pro Light"/>
              </a:rPr>
              <a:t>Energy</a:t>
            </a:r>
            <a:r>
              <a:rPr lang="en-US" sz="2000" i="1" dirty="0" smtClean="0">
                <a:latin typeface="Myriad Pro Light"/>
              </a:rPr>
              <a:t>Solutions</a:t>
            </a:r>
            <a:r>
              <a:rPr lang="en-US" sz="2000" dirty="0" smtClean="0">
                <a:latin typeface="Myriad Pro Light"/>
              </a:rPr>
              <a:t> owns 90% of casks currently in use</a:t>
            </a:r>
          </a:p>
          <a:p>
            <a:pPr lvl="0">
              <a:buClr>
                <a:srgbClr val="43B02A"/>
              </a:buClr>
              <a:buSzPct val="150000"/>
              <a:buFont typeface="Wingdings" panose="05000000000000000000" pitchFamily="2" charset="2"/>
              <a:buChar char="§"/>
            </a:pPr>
            <a:r>
              <a:rPr lang="en-US" sz="2000" dirty="0" smtClean="0">
                <a:latin typeface="Myriad Pro Light"/>
              </a:rPr>
              <a:t>Logged more than 70 million safe driving miles without a loss or spill of radioactive materials</a:t>
            </a:r>
          </a:p>
        </p:txBody>
      </p:sp>
      <p:pic>
        <p:nvPicPr>
          <p:cNvPr id="6" name="Picture 4" descr="C:\Users\mrping\Pictures\Cask Pictures (03-29-2011)\160B-2 after2.JPG"/>
          <p:cNvPicPr>
            <a:picLocks noChangeAspect="1" noChangeArrowheads="1"/>
          </p:cNvPicPr>
          <p:nvPr/>
        </p:nvPicPr>
        <p:blipFill rotWithShape="1">
          <a:blip r:embed="rId4" cstate="print"/>
          <a:srcRect l="10765" r="8333" b="7622"/>
          <a:stretch/>
        </p:blipFill>
        <p:spPr bwMode="auto">
          <a:xfrm>
            <a:off x="5105400" y="1531399"/>
            <a:ext cx="3105251" cy="2518851"/>
          </a:xfrm>
          <a:prstGeom prst="rect">
            <a:avLst/>
          </a:prstGeom>
          <a:noFill/>
        </p:spPr>
      </p:pic>
      <p:pic>
        <p:nvPicPr>
          <p:cNvPr id="7" name="Picture 5"/>
          <p:cNvPicPr>
            <a:picLocks noChangeAspect="1" noChangeArrowheads="1"/>
          </p:cNvPicPr>
          <p:nvPr/>
        </p:nvPicPr>
        <p:blipFill rotWithShape="1">
          <a:blip r:embed="rId5" cstate="print"/>
          <a:srcRect t="10192" b="8782"/>
          <a:stretch/>
        </p:blipFill>
        <p:spPr bwMode="auto">
          <a:xfrm>
            <a:off x="-65474" y="4924425"/>
            <a:ext cx="9209474" cy="1933576"/>
          </a:xfrm>
          <a:prstGeom prst="rect">
            <a:avLst/>
          </a:prstGeom>
          <a:noFill/>
          <a:ln w="9525">
            <a:noFill/>
            <a:miter lim="800000"/>
            <a:headEnd/>
            <a:tailEnd/>
          </a:ln>
        </p:spPr>
      </p:pic>
      <p:sp>
        <p:nvSpPr>
          <p:cNvPr id="10" name="MessageStatement"/>
          <p:cNvSpPr>
            <a:spLocks noChangeArrowheads="1"/>
          </p:cNvSpPr>
          <p:nvPr>
            <p:custDataLst>
              <p:tags r:id="rId1"/>
            </p:custDataLst>
          </p:nvPr>
        </p:nvSpPr>
        <p:spPr bwMode="gray">
          <a:xfrm>
            <a:off x="0" y="4797152"/>
            <a:ext cx="9144000" cy="369332"/>
          </a:xfrm>
          <a:prstGeom prst="rect">
            <a:avLst/>
          </a:prstGeom>
          <a:solidFill>
            <a:srgbClr val="0078C1"/>
          </a:solidFill>
          <a:ln>
            <a:headEnd/>
            <a:tailEnd/>
          </a:ln>
        </p:spPr>
        <p:style>
          <a:lnRef idx="0">
            <a:schemeClr val="accent2"/>
          </a:lnRef>
          <a:fillRef idx="3">
            <a:schemeClr val="accent2"/>
          </a:fillRef>
          <a:effectRef idx="3">
            <a:schemeClr val="accent2"/>
          </a:effectRef>
          <a:fontRef idx="minor">
            <a:schemeClr val="lt1"/>
          </a:fontRef>
        </p:style>
        <p:txBody>
          <a:bodyPr lIns="101600" rIns="101600" anchor="b">
            <a:spAutoFit/>
          </a:bodyPr>
          <a:lstStyle/>
          <a:p>
            <a:pPr algn="ctr">
              <a:defRPr/>
            </a:pPr>
            <a:r>
              <a:rPr lang="en-US" sz="1800" i="1" dirty="0">
                <a:solidFill>
                  <a:schemeClr val="bg1"/>
                </a:solidFill>
                <a:cs typeface="Arial" charset="0"/>
              </a:rPr>
              <a:t>EnergySolutions </a:t>
            </a:r>
            <a:r>
              <a:rPr lang="en-US" sz="1800" i="1" dirty="0" smtClean="0">
                <a:solidFill>
                  <a:schemeClr val="bg1"/>
                </a:solidFill>
                <a:cs typeface="Arial" charset="0"/>
              </a:rPr>
              <a:t>Added </a:t>
            </a:r>
            <a:r>
              <a:rPr lang="en-US" i="1" dirty="0" smtClean="0">
                <a:solidFill>
                  <a:schemeClr val="bg1"/>
                </a:solidFill>
                <a:cs typeface="Arial" charset="0"/>
              </a:rPr>
              <a:t>1 </a:t>
            </a:r>
            <a:r>
              <a:rPr lang="en-US" sz="1800" i="1" dirty="0" smtClean="0">
                <a:solidFill>
                  <a:schemeClr val="bg1"/>
                </a:solidFill>
                <a:cs typeface="Arial" charset="0"/>
              </a:rPr>
              <a:t>New Cask in 2015 3-60B</a:t>
            </a:r>
            <a:endParaRPr lang="en-US" sz="1800" i="1" dirty="0">
              <a:solidFill>
                <a:schemeClr val="bg1"/>
              </a:solidFill>
              <a:cs typeface="Arial" charset="0"/>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5360" y="3328475"/>
            <a:ext cx="1929158" cy="144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84398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MHF Acquisition</a:t>
            </a:r>
            <a:endParaRPr lang="en-US" dirty="0"/>
          </a:p>
        </p:txBody>
      </p:sp>
      <p:sp>
        <p:nvSpPr>
          <p:cNvPr id="7" name="Slide Number Placeholder 3"/>
          <p:cNvSpPr>
            <a:spLocks noGrp="1"/>
          </p:cNvSpPr>
          <p:nvPr>
            <p:ph type="sldNum" sz="quarter" idx="11"/>
          </p:nvPr>
        </p:nvSpPr>
        <p:spPr>
          <a:xfrm>
            <a:off x="609600" y="6356350"/>
            <a:ext cx="2133600" cy="365125"/>
          </a:xfrm>
        </p:spPr>
        <p:txBody>
          <a:bodyPr/>
          <a:lstStyle/>
          <a:p>
            <a:pPr>
              <a:defRPr/>
            </a:pPr>
            <a:fld id="{EA86F188-FB70-4DA4-B6E0-EA4A88E832FE}" type="slidenum">
              <a:rPr lang="en-US" smtClean="0"/>
              <a:t>8</a:t>
            </a:fld>
            <a:endParaRPr lang="en-US" dirty="0"/>
          </a:p>
        </p:txBody>
      </p:sp>
      <p:sp>
        <p:nvSpPr>
          <p:cNvPr id="8" name="Slide Number Placeholder 9"/>
          <p:cNvSpPr txBox="1">
            <a:spLocks/>
          </p:cNvSpPr>
          <p:nvPr/>
        </p:nvSpPr>
        <p:spPr bwMode="auto">
          <a:xfrm>
            <a:off x="619125" y="6569075"/>
            <a:ext cx="2133600" cy="365125"/>
          </a:xfrm>
          <a:prstGeom prst="rect">
            <a:avLst/>
          </a:prstGeom>
          <a:ln>
            <a:miter lim="800000"/>
            <a:headEnd/>
            <a:tailEnd/>
          </a:ln>
        </p:spPr>
        <p:txBody>
          <a:bodyPr vert="horz" lIns="91440" tIns="45720" rIns="91440" bIns="45720" rtlCol="0" anchor="ctr"/>
          <a:lstStyle>
            <a:defPPr>
              <a:defRPr lang="en-US"/>
            </a:defPPr>
            <a:lvl1pPr algn="l" rtl="0" fontAlgn="auto">
              <a:spcBef>
                <a:spcPts val="0"/>
              </a:spcBef>
              <a:spcAft>
                <a:spcPts val="0"/>
              </a:spcAft>
              <a:defRPr sz="1200" kern="1200" smtClean="0">
                <a:solidFill>
                  <a:schemeClr val="tx1">
                    <a:tint val="75000"/>
                  </a:schemeClr>
                </a:solidFill>
                <a:latin typeface="Myriad Pro"/>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2B294C7A-38EB-4F7B-A245-D65F20C1C7B7}" type="slidenum">
              <a:rPr lang="en-US" smtClean="0">
                <a:solidFill>
                  <a:schemeClr val="bg1"/>
                </a:solidFill>
              </a:rPr>
              <a:pPr>
                <a:defRPr/>
              </a:pPr>
              <a:t>8</a:t>
            </a:fld>
            <a:endParaRPr lang="en-US">
              <a:solidFill>
                <a:schemeClr val="bg1"/>
              </a:solidFill>
            </a:endParaRPr>
          </a:p>
        </p:txBody>
      </p:sp>
      <p:sp>
        <p:nvSpPr>
          <p:cNvPr id="9" name="MessageStatement"/>
          <p:cNvSpPr>
            <a:spLocks noChangeArrowheads="1"/>
          </p:cNvSpPr>
          <p:nvPr>
            <p:custDataLst>
              <p:tags r:id="rId1"/>
            </p:custDataLst>
          </p:nvPr>
        </p:nvSpPr>
        <p:spPr bwMode="gray">
          <a:xfrm>
            <a:off x="0" y="4982889"/>
            <a:ext cx="9144000" cy="36933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01600" rIns="101600" anchor="b">
            <a:spAutoFit/>
          </a:bodyPr>
          <a:lstStyle/>
          <a:p>
            <a:pPr algn="ctr">
              <a:defRPr/>
            </a:pPr>
            <a:r>
              <a:rPr lang="en-US" sz="1800" i="1" dirty="0" smtClean="0">
                <a:solidFill>
                  <a:schemeClr val="bg1"/>
                </a:solidFill>
                <a:cs typeface="Arial" charset="0"/>
              </a:rPr>
              <a:t>MHF has the largest privately held equipment fleet in the industry.</a:t>
            </a:r>
            <a:endParaRPr lang="en-US" sz="1800" i="1" dirty="0">
              <a:solidFill>
                <a:schemeClr val="bg1"/>
              </a:solidFill>
              <a:cs typeface="Arial" charset="0"/>
            </a:endParaRPr>
          </a:p>
        </p:txBody>
      </p:sp>
      <p:pic>
        <p:nvPicPr>
          <p:cNvPr id="10" name="Picture 5"/>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124" y="5358887"/>
            <a:ext cx="1828800" cy="1499113"/>
          </a:xfrm>
          <a:prstGeom prst="rect">
            <a:avLst/>
          </a:prstGeom>
          <a:noFill/>
          <a:ln w="12700">
            <a:noFill/>
            <a:miter lim="800000"/>
            <a:headEnd/>
            <a:tailEnd/>
          </a:ln>
        </p:spPr>
      </p:pic>
      <p:pic>
        <p:nvPicPr>
          <p:cNvPr id="11" name="Picture Placeholder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24675" y="5358886"/>
            <a:ext cx="1842449" cy="1499114"/>
          </a:xfrm>
          <a:prstGeom prst="rect">
            <a:avLst/>
          </a:prstGeom>
        </p:spPr>
      </p:pic>
      <p:pic>
        <p:nvPicPr>
          <p:cNvPr id="12" name="Content Placeholder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67125" y="5358885"/>
            <a:ext cx="1828800" cy="1499115"/>
          </a:xfrm>
          <a:prstGeom prst="rect">
            <a:avLst/>
          </a:prstGeom>
        </p:spPr>
      </p:pic>
      <p:pic>
        <p:nvPicPr>
          <p:cNvPr id="13" name="Picture 10"/>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492513" y="5358887"/>
            <a:ext cx="1805144" cy="1499113"/>
          </a:xfrm>
          <a:prstGeom prst="rect">
            <a:avLst/>
          </a:prstGeom>
          <a:noFill/>
          <a:ln w="9525">
            <a:noFill/>
            <a:miter lim="800000"/>
            <a:headEnd/>
            <a:tailEnd/>
          </a:ln>
        </p:spPr>
      </p:pic>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297657" y="5358886"/>
            <a:ext cx="1846343" cy="1499113"/>
          </a:xfrm>
          <a:prstGeom prst="rect">
            <a:avLst/>
          </a:prstGeom>
        </p:spPr>
      </p:pic>
      <p:graphicFrame>
        <p:nvGraphicFramePr>
          <p:cNvPr id="3" name="Diagram 2"/>
          <p:cNvGraphicFramePr/>
          <p:nvPr>
            <p:extLst>
              <p:ext uri="{D42A27DB-BD31-4B8C-83A1-F6EECF244321}">
                <p14:modId xmlns:p14="http://schemas.microsoft.com/office/powerpoint/2010/main" val="1705793144"/>
              </p:ext>
            </p:extLst>
          </p:nvPr>
        </p:nvGraphicFramePr>
        <p:xfrm>
          <a:off x="228600" y="1752600"/>
          <a:ext cx="4229100" cy="28492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5" name="Diagram 14"/>
          <p:cNvGraphicFramePr/>
          <p:nvPr>
            <p:extLst>
              <p:ext uri="{D42A27DB-BD31-4B8C-83A1-F6EECF244321}">
                <p14:modId xmlns:p14="http://schemas.microsoft.com/office/powerpoint/2010/main" val="2626586920"/>
              </p:ext>
            </p:extLst>
          </p:nvPr>
        </p:nvGraphicFramePr>
        <p:xfrm>
          <a:off x="4648200" y="1752600"/>
          <a:ext cx="4229100" cy="284928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2182317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Facilities</a:t>
            </a:r>
            <a:endParaRPr lang="en-US" dirty="0"/>
          </a:p>
        </p:txBody>
      </p:sp>
      <p:sp>
        <p:nvSpPr>
          <p:cNvPr id="4" name="Slide Number Placeholder 3"/>
          <p:cNvSpPr>
            <a:spLocks noGrp="1"/>
          </p:cNvSpPr>
          <p:nvPr>
            <p:ph type="sldNum" sz="quarter" idx="10"/>
          </p:nvPr>
        </p:nvSpPr>
        <p:spPr>
          <a:xfrm>
            <a:off x="8498806" y="6731012"/>
            <a:ext cx="609600" cy="365125"/>
          </a:xfrm>
        </p:spPr>
        <p:txBody>
          <a:bodyPr/>
          <a:lstStyle/>
          <a:p>
            <a:pPr>
              <a:defRPr/>
            </a:pPr>
            <a:fld id="{86FD4E94-898B-4641-9A3A-C4871C6971C4}" type="slidenum">
              <a:rPr lang="en-US" smtClean="0"/>
              <a:pPr>
                <a:defRPr/>
              </a:pPr>
              <a:t>9</a:t>
            </a:fld>
            <a:endParaRPr lang="en-US" dirty="0"/>
          </a:p>
        </p:txBody>
      </p:sp>
      <p:pic>
        <p:nvPicPr>
          <p:cNvPr id="5"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254089" y="2686809"/>
            <a:ext cx="4038600" cy="2464805"/>
          </a:xfr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4440" y="3099235"/>
            <a:ext cx="1097280" cy="1021245"/>
          </a:xfrm>
          <a:prstGeom prst="rect">
            <a:avLst/>
          </a:prstGeom>
          <a:ln w="28575">
            <a:solidFill>
              <a:srgbClr val="43B02A"/>
            </a:solidFill>
          </a:ln>
        </p:spPr>
      </p:pic>
      <p:sp>
        <p:nvSpPr>
          <p:cNvPr id="7" name="TextBox 6"/>
          <p:cNvSpPr txBox="1"/>
          <p:nvPr/>
        </p:nvSpPr>
        <p:spPr>
          <a:xfrm>
            <a:off x="-23550" y="3563221"/>
            <a:ext cx="954510" cy="400110"/>
          </a:xfrm>
          <a:prstGeom prst="rect">
            <a:avLst/>
          </a:prstGeom>
          <a:noFill/>
        </p:spPr>
        <p:txBody>
          <a:bodyPr wrap="square" rtlCol="0">
            <a:spAutoFit/>
          </a:bodyPr>
          <a:lstStyle/>
          <a:p>
            <a:pPr algn="r" fontAlgn="base">
              <a:spcBef>
                <a:spcPct val="0"/>
              </a:spcBef>
              <a:spcAft>
                <a:spcPct val="0"/>
              </a:spcAft>
            </a:pPr>
            <a:r>
              <a:rPr lang="en-US" sz="1000" b="1" dirty="0">
                <a:solidFill>
                  <a:prstClr val="black"/>
                </a:solidFill>
                <a:latin typeface="Myriad Pro" pitchFamily="34" charset="0"/>
                <a:cs typeface="Arial" charset="0"/>
              </a:rPr>
              <a:t>Dunphy, NV Transload</a:t>
            </a: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69360" y="2824337"/>
            <a:ext cx="1096988" cy="779908"/>
          </a:xfrm>
          <a:prstGeom prst="rect">
            <a:avLst/>
          </a:prstGeom>
          <a:ln w="28575">
            <a:solidFill>
              <a:srgbClr val="43B02A"/>
            </a:solidFill>
          </a:ln>
        </p:spPr>
      </p:pic>
      <p:sp>
        <p:nvSpPr>
          <p:cNvPr id="9" name="TextBox 8"/>
          <p:cNvSpPr txBox="1"/>
          <p:nvPr/>
        </p:nvSpPr>
        <p:spPr>
          <a:xfrm>
            <a:off x="7749480" y="3157934"/>
            <a:ext cx="1143000" cy="400110"/>
          </a:xfrm>
          <a:prstGeom prst="rect">
            <a:avLst/>
          </a:prstGeom>
          <a:noFill/>
        </p:spPr>
        <p:txBody>
          <a:bodyPr wrap="square" rtlCol="0">
            <a:spAutoFit/>
          </a:bodyPr>
          <a:lstStyle/>
          <a:p>
            <a:pPr fontAlgn="base">
              <a:spcBef>
                <a:spcPct val="0"/>
              </a:spcBef>
              <a:spcAft>
                <a:spcPct val="0"/>
              </a:spcAft>
            </a:pPr>
            <a:r>
              <a:rPr lang="en-US" sz="1000" b="1" dirty="0">
                <a:solidFill>
                  <a:prstClr val="black"/>
                </a:solidFill>
                <a:latin typeface="Myriad Pro" pitchFamily="34" charset="0"/>
                <a:cs typeface="Arial" charset="0"/>
              </a:rPr>
              <a:t>North Bergen, NJ Transload</a:t>
            </a: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04248" y="1672208"/>
            <a:ext cx="1097280" cy="914400"/>
          </a:xfrm>
          <a:prstGeom prst="rect">
            <a:avLst/>
          </a:prstGeom>
          <a:ln w="28575">
            <a:solidFill>
              <a:srgbClr val="43B02A"/>
            </a:solidFill>
          </a:ln>
        </p:spPr>
      </p:pic>
      <p:sp>
        <p:nvSpPr>
          <p:cNvPr id="11" name="TextBox 10"/>
          <p:cNvSpPr txBox="1"/>
          <p:nvPr/>
        </p:nvSpPr>
        <p:spPr>
          <a:xfrm>
            <a:off x="7910656" y="1828789"/>
            <a:ext cx="1143000" cy="400110"/>
          </a:xfrm>
          <a:prstGeom prst="rect">
            <a:avLst/>
          </a:prstGeom>
          <a:noFill/>
        </p:spPr>
        <p:txBody>
          <a:bodyPr wrap="square" rtlCol="0">
            <a:spAutoFit/>
          </a:bodyPr>
          <a:lstStyle/>
          <a:p>
            <a:pPr fontAlgn="base">
              <a:spcBef>
                <a:spcPct val="0"/>
              </a:spcBef>
              <a:spcAft>
                <a:spcPct val="0"/>
              </a:spcAft>
            </a:pPr>
            <a:r>
              <a:rPr lang="en-US" sz="1000" b="1" dirty="0">
                <a:solidFill>
                  <a:prstClr val="black"/>
                </a:solidFill>
                <a:latin typeface="Myriad Pro" pitchFamily="34" charset="0"/>
                <a:cs typeface="Arial" charset="0"/>
              </a:rPr>
              <a:t>Worcester, MA Transload</a:t>
            </a:r>
          </a:p>
        </p:txBody>
      </p:sp>
      <p:cxnSp>
        <p:nvCxnSpPr>
          <p:cNvPr id="12" name="Straight Connector 11"/>
          <p:cNvCxnSpPr/>
          <p:nvPr/>
        </p:nvCxnSpPr>
        <p:spPr>
          <a:xfrm flipV="1">
            <a:off x="2058993" y="3485127"/>
            <a:ext cx="730914" cy="465183"/>
          </a:xfrm>
          <a:prstGeom prst="line">
            <a:avLst/>
          </a:prstGeom>
          <a:ln w="25400">
            <a:solidFill>
              <a:srgbClr val="43B02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979712" y="4244621"/>
            <a:ext cx="860394" cy="487477"/>
          </a:xfrm>
          <a:prstGeom prst="line">
            <a:avLst/>
          </a:prstGeom>
          <a:ln w="25400">
            <a:solidFill>
              <a:srgbClr val="43B02A"/>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814013" y="4187976"/>
            <a:ext cx="91440" cy="9144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2432" y="4264496"/>
            <a:ext cx="1097280" cy="914400"/>
          </a:xfrm>
          <a:prstGeom prst="rect">
            <a:avLst/>
          </a:prstGeom>
          <a:ln w="28575">
            <a:solidFill>
              <a:srgbClr val="43B02A"/>
            </a:solidFill>
          </a:ln>
        </p:spPr>
      </p:pic>
      <p:sp>
        <p:nvSpPr>
          <p:cNvPr id="16" name="TextBox 15"/>
          <p:cNvSpPr txBox="1"/>
          <p:nvPr/>
        </p:nvSpPr>
        <p:spPr>
          <a:xfrm>
            <a:off x="-293216" y="4958672"/>
            <a:ext cx="1143000" cy="400110"/>
          </a:xfrm>
          <a:prstGeom prst="rect">
            <a:avLst/>
          </a:prstGeom>
          <a:noFill/>
        </p:spPr>
        <p:txBody>
          <a:bodyPr wrap="square" rtlCol="0">
            <a:spAutoFit/>
          </a:bodyPr>
          <a:lstStyle/>
          <a:p>
            <a:pPr algn="r" fontAlgn="base">
              <a:spcBef>
                <a:spcPct val="0"/>
              </a:spcBef>
              <a:spcAft>
                <a:spcPct val="0"/>
              </a:spcAft>
            </a:pPr>
            <a:r>
              <a:rPr lang="en-US" sz="1000" b="1" dirty="0">
                <a:solidFill>
                  <a:prstClr val="black"/>
                </a:solidFill>
                <a:latin typeface="Myriad Pro" pitchFamily="34" charset="0"/>
                <a:cs typeface="Arial" charset="0"/>
              </a:rPr>
              <a:t>Parker, AZ Transload</a:t>
            </a:r>
          </a:p>
        </p:txBody>
      </p:sp>
      <p:cxnSp>
        <p:nvCxnSpPr>
          <p:cNvPr id="17" name="Straight Connector 16"/>
          <p:cNvCxnSpPr>
            <a:endCxn id="8" idx="1"/>
          </p:cNvCxnSpPr>
          <p:nvPr/>
        </p:nvCxnSpPr>
        <p:spPr>
          <a:xfrm flipV="1">
            <a:off x="5862013" y="3214291"/>
            <a:ext cx="807347" cy="268114"/>
          </a:xfrm>
          <a:prstGeom prst="line">
            <a:avLst/>
          </a:prstGeom>
          <a:ln w="25400">
            <a:solidFill>
              <a:srgbClr val="43B02A"/>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809308" y="3434928"/>
            <a:ext cx="91440" cy="9144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cxnSp>
        <p:nvCxnSpPr>
          <p:cNvPr id="19" name="Straight Connector 18"/>
          <p:cNvCxnSpPr/>
          <p:nvPr/>
        </p:nvCxnSpPr>
        <p:spPr>
          <a:xfrm flipV="1">
            <a:off x="5997905" y="2586608"/>
            <a:ext cx="806343" cy="668792"/>
          </a:xfrm>
          <a:prstGeom prst="line">
            <a:avLst/>
          </a:prstGeom>
          <a:ln w="25400">
            <a:solidFill>
              <a:srgbClr val="43B02A"/>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952183" y="3209676"/>
            <a:ext cx="91440" cy="9144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1" name="Oval 20"/>
          <p:cNvSpPr/>
          <p:nvPr/>
        </p:nvSpPr>
        <p:spPr>
          <a:xfrm>
            <a:off x="5082233" y="3998190"/>
            <a:ext cx="91440" cy="9144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2" name="TextBox 21"/>
          <p:cNvSpPr txBox="1"/>
          <p:nvPr/>
        </p:nvSpPr>
        <p:spPr>
          <a:xfrm>
            <a:off x="2464321" y="6148898"/>
            <a:ext cx="1143000" cy="707886"/>
          </a:xfrm>
          <a:prstGeom prst="rect">
            <a:avLst/>
          </a:prstGeom>
          <a:noFill/>
        </p:spPr>
        <p:txBody>
          <a:bodyPr wrap="square" rtlCol="0">
            <a:spAutoFit/>
          </a:bodyPr>
          <a:lstStyle/>
          <a:p>
            <a:pPr algn="r" fontAlgn="base">
              <a:spcBef>
                <a:spcPct val="0"/>
              </a:spcBef>
              <a:spcAft>
                <a:spcPct val="0"/>
              </a:spcAft>
            </a:pPr>
            <a:r>
              <a:rPr lang="en-US" sz="1000" b="1" dirty="0" smtClean="0">
                <a:solidFill>
                  <a:prstClr val="black"/>
                </a:solidFill>
                <a:latin typeface="Myriad Pro" pitchFamily="34" charset="0"/>
                <a:cs typeface="Arial" charset="0"/>
              </a:rPr>
              <a:t>Heritage Center Industrial Park</a:t>
            </a:r>
          </a:p>
          <a:p>
            <a:pPr algn="r" fontAlgn="base">
              <a:spcBef>
                <a:spcPct val="0"/>
              </a:spcBef>
              <a:spcAft>
                <a:spcPct val="0"/>
              </a:spcAft>
            </a:pPr>
            <a:r>
              <a:rPr lang="en-US" sz="1000" b="1" dirty="0" smtClean="0">
                <a:solidFill>
                  <a:prstClr val="black"/>
                </a:solidFill>
                <a:latin typeface="Myriad Pro" pitchFamily="34" charset="0"/>
                <a:cs typeface="Arial" charset="0"/>
              </a:rPr>
              <a:t>Oak </a:t>
            </a:r>
            <a:r>
              <a:rPr lang="en-US" sz="1000" b="1" dirty="0">
                <a:solidFill>
                  <a:prstClr val="black"/>
                </a:solidFill>
                <a:latin typeface="Myriad Pro" pitchFamily="34" charset="0"/>
                <a:cs typeface="Arial" charset="0"/>
              </a:rPr>
              <a:t>Ridge, </a:t>
            </a:r>
            <a:r>
              <a:rPr lang="en-US" sz="1000" b="1" dirty="0" smtClean="0">
                <a:solidFill>
                  <a:prstClr val="black"/>
                </a:solidFill>
                <a:latin typeface="Myriad Pro" pitchFamily="34" charset="0"/>
                <a:cs typeface="Arial" charset="0"/>
              </a:rPr>
              <a:t>TN</a:t>
            </a:r>
          </a:p>
          <a:p>
            <a:pPr algn="r" fontAlgn="base">
              <a:spcBef>
                <a:spcPct val="0"/>
              </a:spcBef>
              <a:spcAft>
                <a:spcPct val="0"/>
              </a:spcAft>
            </a:pPr>
            <a:r>
              <a:rPr lang="en-US" sz="1000" b="1" dirty="0" err="1" smtClean="0">
                <a:solidFill>
                  <a:prstClr val="black"/>
                </a:solidFill>
                <a:latin typeface="Myriad Pro" pitchFamily="34" charset="0"/>
                <a:cs typeface="Arial" charset="0"/>
              </a:rPr>
              <a:t>Transload</a:t>
            </a:r>
            <a:endParaRPr lang="en-US" sz="1000" b="1" dirty="0">
              <a:solidFill>
                <a:prstClr val="black"/>
              </a:solidFill>
              <a:latin typeface="Myriad Pro" pitchFamily="34" charset="0"/>
              <a:cs typeface="Arial" charset="0"/>
            </a:endParaRPr>
          </a:p>
        </p:txBody>
      </p:sp>
      <p:sp>
        <p:nvSpPr>
          <p:cNvPr id="23" name="TextBox 22"/>
          <p:cNvSpPr txBox="1"/>
          <p:nvPr/>
        </p:nvSpPr>
        <p:spPr>
          <a:xfrm>
            <a:off x="476672" y="2546129"/>
            <a:ext cx="1143000" cy="400110"/>
          </a:xfrm>
          <a:prstGeom prst="rect">
            <a:avLst/>
          </a:prstGeom>
          <a:noFill/>
        </p:spPr>
        <p:txBody>
          <a:bodyPr wrap="square" rtlCol="0">
            <a:spAutoFit/>
          </a:bodyPr>
          <a:lstStyle/>
          <a:p>
            <a:pPr fontAlgn="base">
              <a:spcBef>
                <a:spcPct val="0"/>
              </a:spcBef>
              <a:spcAft>
                <a:spcPct val="0"/>
              </a:spcAft>
            </a:pPr>
            <a:r>
              <a:rPr lang="en-US" sz="1000" b="1" dirty="0" smtClean="0">
                <a:solidFill>
                  <a:prstClr val="black"/>
                </a:solidFill>
                <a:latin typeface="Myriad Pro" pitchFamily="34" charset="0"/>
                <a:cs typeface="Arial" charset="0"/>
              </a:rPr>
              <a:t>Clive, UT</a:t>
            </a:r>
          </a:p>
          <a:p>
            <a:pPr fontAlgn="base">
              <a:spcBef>
                <a:spcPct val="0"/>
              </a:spcBef>
              <a:spcAft>
                <a:spcPct val="0"/>
              </a:spcAft>
            </a:pPr>
            <a:r>
              <a:rPr lang="en-US" sz="1000" b="1" dirty="0" smtClean="0">
                <a:solidFill>
                  <a:prstClr val="black"/>
                </a:solidFill>
                <a:latin typeface="Myriad Pro" pitchFamily="34" charset="0"/>
                <a:cs typeface="Arial" charset="0"/>
              </a:rPr>
              <a:t>Disposal Site</a:t>
            </a:r>
            <a:endParaRPr lang="en-US" sz="1000" b="1" dirty="0">
              <a:solidFill>
                <a:prstClr val="black"/>
              </a:solidFill>
              <a:latin typeface="Myriad Pro" pitchFamily="34" charset="0"/>
              <a:cs typeface="Arial" charset="0"/>
            </a:endParaRPr>
          </a:p>
        </p:txBody>
      </p:sp>
      <p:cxnSp>
        <p:nvCxnSpPr>
          <p:cNvPr id="24" name="Straight Connector 23"/>
          <p:cNvCxnSpPr/>
          <p:nvPr/>
        </p:nvCxnSpPr>
        <p:spPr>
          <a:xfrm>
            <a:off x="1678614" y="2514238"/>
            <a:ext cx="988565" cy="970887"/>
          </a:xfrm>
          <a:prstGeom prst="line">
            <a:avLst/>
          </a:prstGeom>
          <a:ln w="25400">
            <a:solidFill>
              <a:srgbClr val="43B02A"/>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2621459" y="3445348"/>
            <a:ext cx="91440" cy="9144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651882" y="1487871"/>
            <a:ext cx="914401" cy="1139061"/>
          </a:xfrm>
          <a:prstGeom prst="rect">
            <a:avLst/>
          </a:prstGeom>
          <a:ln w="28575">
            <a:solidFill>
              <a:srgbClr val="43B02A"/>
            </a:solidFill>
          </a:ln>
        </p:spPr>
      </p:pic>
      <p:sp>
        <p:nvSpPr>
          <p:cNvPr id="27" name="TextBox 26"/>
          <p:cNvSpPr txBox="1"/>
          <p:nvPr/>
        </p:nvSpPr>
        <p:spPr>
          <a:xfrm>
            <a:off x="3347864" y="1816224"/>
            <a:ext cx="1485062" cy="553998"/>
          </a:xfrm>
          <a:prstGeom prst="rect">
            <a:avLst/>
          </a:prstGeom>
          <a:noFill/>
        </p:spPr>
        <p:txBody>
          <a:bodyPr wrap="square" rtlCol="0">
            <a:spAutoFit/>
          </a:bodyPr>
          <a:lstStyle/>
          <a:p>
            <a:pPr fontAlgn="base">
              <a:spcBef>
                <a:spcPct val="0"/>
              </a:spcBef>
              <a:spcAft>
                <a:spcPct val="0"/>
              </a:spcAft>
            </a:pPr>
            <a:r>
              <a:rPr lang="en-US" sz="1000" b="1" dirty="0" smtClean="0">
                <a:solidFill>
                  <a:prstClr val="black"/>
                </a:solidFill>
                <a:latin typeface="Myriad Pro" pitchFamily="34" charset="0"/>
                <a:cs typeface="Arial" charset="0"/>
              </a:rPr>
              <a:t>Bear Creek</a:t>
            </a:r>
          </a:p>
          <a:p>
            <a:pPr fontAlgn="base">
              <a:spcBef>
                <a:spcPct val="0"/>
              </a:spcBef>
              <a:spcAft>
                <a:spcPct val="0"/>
              </a:spcAft>
            </a:pPr>
            <a:r>
              <a:rPr lang="en-US" sz="1000" b="1" dirty="0" smtClean="0">
                <a:solidFill>
                  <a:prstClr val="black"/>
                </a:solidFill>
                <a:latin typeface="Myriad Pro" pitchFamily="34" charset="0"/>
                <a:cs typeface="Arial" charset="0"/>
              </a:rPr>
              <a:t>Operations,</a:t>
            </a:r>
          </a:p>
          <a:p>
            <a:pPr fontAlgn="base">
              <a:spcBef>
                <a:spcPct val="0"/>
              </a:spcBef>
              <a:spcAft>
                <a:spcPct val="0"/>
              </a:spcAft>
            </a:pPr>
            <a:r>
              <a:rPr lang="en-US" sz="1000" b="1" dirty="0" smtClean="0">
                <a:solidFill>
                  <a:prstClr val="black"/>
                </a:solidFill>
                <a:latin typeface="Myriad Pro" pitchFamily="34" charset="0"/>
                <a:cs typeface="Arial" charset="0"/>
              </a:rPr>
              <a:t>Oak Ridge, TN</a:t>
            </a:r>
            <a:endParaRPr lang="en-US" sz="1000" b="1" dirty="0">
              <a:solidFill>
                <a:prstClr val="black"/>
              </a:solidFill>
              <a:latin typeface="Myriad Pro" pitchFamily="34" charset="0"/>
              <a:cs typeface="Arial" charset="0"/>
            </a:endParaRPr>
          </a:p>
        </p:txBody>
      </p:sp>
      <p:cxnSp>
        <p:nvCxnSpPr>
          <p:cNvPr id="28" name="Straight Connector 27"/>
          <p:cNvCxnSpPr/>
          <p:nvPr/>
        </p:nvCxnSpPr>
        <p:spPr>
          <a:xfrm>
            <a:off x="3347864" y="2444396"/>
            <a:ext cx="1880565" cy="1565615"/>
          </a:xfrm>
          <a:prstGeom prst="line">
            <a:avLst/>
          </a:prstGeom>
          <a:ln w="25400">
            <a:solidFill>
              <a:srgbClr val="43B02A"/>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182709" y="3970234"/>
            <a:ext cx="91440" cy="9144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30" name="Oval 29"/>
          <p:cNvSpPr/>
          <p:nvPr/>
        </p:nvSpPr>
        <p:spPr>
          <a:xfrm>
            <a:off x="2751783" y="3422807"/>
            <a:ext cx="91440" cy="9144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31" name="TextBox 30"/>
          <p:cNvSpPr txBox="1"/>
          <p:nvPr/>
        </p:nvSpPr>
        <p:spPr>
          <a:xfrm>
            <a:off x="7556638" y="4070538"/>
            <a:ext cx="1143000" cy="553998"/>
          </a:xfrm>
          <a:prstGeom prst="rect">
            <a:avLst/>
          </a:prstGeom>
          <a:noFill/>
        </p:spPr>
        <p:txBody>
          <a:bodyPr wrap="square" rtlCol="0">
            <a:spAutoFit/>
          </a:bodyPr>
          <a:lstStyle/>
          <a:p>
            <a:pPr fontAlgn="base">
              <a:spcBef>
                <a:spcPct val="0"/>
              </a:spcBef>
              <a:spcAft>
                <a:spcPct val="0"/>
              </a:spcAft>
            </a:pPr>
            <a:r>
              <a:rPr lang="en-US" sz="1000" b="1" dirty="0" smtClean="0">
                <a:solidFill>
                  <a:prstClr val="black"/>
                </a:solidFill>
                <a:latin typeface="Myriad Pro" pitchFamily="34" charset="0"/>
                <a:cs typeface="Arial" charset="0"/>
              </a:rPr>
              <a:t>Erwin Resin</a:t>
            </a:r>
            <a:r>
              <a:rPr lang="en-US" sz="1000" b="1" i="1" dirty="0" smtClean="0">
                <a:solidFill>
                  <a:prstClr val="black"/>
                </a:solidFill>
                <a:latin typeface="Myriad Pro" pitchFamily="34" charset="0"/>
                <a:cs typeface="Arial" charset="0"/>
              </a:rPr>
              <a:t>Solutions</a:t>
            </a:r>
            <a:endParaRPr lang="en-US" sz="1000" b="1" i="1" dirty="0">
              <a:solidFill>
                <a:prstClr val="black"/>
              </a:solidFill>
              <a:latin typeface="Myriad Pro" pitchFamily="34" charset="0"/>
              <a:cs typeface="Arial" charset="0"/>
            </a:endParaRPr>
          </a:p>
          <a:p>
            <a:pPr fontAlgn="base">
              <a:spcBef>
                <a:spcPct val="0"/>
              </a:spcBef>
              <a:spcAft>
                <a:spcPct val="0"/>
              </a:spcAft>
            </a:pPr>
            <a:r>
              <a:rPr lang="en-US" sz="1000" b="1" dirty="0" smtClean="0">
                <a:solidFill>
                  <a:prstClr val="black"/>
                </a:solidFill>
                <a:latin typeface="Myriad Pro" pitchFamily="34" charset="0"/>
                <a:cs typeface="Arial" charset="0"/>
              </a:rPr>
              <a:t>Erwin, TN</a:t>
            </a:r>
            <a:endParaRPr lang="en-US" sz="1000" b="1" dirty="0">
              <a:solidFill>
                <a:prstClr val="black"/>
              </a:solidFill>
              <a:latin typeface="Myriad Pro" pitchFamily="34" charset="0"/>
              <a:cs typeface="Arial" charset="0"/>
            </a:endParaRPr>
          </a:p>
        </p:txBody>
      </p:sp>
      <p:cxnSp>
        <p:nvCxnSpPr>
          <p:cNvPr id="32" name="Straight Connector 31"/>
          <p:cNvCxnSpPr>
            <a:stCxn id="33" idx="6"/>
            <a:endCxn id="34" idx="1"/>
          </p:cNvCxnSpPr>
          <p:nvPr/>
        </p:nvCxnSpPr>
        <p:spPr>
          <a:xfrm>
            <a:off x="5467780" y="3996030"/>
            <a:ext cx="976428" cy="233336"/>
          </a:xfrm>
          <a:prstGeom prst="line">
            <a:avLst/>
          </a:prstGeom>
          <a:ln w="25400">
            <a:solidFill>
              <a:srgbClr val="43B02A"/>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5376340" y="3950310"/>
            <a:ext cx="91440" cy="9144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34" name="Picture 1"/>
          <p:cNvPicPr>
            <a:picLocks noChangeAspect="1" noChangeArrowheads="1"/>
          </p:cNvPicPr>
          <p:nvPr/>
        </p:nvPicPr>
        <p:blipFill rotWithShape="1">
          <a:blip r:embed="rId9" cstate="print"/>
          <a:srcRect l="79722" t="33617" r="5972" b="49761"/>
          <a:stretch/>
        </p:blipFill>
        <p:spPr bwMode="auto">
          <a:xfrm>
            <a:off x="6444208" y="3757311"/>
            <a:ext cx="1109701" cy="944109"/>
          </a:xfrm>
          <a:prstGeom prst="rect">
            <a:avLst/>
          </a:prstGeom>
          <a:noFill/>
          <a:ln w="28575">
            <a:solidFill>
              <a:srgbClr val="43B02A"/>
            </a:solidFill>
            <a:miter lim="800000"/>
            <a:headEnd/>
            <a:tailEnd/>
          </a:ln>
          <a:effectLst/>
        </p:spPr>
      </p:pic>
      <p:sp>
        <p:nvSpPr>
          <p:cNvPr id="35" name="TextBox 34"/>
          <p:cNvSpPr txBox="1"/>
          <p:nvPr/>
        </p:nvSpPr>
        <p:spPr>
          <a:xfrm>
            <a:off x="7848586" y="5509384"/>
            <a:ext cx="1259918" cy="400110"/>
          </a:xfrm>
          <a:prstGeom prst="rect">
            <a:avLst/>
          </a:prstGeom>
          <a:noFill/>
        </p:spPr>
        <p:txBody>
          <a:bodyPr wrap="square" rtlCol="0">
            <a:spAutoFit/>
          </a:bodyPr>
          <a:lstStyle/>
          <a:p>
            <a:pPr fontAlgn="base">
              <a:spcBef>
                <a:spcPct val="0"/>
              </a:spcBef>
              <a:spcAft>
                <a:spcPct val="0"/>
              </a:spcAft>
            </a:pPr>
            <a:r>
              <a:rPr lang="en-US" sz="1000" b="1" dirty="0" smtClean="0">
                <a:solidFill>
                  <a:prstClr val="black"/>
                </a:solidFill>
                <a:latin typeface="Myriad Pro" pitchFamily="34" charset="0"/>
                <a:cs typeface="Arial" charset="0"/>
              </a:rPr>
              <a:t>Barnwell Disposal Barnwell, SC</a:t>
            </a:r>
            <a:endParaRPr lang="en-US" sz="1000" b="1" dirty="0">
              <a:solidFill>
                <a:prstClr val="black"/>
              </a:solidFill>
              <a:latin typeface="Myriad Pro" pitchFamily="34" charset="0"/>
              <a:cs typeface="Arial" charset="0"/>
            </a:endParaRPr>
          </a:p>
        </p:txBody>
      </p:sp>
      <p:cxnSp>
        <p:nvCxnSpPr>
          <p:cNvPr id="36" name="Straight Connector 35"/>
          <p:cNvCxnSpPr>
            <a:stCxn id="37" idx="5"/>
          </p:cNvCxnSpPr>
          <p:nvPr/>
        </p:nvCxnSpPr>
        <p:spPr>
          <a:xfrm>
            <a:off x="5610038" y="4266025"/>
            <a:ext cx="1099032" cy="885589"/>
          </a:xfrm>
          <a:prstGeom prst="line">
            <a:avLst/>
          </a:prstGeom>
          <a:ln w="25400">
            <a:solidFill>
              <a:srgbClr val="43B02A"/>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5531989" y="4187976"/>
            <a:ext cx="91440" cy="9144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09070" y="5056584"/>
            <a:ext cx="1128354" cy="968947"/>
          </a:xfrm>
          <a:prstGeom prst="rect">
            <a:avLst/>
          </a:prstGeom>
          <a:ln w="28575">
            <a:solidFill>
              <a:srgbClr val="43B02A"/>
            </a:solidFill>
          </a:ln>
        </p:spPr>
      </p:pic>
      <p:sp>
        <p:nvSpPr>
          <p:cNvPr id="39" name="TextBox 38"/>
          <p:cNvSpPr txBox="1"/>
          <p:nvPr/>
        </p:nvSpPr>
        <p:spPr>
          <a:xfrm>
            <a:off x="5306438" y="6229767"/>
            <a:ext cx="1857850" cy="553998"/>
          </a:xfrm>
          <a:prstGeom prst="rect">
            <a:avLst/>
          </a:prstGeom>
          <a:noFill/>
        </p:spPr>
        <p:txBody>
          <a:bodyPr wrap="square" rtlCol="0">
            <a:spAutoFit/>
          </a:bodyPr>
          <a:lstStyle/>
          <a:p>
            <a:pPr algn="r" fontAlgn="base">
              <a:spcBef>
                <a:spcPct val="0"/>
              </a:spcBef>
              <a:spcAft>
                <a:spcPct val="0"/>
              </a:spcAft>
            </a:pPr>
            <a:r>
              <a:rPr lang="en-US" sz="1000" b="1" dirty="0" smtClean="0">
                <a:solidFill>
                  <a:prstClr val="black"/>
                </a:solidFill>
                <a:latin typeface="Myriad Pro" pitchFamily="34" charset="0"/>
                <a:cs typeface="Arial" charset="0"/>
              </a:rPr>
              <a:t>Barnwell </a:t>
            </a:r>
          </a:p>
          <a:p>
            <a:pPr algn="r" fontAlgn="base">
              <a:spcBef>
                <a:spcPct val="0"/>
              </a:spcBef>
              <a:spcAft>
                <a:spcPct val="0"/>
              </a:spcAft>
            </a:pPr>
            <a:r>
              <a:rPr lang="en-US" sz="1000" b="1" dirty="0" smtClean="0">
                <a:solidFill>
                  <a:prstClr val="black"/>
                </a:solidFill>
                <a:latin typeface="Myriad Pro" pitchFamily="34" charset="0"/>
                <a:cs typeface="Arial" charset="0"/>
              </a:rPr>
              <a:t>Processing Facility</a:t>
            </a:r>
          </a:p>
          <a:p>
            <a:pPr algn="r" fontAlgn="base">
              <a:spcBef>
                <a:spcPct val="0"/>
              </a:spcBef>
              <a:spcAft>
                <a:spcPct val="0"/>
              </a:spcAft>
            </a:pPr>
            <a:r>
              <a:rPr lang="en-US" sz="1000" b="1" dirty="0" smtClean="0">
                <a:solidFill>
                  <a:prstClr val="black"/>
                </a:solidFill>
                <a:latin typeface="Myriad Pro" pitchFamily="34" charset="0"/>
                <a:cs typeface="Arial" charset="0"/>
              </a:rPr>
              <a:t>Barnwell, SC</a:t>
            </a:r>
            <a:endParaRPr lang="en-US" sz="1000" b="1" dirty="0">
              <a:solidFill>
                <a:prstClr val="black"/>
              </a:solidFill>
              <a:latin typeface="Myriad Pro" pitchFamily="34" charset="0"/>
              <a:cs typeface="Arial" charset="0"/>
            </a:endParaRPr>
          </a:p>
        </p:txBody>
      </p:sp>
      <p:cxnSp>
        <p:nvCxnSpPr>
          <p:cNvPr id="40" name="Straight Connector 39"/>
          <p:cNvCxnSpPr>
            <a:stCxn id="41" idx="4"/>
            <a:endCxn id="42" idx="0"/>
          </p:cNvCxnSpPr>
          <p:nvPr/>
        </p:nvCxnSpPr>
        <p:spPr>
          <a:xfrm>
            <a:off x="5518542" y="4330795"/>
            <a:ext cx="382818" cy="1085829"/>
          </a:xfrm>
          <a:prstGeom prst="line">
            <a:avLst/>
          </a:prstGeom>
          <a:ln w="25400">
            <a:solidFill>
              <a:srgbClr val="43B02A"/>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472822" y="4239355"/>
            <a:ext cx="91440" cy="9144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42" name="Picture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54630" y="5416624"/>
            <a:ext cx="1093459" cy="947195"/>
          </a:xfrm>
          <a:prstGeom prst="rect">
            <a:avLst/>
          </a:prstGeom>
          <a:ln w="28575">
            <a:solidFill>
              <a:srgbClr val="43B02A"/>
            </a:solidFill>
          </a:ln>
        </p:spPr>
      </p:pic>
      <p:sp>
        <p:nvSpPr>
          <p:cNvPr id="43" name="TextBox 42"/>
          <p:cNvSpPr txBox="1"/>
          <p:nvPr/>
        </p:nvSpPr>
        <p:spPr>
          <a:xfrm>
            <a:off x="3825605" y="6208712"/>
            <a:ext cx="1322459" cy="400110"/>
          </a:xfrm>
          <a:prstGeom prst="rect">
            <a:avLst/>
          </a:prstGeom>
          <a:noFill/>
        </p:spPr>
        <p:txBody>
          <a:bodyPr wrap="square" rtlCol="0">
            <a:spAutoFit/>
          </a:bodyPr>
          <a:lstStyle/>
          <a:p>
            <a:pPr fontAlgn="base">
              <a:spcBef>
                <a:spcPct val="0"/>
              </a:spcBef>
              <a:spcAft>
                <a:spcPct val="0"/>
              </a:spcAft>
            </a:pPr>
            <a:r>
              <a:rPr lang="en-US" sz="1000" b="1" dirty="0" smtClean="0">
                <a:solidFill>
                  <a:prstClr val="black"/>
                </a:solidFill>
                <a:latin typeface="Myriad Pro" pitchFamily="34" charset="0"/>
                <a:cs typeface="Arial" charset="0"/>
              </a:rPr>
              <a:t>Gallaher Operations</a:t>
            </a:r>
          </a:p>
          <a:p>
            <a:pPr fontAlgn="base">
              <a:spcBef>
                <a:spcPct val="0"/>
              </a:spcBef>
              <a:spcAft>
                <a:spcPct val="0"/>
              </a:spcAft>
            </a:pPr>
            <a:r>
              <a:rPr lang="en-US" sz="1000" b="1" dirty="0" smtClean="0">
                <a:solidFill>
                  <a:prstClr val="black"/>
                </a:solidFill>
                <a:latin typeface="Myriad Pro" pitchFamily="34" charset="0"/>
                <a:cs typeface="Arial" charset="0"/>
              </a:rPr>
              <a:t>Kingston, TN</a:t>
            </a:r>
            <a:endParaRPr lang="en-US" sz="1000" b="1" dirty="0">
              <a:solidFill>
                <a:prstClr val="black"/>
              </a:solidFill>
              <a:latin typeface="Myriad Pro" pitchFamily="34" charset="0"/>
              <a:cs typeface="Arial" charset="0"/>
            </a:endParaRPr>
          </a:p>
        </p:txBody>
      </p:sp>
      <p:cxnSp>
        <p:nvCxnSpPr>
          <p:cNvPr id="44" name="Straight Connector 43"/>
          <p:cNvCxnSpPr>
            <a:stCxn id="45" idx="3"/>
          </p:cNvCxnSpPr>
          <p:nvPr/>
        </p:nvCxnSpPr>
        <p:spPr>
          <a:xfrm flipH="1">
            <a:off x="4512138" y="4164012"/>
            <a:ext cx="614017" cy="1154520"/>
          </a:xfrm>
          <a:prstGeom prst="line">
            <a:avLst/>
          </a:prstGeom>
          <a:ln w="25400">
            <a:solidFill>
              <a:srgbClr val="43B02A"/>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5112764" y="4085963"/>
            <a:ext cx="91440" cy="9144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95736" y="1600200"/>
            <a:ext cx="1139061" cy="844196"/>
          </a:xfrm>
          <a:prstGeom prst="rect">
            <a:avLst/>
          </a:prstGeom>
          <a:ln w="28575">
            <a:solidFill>
              <a:srgbClr val="43B02A"/>
            </a:solidFill>
          </a:ln>
        </p:spPr>
      </p:pic>
      <p:pic>
        <p:nvPicPr>
          <p:cNvPr id="47" name="Picture 46"/>
          <p:cNvPicPr>
            <a:picLocks noChangeAspect="1"/>
          </p:cNvPicPr>
          <p:nvPr/>
        </p:nvPicPr>
        <p:blipFill rotWithShape="1">
          <a:blip r:embed="rId13">
            <a:extLst>
              <a:ext uri="{28A0092B-C50C-407E-A947-70E740481C1C}">
                <a14:useLocalDpi xmlns:a14="http://schemas.microsoft.com/office/drawing/2010/main" val="0"/>
              </a:ext>
            </a:extLst>
          </a:blip>
          <a:srcRect l="3418" t="3938" r="2627" b="8008"/>
          <a:stretch/>
        </p:blipFill>
        <p:spPr>
          <a:xfrm>
            <a:off x="3880582" y="5319782"/>
            <a:ext cx="1246490" cy="872457"/>
          </a:xfrm>
          <a:prstGeom prst="rect">
            <a:avLst/>
          </a:prstGeom>
          <a:ln w="28575">
            <a:solidFill>
              <a:srgbClr val="43B02A"/>
            </a:solidFill>
          </a:ln>
        </p:spPr>
      </p:pic>
      <p:sp>
        <p:nvSpPr>
          <p:cNvPr id="48" name="TextBox 47"/>
          <p:cNvSpPr txBox="1"/>
          <p:nvPr/>
        </p:nvSpPr>
        <p:spPr>
          <a:xfrm>
            <a:off x="2621459" y="4774228"/>
            <a:ext cx="726405" cy="461665"/>
          </a:xfrm>
          <a:prstGeom prst="rect">
            <a:avLst/>
          </a:prstGeom>
          <a:solidFill>
            <a:schemeClr val="bg1"/>
          </a:solidFill>
        </p:spPr>
        <p:txBody>
          <a:bodyPr wrap="square" rtlCol="0">
            <a:spAutoFit/>
          </a:bodyPr>
          <a:lstStyle/>
          <a:p>
            <a:endParaRPr lang="en-US" dirty="0"/>
          </a:p>
        </p:txBody>
      </p:sp>
      <p:cxnSp>
        <p:nvCxnSpPr>
          <p:cNvPr id="49" name="Straight Connector 48"/>
          <p:cNvCxnSpPr>
            <a:stCxn id="21" idx="3"/>
          </p:cNvCxnSpPr>
          <p:nvPr/>
        </p:nvCxnSpPr>
        <p:spPr>
          <a:xfrm flipH="1">
            <a:off x="3535859" y="4076239"/>
            <a:ext cx="1559765" cy="1242293"/>
          </a:xfrm>
          <a:prstGeom prst="line">
            <a:avLst/>
          </a:prstGeom>
          <a:ln w="25400">
            <a:solidFill>
              <a:srgbClr val="43B02A"/>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621459" y="5337760"/>
            <a:ext cx="914400" cy="807099"/>
          </a:xfrm>
          <a:prstGeom prst="rect">
            <a:avLst/>
          </a:prstGeom>
          <a:ln w="28575">
            <a:solidFill>
              <a:srgbClr val="43B02A"/>
            </a:solidFill>
          </a:ln>
        </p:spPr>
      </p:pic>
      <p:sp>
        <p:nvSpPr>
          <p:cNvPr id="51" name="TextBox 50"/>
          <p:cNvSpPr txBox="1"/>
          <p:nvPr/>
        </p:nvSpPr>
        <p:spPr>
          <a:xfrm>
            <a:off x="1089301" y="6252597"/>
            <a:ext cx="1322459" cy="400110"/>
          </a:xfrm>
          <a:prstGeom prst="rect">
            <a:avLst/>
          </a:prstGeom>
          <a:noFill/>
        </p:spPr>
        <p:txBody>
          <a:bodyPr wrap="square" rtlCol="0">
            <a:spAutoFit/>
          </a:bodyPr>
          <a:lstStyle/>
          <a:p>
            <a:pPr fontAlgn="base">
              <a:spcBef>
                <a:spcPct val="0"/>
              </a:spcBef>
              <a:spcAft>
                <a:spcPct val="0"/>
              </a:spcAft>
            </a:pPr>
            <a:r>
              <a:rPr lang="en-US" sz="1000" b="1" dirty="0" smtClean="0">
                <a:solidFill>
                  <a:prstClr val="black"/>
                </a:solidFill>
                <a:latin typeface="Myriad Pro" pitchFamily="34" charset="0"/>
                <a:cs typeface="Arial" charset="0"/>
              </a:rPr>
              <a:t>Memphis, TN</a:t>
            </a:r>
          </a:p>
          <a:p>
            <a:pPr fontAlgn="base">
              <a:spcBef>
                <a:spcPct val="0"/>
              </a:spcBef>
              <a:spcAft>
                <a:spcPct val="0"/>
              </a:spcAft>
            </a:pPr>
            <a:r>
              <a:rPr lang="en-US" sz="1000" b="1" dirty="0" smtClean="0">
                <a:solidFill>
                  <a:prstClr val="black"/>
                </a:solidFill>
                <a:latin typeface="Myriad Pro" pitchFamily="34" charset="0"/>
                <a:cs typeface="Arial" charset="0"/>
              </a:rPr>
              <a:t>Operations</a:t>
            </a:r>
            <a:endParaRPr lang="en-US" sz="1000" b="1" dirty="0">
              <a:solidFill>
                <a:prstClr val="black"/>
              </a:solidFill>
              <a:latin typeface="Myriad Pro" pitchFamily="34" charset="0"/>
              <a:cs typeface="Arial" charset="0"/>
            </a:endParaRPr>
          </a:p>
        </p:txBody>
      </p:sp>
      <p:cxnSp>
        <p:nvCxnSpPr>
          <p:cNvPr id="52" name="Straight Connector 51"/>
          <p:cNvCxnSpPr/>
          <p:nvPr/>
        </p:nvCxnSpPr>
        <p:spPr>
          <a:xfrm flipH="1">
            <a:off x="2365273" y="4187864"/>
            <a:ext cx="2425037" cy="1130668"/>
          </a:xfrm>
          <a:prstGeom prst="line">
            <a:avLst/>
          </a:prstGeom>
          <a:ln w="25400">
            <a:solidFill>
              <a:srgbClr val="43B02A"/>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776918" y="4128865"/>
            <a:ext cx="91440" cy="9144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54" name="Picture 5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4169" y="5344616"/>
            <a:ext cx="1275583" cy="891508"/>
          </a:xfrm>
          <a:prstGeom prst="rect">
            <a:avLst/>
          </a:prstGeom>
          <a:ln w="28575">
            <a:solidFill>
              <a:srgbClr val="43B02A"/>
            </a:solidFill>
          </a:ln>
        </p:spPr>
      </p:pic>
      <p:sp>
        <p:nvSpPr>
          <p:cNvPr id="55" name="TextBox 54"/>
          <p:cNvSpPr txBox="1"/>
          <p:nvPr/>
        </p:nvSpPr>
        <p:spPr>
          <a:xfrm>
            <a:off x="5651546" y="1855084"/>
            <a:ext cx="1485062" cy="553998"/>
          </a:xfrm>
          <a:prstGeom prst="rect">
            <a:avLst/>
          </a:prstGeom>
          <a:noFill/>
        </p:spPr>
        <p:txBody>
          <a:bodyPr wrap="square" rtlCol="0">
            <a:spAutoFit/>
          </a:bodyPr>
          <a:lstStyle/>
          <a:p>
            <a:pPr fontAlgn="base">
              <a:spcBef>
                <a:spcPct val="0"/>
              </a:spcBef>
              <a:spcAft>
                <a:spcPct val="0"/>
              </a:spcAft>
            </a:pPr>
            <a:r>
              <a:rPr lang="en-US" sz="1000" b="1" dirty="0" smtClean="0">
                <a:solidFill>
                  <a:prstClr val="black"/>
                </a:solidFill>
                <a:latin typeface="Myriad Pro" pitchFamily="34" charset="0"/>
                <a:cs typeface="Arial" charset="0"/>
              </a:rPr>
              <a:t>MHF</a:t>
            </a:r>
          </a:p>
          <a:p>
            <a:pPr fontAlgn="base">
              <a:spcBef>
                <a:spcPct val="0"/>
              </a:spcBef>
              <a:spcAft>
                <a:spcPct val="0"/>
              </a:spcAft>
            </a:pPr>
            <a:r>
              <a:rPr lang="en-US" sz="1000" b="1" dirty="0" smtClean="0">
                <a:solidFill>
                  <a:prstClr val="black"/>
                </a:solidFill>
                <a:latin typeface="Myriad Pro" pitchFamily="34" charset="0"/>
                <a:cs typeface="Arial" charset="0"/>
              </a:rPr>
              <a:t>Operations,</a:t>
            </a:r>
          </a:p>
          <a:p>
            <a:pPr fontAlgn="base">
              <a:spcBef>
                <a:spcPct val="0"/>
              </a:spcBef>
              <a:spcAft>
                <a:spcPct val="0"/>
              </a:spcAft>
            </a:pPr>
            <a:r>
              <a:rPr lang="en-US" sz="1000" b="1" dirty="0" smtClean="0">
                <a:solidFill>
                  <a:prstClr val="black"/>
                </a:solidFill>
                <a:latin typeface="Myriad Pro" pitchFamily="34" charset="0"/>
                <a:cs typeface="Arial" charset="0"/>
              </a:rPr>
              <a:t>Clinton, TN</a:t>
            </a:r>
            <a:endParaRPr lang="en-US" sz="1000" b="1" dirty="0">
              <a:solidFill>
                <a:prstClr val="black"/>
              </a:solidFill>
              <a:latin typeface="Myriad Pro" pitchFamily="34" charset="0"/>
              <a:cs typeface="Arial" charset="0"/>
            </a:endParaRPr>
          </a:p>
        </p:txBody>
      </p:sp>
      <p:cxnSp>
        <p:nvCxnSpPr>
          <p:cNvPr id="56" name="Straight Connector 55"/>
          <p:cNvCxnSpPr>
            <a:stCxn id="58" idx="2"/>
          </p:cNvCxnSpPr>
          <p:nvPr/>
        </p:nvCxnSpPr>
        <p:spPr>
          <a:xfrm>
            <a:off x="5013860" y="2464296"/>
            <a:ext cx="282828" cy="1639740"/>
          </a:xfrm>
          <a:prstGeom prst="line">
            <a:avLst/>
          </a:prstGeom>
          <a:ln w="25400">
            <a:solidFill>
              <a:srgbClr val="43B02A"/>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5239122" y="3976082"/>
            <a:ext cx="91440" cy="91440"/>
          </a:xfrm>
          <a:prstGeom prst="ellipse">
            <a:avLst/>
          </a:prstGeom>
          <a:solidFill>
            <a:schemeClr val="bg1"/>
          </a:solidFill>
          <a:ln w="19050">
            <a:solidFill>
              <a:srgbClr val="43B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5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94650" y="1650827"/>
            <a:ext cx="1238420" cy="813469"/>
          </a:xfrm>
          <a:prstGeom prst="rect">
            <a:avLst/>
          </a:prstGeom>
          <a:noFill/>
          <a:ln w="28575">
            <a:solidFill>
              <a:srgbClr val="43B02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4489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ASTER_ITEM" val="MASTER_ITEM"/>
  <p:tag name="SLIDE_TYPE_NAME" val="Title Only"/>
</p:tagLst>
</file>

<file path=ppt/tags/tag10.xml><?xml version="1.0" encoding="utf-8"?>
<p:tagLst xmlns:a="http://schemas.openxmlformats.org/drawingml/2006/main" xmlns:r="http://schemas.openxmlformats.org/officeDocument/2006/relationships" xmlns:p="http://schemas.openxmlformats.org/presentationml/2006/main">
  <p:tag name="MASTER_ITEM" val="MASTER_ITEM"/>
  <p:tag name="SLIDE_TYPE_NAME" val="Title Only"/>
</p:tagLst>
</file>

<file path=ppt/tags/tag11.xml><?xml version="1.0" encoding="utf-8"?>
<p:tagLst xmlns:a="http://schemas.openxmlformats.org/drawingml/2006/main" xmlns:r="http://schemas.openxmlformats.org/officeDocument/2006/relationships" xmlns:p="http://schemas.openxmlformats.org/presentationml/2006/main">
  <p:tag name="MASTER_ITEM" val="MASTER_ITEM"/>
  <p:tag name="SLIDE_TYPE_NAME" val="Title Only"/>
</p:tagLst>
</file>

<file path=ppt/tags/tag12.xml><?xml version="1.0" encoding="utf-8"?>
<p:tagLst xmlns:a="http://schemas.openxmlformats.org/drawingml/2006/main" xmlns:r="http://schemas.openxmlformats.org/officeDocument/2006/relationships" xmlns:p="http://schemas.openxmlformats.org/presentationml/2006/main">
  <p:tag name="MASTER_ITEM" val="MASTER_ITEM"/>
  <p:tag name="SLIDE_TYPE_NAME" val="Title Only"/>
</p:tagLst>
</file>

<file path=ppt/tags/tag2.xml><?xml version="1.0" encoding="utf-8"?>
<p:tagLst xmlns:a="http://schemas.openxmlformats.org/drawingml/2006/main" xmlns:r="http://schemas.openxmlformats.org/officeDocument/2006/relationships" xmlns:p="http://schemas.openxmlformats.org/presentationml/2006/main">
  <p:tag name="MASTER_ITEM" val="MASTER_ITEM"/>
  <p:tag name="SLIDE_TYPE_NAME" val="2 Column Text"/>
</p:tagLst>
</file>

<file path=ppt/tags/tag3.xml><?xml version="1.0" encoding="utf-8"?>
<p:tagLst xmlns:a="http://schemas.openxmlformats.org/drawingml/2006/main" xmlns:r="http://schemas.openxmlformats.org/officeDocument/2006/relationships" xmlns:p="http://schemas.openxmlformats.org/presentationml/2006/main">
  <p:tag name="MASTER_ITEM" val="MASTER_ITEM"/>
  <p:tag name="SLIDE_TYPE_NAME" val="2 Column Text"/>
</p:tagLst>
</file>

<file path=ppt/tags/tag4.xml><?xml version="1.0" encoding="utf-8"?>
<p:tagLst xmlns:a="http://schemas.openxmlformats.org/drawingml/2006/main" xmlns:r="http://schemas.openxmlformats.org/officeDocument/2006/relationships" xmlns:p="http://schemas.openxmlformats.org/presentationml/2006/main">
  <p:tag name="MASTER_ITEM" val="MASTER_ITEM"/>
  <p:tag name="SLIDE_TYPE_NAME" val="2 Column Text"/>
</p:tagLst>
</file>

<file path=ppt/tags/tag5.xml><?xml version="1.0" encoding="utf-8"?>
<p:tagLst xmlns:a="http://schemas.openxmlformats.org/drawingml/2006/main" xmlns:r="http://schemas.openxmlformats.org/officeDocument/2006/relationships" xmlns:p="http://schemas.openxmlformats.org/presentationml/2006/main">
  <p:tag name="MASTER_ITEM" val="MASTER_ITEM"/>
  <p:tag name="SLIDE_TYPE_NAME" val="2 Column Text"/>
</p:tagLst>
</file>

<file path=ppt/tags/tag6.xml><?xml version="1.0" encoding="utf-8"?>
<p:tagLst xmlns:a="http://schemas.openxmlformats.org/drawingml/2006/main" xmlns:r="http://schemas.openxmlformats.org/officeDocument/2006/relationships" xmlns:p="http://schemas.openxmlformats.org/presentationml/2006/main">
  <p:tag name="MASTER_ITEM" val="MASTER_ITEM"/>
  <p:tag name="SLIDE_TYPE_NAME" val="2 Column Text"/>
</p:tagLst>
</file>

<file path=ppt/tags/tag7.xml><?xml version="1.0" encoding="utf-8"?>
<p:tagLst xmlns:a="http://schemas.openxmlformats.org/drawingml/2006/main" xmlns:r="http://schemas.openxmlformats.org/officeDocument/2006/relationships" xmlns:p="http://schemas.openxmlformats.org/presentationml/2006/main">
  <p:tag name="MASTER_ITEM" val="MASTER_ITEM"/>
  <p:tag name="SLIDE_TYPE_NAME" val="2 Column Text"/>
</p:tagLst>
</file>

<file path=ppt/tags/tag8.xml><?xml version="1.0" encoding="utf-8"?>
<p:tagLst xmlns:a="http://schemas.openxmlformats.org/drawingml/2006/main" xmlns:r="http://schemas.openxmlformats.org/officeDocument/2006/relationships" xmlns:p="http://schemas.openxmlformats.org/presentationml/2006/main">
  <p:tag name="MASTER_ITEM" val="MASTER_ITEM"/>
  <p:tag name="SLIDE_TYPE_NAME" val="2 Column Text"/>
</p:tagLst>
</file>

<file path=ppt/tags/tag9.xml><?xml version="1.0" encoding="utf-8"?>
<p:tagLst xmlns:a="http://schemas.openxmlformats.org/drawingml/2006/main" xmlns:r="http://schemas.openxmlformats.org/officeDocument/2006/relationships" xmlns:p="http://schemas.openxmlformats.org/presentationml/2006/main">
  <p:tag name="MASTER_ITEM" val="MASTER_ITEM"/>
  <p:tag name="SLIDE_TYPE_NAME" val="Title Only"/>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6602</TotalTime>
  <Words>1308</Words>
  <Application>Microsoft Office PowerPoint</Application>
  <PresentationFormat>On-screen Show (4:3)</PresentationFormat>
  <Paragraphs>256</Paragraphs>
  <Slides>20</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Myriad Pro Light</vt:lpstr>
      <vt:lpstr>Times New Roman</vt:lpstr>
      <vt:lpstr>Calibri</vt:lpstr>
      <vt:lpstr>ＭＳ Ｐゴシック</vt:lpstr>
      <vt:lpstr>Tahoma</vt:lpstr>
      <vt:lpstr>Wingdings</vt:lpstr>
      <vt:lpstr>Wingdings 3</vt:lpstr>
      <vt:lpstr>Arial Black</vt:lpstr>
      <vt:lpstr>Myriad Pro</vt:lpstr>
      <vt:lpstr>Myriad Pro Cond</vt:lpstr>
      <vt:lpstr>Office Theme</vt:lpstr>
      <vt:lpstr>Leading the Radioactive Waste Disposal Market</vt:lpstr>
      <vt:lpstr>Summary</vt:lpstr>
      <vt:lpstr>Company Focus in 2015</vt:lpstr>
      <vt:lpstr>PowerPoint Presentation</vt:lpstr>
      <vt:lpstr>MHF Services Acquisition: March 2015</vt:lpstr>
      <vt:lpstr>Logistics</vt:lpstr>
      <vt:lpstr>Update on Casks</vt:lpstr>
      <vt:lpstr>MHF Acquisition</vt:lpstr>
      <vt:lpstr>Facilities</vt:lpstr>
      <vt:lpstr>Clive Disposal Facility</vt:lpstr>
      <vt:lpstr>Clive Safety Update</vt:lpstr>
      <vt:lpstr>Clive Disposal Capabilities</vt:lpstr>
      <vt:lpstr>Clive – Depleted Uranium</vt:lpstr>
      <vt:lpstr>Barnwell Update</vt:lpstr>
      <vt:lpstr>Barnwell Safety</vt:lpstr>
      <vt:lpstr>Zion D &amp; D Update</vt:lpstr>
      <vt:lpstr>Video of Zion project</vt:lpstr>
      <vt:lpstr>Customer Portal Electronic Access SYstem (EASY)</vt:lpstr>
      <vt:lpstr>2016 Customer Conference January 13-15, 2016</vt:lpstr>
      <vt:lpstr>Summary</vt:lpstr>
    </vt:vector>
  </TitlesOfParts>
  <Company>EnergySolutions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Angela Roe</dc:creator>
  <cp:lastModifiedBy>Dan Shrum</cp:lastModifiedBy>
  <cp:revision>213</cp:revision>
  <cp:lastPrinted>2015-09-08T17:09:30Z</cp:lastPrinted>
  <dcterms:created xsi:type="dcterms:W3CDTF">2014-02-07T17:42:29Z</dcterms:created>
  <dcterms:modified xsi:type="dcterms:W3CDTF">2015-09-16T17:31:20Z</dcterms:modified>
</cp:coreProperties>
</file>