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4" r:id="rId2"/>
    <p:sldId id="278" r:id="rId3"/>
    <p:sldId id="265" r:id="rId4"/>
    <p:sldId id="280" r:id="rId5"/>
    <p:sldId id="279" r:id="rId6"/>
    <p:sldId id="257" r:id="rId7"/>
    <p:sldId id="271" r:id="rId8"/>
    <p:sldId id="258" r:id="rId9"/>
    <p:sldId id="267" r:id="rId10"/>
    <p:sldId id="275" r:id="rId11"/>
    <p:sldId id="273" r:id="rId12"/>
    <p:sldId id="259" r:id="rId13"/>
  </p:sldIdLst>
  <p:sldSz cx="9144000" cy="6858000" type="screen4x3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208">
          <p15:clr>
            <a:srgbClr val="A4A3A4"/>
          </p15:clr>
        </p15:guide>
        <p15:guide id="2" pos="292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45454"/>
    <a:srgbClr val="525252"/>
    <a:srgbClr val="3A3A3A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35" autoAdjust="0"/>
    <p:restoredTop sz="94705" autoAdjust="0"/>
  </p:normalViewPr>
  <p:slideViewPr>
    <p:cSldViewPr snapToGrid="0">
      <p:cViewPr varScale="1">
        <p:scale>
          <a:sx n="84" d="100"/>
          <a:sy n="84" d="100"/>
        </p:scale>
        <p:origin x="-1264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-2021" y="-72"/>
      </p:cViewPr>
      <p:guideLst>
        <p:guide orient="horz" pos="2208"/>
        <p:guide pos="292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" y="6658443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3"/>
          </p:nvPr>
        </p:nvSpPr>
        <p:spPr>
          <a:xfrm>
            <a:off x="5265738" y="6657975"/>
            <a:ext cx="4029075" cy="3508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931380-1E60-48AE-B789-815E1CC248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176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0482" y="3330420"/>
            <a:ext cx="7435436" cy="31544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6658443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94343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22779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19961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88237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4D603-2ED2-4FD1-8A33-D2331B04EB97}" type="datetime1">
              <a:rPr lang="en-US" smtClean="0"/>
              <a:t>4/8/17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B86B5-851B-4346-A7DA-D981274D67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1806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07E9C-1A20-40F1-8860-9406D4F49BD9}" type="datetime1">
              <a:rPr lang="en-US" smtClean="0"/>
              <a:t>4/8/17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B86B5-851B-4346-A7DA-D981274D67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364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9583E-B7D3-4A14-8897-0BF9F633FFF7}" type="datetime1">
              <a:rPr lang="en-US" smtClean="0"/>
              <a:t>4/8/17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B86B5-851B-4346-A7DA-D981274D67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3913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5E4E1-A93A-4A22-9705-2796AE498D18}" type="datetime1">
              <a:rPr lang="en-US" smtClean="0"/>
              <a:t>4/8/17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B86B5-851B-4346-A7DA-D981274D67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459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EB2BC-0673-426C-9AF6-425B1A12E390}" type="datetime1">
              <a:rPr lang="en-US" smtClean="0"/>
              <a:t>4/8/17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B86B5-851B-4346-A7DA-D981274D67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7402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BFF48-A1D2-4BF9-99D0-E247DE75CFE7}" type="datetime1">
              <a:rPr lang="en-US" smtClean="0"/>
              <a:t>4/8/17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B86B5-851B-4346-A7DA-D981274D67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0127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BA2A0-BF5F-430C-8584-F3BFDE22DB6B}" type="datetime1">
              <a:rPr lang="en-US" smtClean="0"/>
              <a:t>4/8/17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B86B5-851B-4346-A7DA-D981274D67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3924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6DDDE-050A-4D88-86FE-2990F3506146}" type="datetime1">
              <a:rPr lang="en-US" smtClean="0"/>
              <a:t>4/8/17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B86B5-851B-4346-A7DA-D981274D67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027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A9A00-97C0-4DEE-87CE-659C3F8344AF}" type="datetime1">
              <a:rPr lang="en-US" smtClean="0"/>
              <a:t>4/8/17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B86B5-851B-4346-A7DA-D981274D67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8484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B1ED0-907D-429B-8D3C-E715DEA02515}" type="datetime1">
              <a:rPr lang="en-US" smtClean="0"/>
              <a:t>4/8/17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B86B5-851B-4346-A7DA-D981274D67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5284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4C710-EB68-4D5A-BB05-BEB398A3E063}" type="datetime1">
              <a:rPr lang="en-US" smtClean="0"/>
              <a:t>4/8/17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B86B5-851B-4346-A7DA-D981274D67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7453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8D2445-A50C-454D-83E6-99DED12B5EBC}" type="datetime1">
              <a:rPr lang="en-US" smtClean="0"/>
              <a:t>4/8/17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7B86B5-851B-4346-A7DA-D981274D67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6727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5.gif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3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2.png"/><Relationship Id="rId5" Type="http://schemas.openxmlformats.org/officeDocument/2006/relationships/image" Target="../media/image5.gi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5.gi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681037" y="1791908"/>
            <a:ext cx="7772400" cy="38625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500" b="1" dirty="0"/>
              <a:t/>
            </a:r>
            <a:br>
              <a:rPr lang="en-US" sz="2500" b="1" dirty="0"/>
            </a:br>
            <a:r>
              <a:rPr lang="en-US" sz="2800" b="1" dirty="0"/>
              <a:t>Requirements for Low-Level Radioactive</a:t>
            </a:r>
            <a:br>
              <a:rPr lang="en-US" sz="2800" b="1" dirty="0"/>
            </a:br>
            <a:r>
              <a:rPr lang="en-US" sz="2800" b="1" dirty="0"/>
              <a:t> Waste Minimization Plans</a:t>
            </a:r>
            <a:br>
              <a:rPr lang="en-US" sz="2800" b="1" dirty="0"/>
            </a:br>
            <a:r>
              <a:rPr lang="en-US" sz="2800" b="1" dirty="0"/>
              <a:t/>
            </a:r>
            <a:br>
              <a:rPr lang="en-US" sz="2800" b="1" dirty="0"/>
            </a:br>
            <a:r>
              <a:rPr lang="en-US" sz="2800" b="1" dirty="0"/>
              <a:t>Rich Janati, M.S., Chief</a:t>
            </a:r>
            <a:br>
              <a:rPr lang="en-US" sz="2800" b="1" dirty="0"/>
            </a:br>
            <a:r>
              <a:rPr lang="en-US" sz="2800" b="1" dirty="0"/>
              <a:t>Division of Nuclear Safety</a:t>
            </a:r>
            <a:br>
              <a:rPr lang="en-US" sz="2800" b="1" dirty="0"/>
            </a:br>
            <a:r>
              <a:rPr lang="en-US" sz="2800" b="1" dirty="0"/>
              <a:t>PA Dept. of Environmental Protection</a:t>
            </a:r>
            <a:br>
              <a:rPr lang="en-US" sz="2800" b="1" dirty="0"/>
            </a:br>
            <a:r>
              <a:rPr lang="en-US" sz="2800" b="1" dirty="0"/>
              <a:t>Administrator, Appalachian Compact Commission</a:t>
            </a:r>
            <a:r>
              <a:rPr lang="en-US" sz="2500" b="1" dirty="0"/>
              <a:t/>
            </a:r>
            <a:br>
              <a:rPr lang="en-US" sz="2500" b="1" dirty="0"/>
            </a:br>
            <a:endParaRPr lang="en-US" sz="2400" dirty="0"/>
          </a:p>
        </p:txBody>
      </p:sp>
      <p:pic>
        <p:nvPicPr>
          <p:cNvPr id="9" name="Picture 8" descr="P:\BRP Director\Allard's pic folder\BRP_new-ppt-banner_svd_11Feb201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525" y="0"/>
            <a:ext cx="9153525" cy="12204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503477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ging banne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707" y="152399"/>
            <a:ext cx="8382000" cy="8051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4707" y="238664"/>
            <a:ext cx="8341744" cy="484632"/>
          </a:xfrm>
        </p:spPr>
        <p:txBody>
          <a:bodyPr>
            <a:no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WM Plan Changes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117" y="1282851"/>
            <a:ext cx="8021782" cy="5456137"/>
          </a:xfrm>
        </p:spPr>
        <p:txBody>
          <a:bodyPr>
            <a:noAutofit/>
          </a:bodyPr>
          <a:lstStyle/>
          <a:p>
            <a:pPr marL="454025" indent="-454025"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en-US" sz="2400" b="1" dirty="0"/>
              <a:t>The occurrence of certain events may create a need to amend the waste minimization plan</a:t>
            </a:r>
          </a:p>
          <a:p>
            <a:pPr marL="911225" indent="-454025">
              <a:spcBef>
                <a:spcPts val="0"/>
              </a:spcBef>
              <a:spcAft>
                <a:spcPts val="1000"/>
              </a:spcAft>
            </a:pPr>
            <a:r>
              <a:rPr lang="en-US" sz="2400" b="1" dirty="0"/>
              <a:t>Administration (e.g., consistent with permit renewals for disposal site access)</a:t>
            </a:r>
          </a:p>
          <a:p>
            <a:pPr marL="911225" indent="-454025">
              <a:spcBef>
                <a:spcPts val="0"/>
              </a:spcBef>
              <a:spcAft>
                <a:spcPts val="1000"/>
              </a:spcAft>
            </a:pPr>
            <a:r>
              <a:rPr lang="en-US" sz="2400" b="1" dirty="0"/>
              <a:t>New practices or technologies show opportunity for significant reduction in LLRW requiring disposal</a:t>
            </a:r>
          </a:p>
          <a:p>
            <a:pPr marL="911225" indent="-454025">
              <a:spcBef>
                <a:spcPts val="0"/>
              </a:spcBef>
              <a:spcAft>
                <a:spcPts val="1000"/>
              </a:spcAft>
            </a:pPr>
            <a:r>
              <a:rPr lang="en-US" sz="2400" b="1" dirty="0"/>
              <a:t>Assessments indicate trends different than expected</a:t>
            </a:r>
          </a:p>
        </p:txBody>
      </p:sp>
      <p:pic>
        <p:nvPicPr>
          <p:cNvPr id="5" name="Picture 4" descr="DEP-rgb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6096000"/>
            <a:ext cx="2624138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467474"/>
            <a:ext cx="2133600" cy="365125"/>
          </a:xfrm>
        </p:spPr>
        <p:txBody>
          <a:bodyPr/>
          <a:lstStyle/>
          <a:p>
            <a:fld id="{E87B86B5-851B-4346-A7DA-D981274D6738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83570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ging banne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333" y="152399"/>
            <a:ext cx="8382000" cy="822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186" y="152400"/>
            <a:ext cx="8393500" cy="511834"/>
          </a:xfrm>
        </p:spPr>
        <p:txBody>
          <a:bodyPr>
            <a:no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Oversight and Inspections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83333" y="1316967"/>
            <a:ext cx="8084128" cy="4428226"/>
          </a:xfrm>
        </p:spPr>
        <p:txBody>
          <a:bodyPr>
            <a:normAutofit/>
          </a:bodyPr>
          <a:lstStyle/>
          <a:p>
            <a:pPr marL="458788" indent="-458788" defTabSz="74295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400" b="1" dirty="0"/>
              <a:t>PA DEP oversight activities </a:t>
            </a:r>
          </a:p>
          <a:p>
            <a:pPr marL="915988" indent="-458788" defTabSz="742950">
              <a:spcBef>
                <a:spcPts val="0"/>
              </a:spcBef>
              <a:spcAft>
                <a:spcPts val="1200"/>
              </a:spcAft>
            </a:pPr>
            <a:r>
              <a:rPr lang="en-US" sz="2400" b="1" dirty="0"/>
              <a:t>Monitoring waste minimization progress through analysis and waste generation reports</a:t>
            </a:r>
          </a:p>
          <a:p>
            <a:pPr marL="915988" indent="-458788" defTabSz="742950">
              <a:spcBef>
                <a:spcPts val="0"/>
              </a:spcBef>
              <a:spcAft>
                <a:spcPts val="1800"/>
              </a:spcAft>
            </a:pPr>
            <a:r>
              <a:rPr lang="en-US" sz="2400" b="1" dirty="0"/>
              <a:t>Inspection at generator facilities</a:t>
            </a:r>
          </a:p>
          <a:p>
            <a:pPr marL="458788" indent="-458788" defTabSz="74295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400" b="1" dirty="0"/>
              <a:t>Oversight activities may require coordination with:</a:t>
            </a:r>
          </a:p>
          <a:p>
            <a:pPr marL="915988" indent="-458788" defTabSz="742950">
              <a:spcBef>
                <a:spcPts val="0"/>
              </a:spcBef>
              <a:spcAft>
                <a:spcPts val="600"/>
              </a:spcAft>
            </a:pPr>
            <a:r>
              <a:rPr lang="en-US" sz="2400" b="1" dirty="0"/>
              <a:t>Appalachian Compact Commission</a:t>
            </a:r>
          </a:p>
          <a:p>
            <a:pPr marL="915988" indent="-458788" defTabSz="742950">
              <a:spcBef>
                <a:spcPts val="0"/>
              </a:spcBef>
              <a:spcAft>
                <a:spcPts val="600"/>
              </a:spcAft>
            </a:pPr>
            <a:r>
              <a:rPr lang="en-US" sz="2400" b="1" dirty="0"/>
              <a:t>Party States’ Regulatory Agencies </a:t>
            </a:r>
          </a:p>
          <a:p>
            <a:pPr defTabSz="742950">
              <a:buFont typeface="Wingdings" panose="05000000000000000000" pitchFamily="2" charset="2"/>
              <a:buChar char="Ø"/>
            </a:pPr>
            <a:endParaRPr lang="en-US" sz="2400" b="1" dirty="0"/>
          </a:p>
        </p:txBody>
      </p:sp>
      <p:pic>
        <p:nvPicPr>
          <p:cNvPr id="6" name="Picture 5" descr="DEP-rg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6096000"/>
            <a:ext cx="2624138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010400" y="6478876"/>
            <a:ext cx="2133600" cy="365125"/>
          </a:xfrm>
        </p:spPr>
        <p:txBody>
          <a:bodyPr/>
          <a:lstStyle/>
          <a:p>
            <a:fld id="{E87B86B5-851B-4346-A7DA-D981274D6738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94568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ging banne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808" y="152399"/>
            <a:ext cx="8382000" cy="7878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3683" y="155276"/>
            <a:ext cx="8402128" cy="491706"/>
          </a:xfrm>
        </p:spPr>
        <p:txBody>
          <a:bodyPr>
            <a:no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Program Implementation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055" y="1324155"/>
            <a:ext cx="8042564" cy="4170872"/>
          </a:xfrm>
        </p:spPr>
        <p:txBody>
          <a:bodyPr>
            <a:noAutofit/>
          </a:bodyPr>
          <a:lstStyle/>
          <a:p>
            <a:pPr marL="454025" indent="-454025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400" b="1" dirty="0"/>
              <a:t>Current Policy</a:t>
            </a:r>
          </a:p>
          <a:p>
            <a:pPr marL="915988" indent="-458788">
              <a:spcBef>
                <a:spcPts val="0"/>
              </a:spcBef>
              <a:spcAft>
                <a:spcPts val="1200"/>
              </a:spcAft>
            </a:pPr>
            <a:r>
              <a:rPr lang="en-US" sz="2400" b="1" dirty="0"/>
              <a:t>WM rulemaking process will be commensurate with opening of the regional LLRW disposal facility</a:t>
            </a:r>
          </a:p>
          <a:p>
            <a:pPr marL="915988" indent="-458788">
              <a:spcBef>
                <a:spcPts val="0"/>
              </a:spcBef>
              <a:spcAft>
                <a:spcPts val="1200"/>
              </a:spcAft>
            </a:pPr>
            <a:r>
              <a:rPr lang="en-US" sz="2400" b="1" dirty="0"/>
              <a:t>LLRW generators are encouraged to use PA DEP’s guidance document for designing and implementing “voluntary” WM programs</a:t>
            </a:r>
          </a:p>
          <a:p>
            <a:pPr marL="171450" indent="0" defTabSz="457200">
              <a:spcBef>
                <a:spcPts val="0"/>
              </a:spcBef>
              <a:spcAft>
                <a:spcPts val="1200"/>
              </a:spcAft>
              <a:buNone/>
            </a:pPr>
            <a:endParaRPr lang="en-US" sz="2400" b="1" i="1" dirty="0"/>
          </a:p>
        </p:txBody>
      </p:sp>
      <p:pic>
        <p:nvPicPr>
          <p:cNvPr id="5" name="Picture 4" descr="DEP-rg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6096000"/>
            <a:ext cx="2624138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467474"/>
            <a:ext cx="2133600" cy="365125"/>
          </a:xfrm>
        </p:spPr>
        <p:txBody>
          <a:bodyPr/>
          <a:lstStyle/>
          <a:p>
            <a:fld id="{E87B86B5-851B-4346-A7DA-D981274D6738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21941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ging banne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434" y="152399"/>
            <a:ext cx="8382000" cy="7792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0932" y="155275"/>
            <a:ext cx="8393502" cy="500334"/>
          </a:xfrm>
        </p:spPr>
        <p:txBody>
          <a:bodyPr>
            <a:no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Purpose of WM Document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575" y="1311215"/>
            <a:ext cx="8031842" cy="5061803"/>
          </a:xfrm>
        </p:spPr>
        <p:txBody>
          <a:bodyPr>
            <a:noAutofit/>
          </a:bodyPr>
          <a:lstStyle/>
          <a:p>
            <a:pPr marL="454025" indent="-454025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400" b="1" dirty="0">
                <a:latin typeface="Calibri" panose="020F0502020204030204" pitchFamily="34" charset="0"/>
              </a:rPr>
              <a:t>It establishes guidelines and criteria for future rulemaking</a:t>
            </a:r>
          </a:p>
          <a:p>
            <a:pPr marL="454025" indent="-454025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400" b="1" dirty="0">
                <a:latin typeface="Calibri" panose="020F0502020204030204" pitchFamily="34" charset="0"/>
              </a:rPr>
              <a:t>It provides LLRW generators with advanced notice of DEP’s intended approach for regulating WM programs</a:t>
            </a:r>
          </a:p>
          <a:p>
            <a:pPr marL="454025" indent="-454025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400" b="1" dirty="0">
                <a:latin typeface="Calibri" panose="020F0502020204030204" pitchFamily="34" charset="0"/>
              </a:rPr>
              <a:t>It emphasizes and promotes source reduction as well as volume reduction</a:t>
            </a:r>
          </a:p>
        </p:txBody>
      </p:sp>
      <p:pic>
        <p:nvPicPr>
          <p:cNvPr id="6" name="Picture 5" descr="DEP-rg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6096000"/>
            <a:ext cx="2624138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06490" y="6467474"/>
            <a:ext cx="2133600" cy="365125"/>
          </a:xfrm>
        </p:spPr>
        <p:txBody>
          <a:bodyPr/>
          <a:lstStyle/>
          <a:p>
            <a:fld id="{E87B86B5-851B-4346-A7DA-D981274D6738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8811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ging banne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060" y="152399"/>
            <a:ext cx="8382000" cy="8137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185" y="155275"/>
            <a:ext cx="8384875" cy="491706"/>
          </a:xfrm>
        </p:spPr>
        <p:txBody>
          <a:bodyPr>
            <a:no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Statutory Authority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1060" y="1336170"/>
            <a:ext cx="8118763" cy="5313867"/>
          </a:xfrm>
        </p:spPr>
        <p:txBody>
          <a:bodyPr>
            <a:noAutofit/>
          </a:bodyPr>
          <a:lstStyle/>
          <a:p>
            <a:pPr marL="457200" indent="-45720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Statutory authority for waste minimization (WM)   regulations established under:</a:t>
            </a:r>
          </a:p>
          <a:p>
            <a:pPr marL="738188" defTabSz="741363">
              <a:spcBef>
                <a:spcPts val="0"/>
              </a:spcBef>
              <a:spcAft>
                <a:spcPts val="600"/>
              </a:spcAft>
            </a:pP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	Section 301 (Act 1988-12) – Power and Duties of the Department of Environmental Protection</a:t>
            </a:r>
          </a:p>
          <a:p>
            <a:pPr marL="738188" defTabSz="741363">
              <a:spcBef>
                <a:spcPts val="0"/>
              </a:spcBef>
              <a:spcAft>
                <a:spcPts val="600"/>
              </a:spcAft>
            </a:pP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Section 310 (Act 1988-12) – Permitting of Generators, Brokers and Carriers</a:t>
            </a:r>
          </a:p>
          <a:p>
            <a:pPr marL="738188" defTabSz="741363">
              <a:spcBef>
                <a:spcPts val="0"/>
              </a:spcBef>
              <a:spcAft>
                <a:spcPts val="600"/>
              </a:spcAft>
            </a:pP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Article 2, Section B (Act 1985-120) – Power and Duties of the Appalachian Compact Commission</a:t>
            </a:r>
            <a:endParaRPr lang="en-US" sz="2400" b="1" u="sng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38188">
              <a:spcBef>
                <a:spcPts val="0"/>
              </a:spcBef>
              <a:spcAft>
                <a:spcPts val="600"/>
              </a:spcAft>
            </a:pPr>
            <a:endParaRPr lang="en-US" sz="2000" b="1" u="sng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sz="2200" b="1" dirty="0"/>
          </a:p>
        </p:txBody>
      </p:sp>
      <p:pic>
        <p:nvPicPr>
          <p:cNvPr id="6" name="Picture 5" descr="DEP-rg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6096000"/>
            <a:ext cx="2624138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815138" y="6467474"/>
            <a:ext cx="2133600" cy="365125"/>
          </a:xfrm>
        </p:spPr>
        <p:txBody>
          <a:bodyPr/>
          <a:lstStyle/>
          <a:p>
            <a:fld id="{E87B86B5-851B-4346-A7DA-D981274D6738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71404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ging banne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808" y="152400"/>
            <a:ext cx="8382000" cy="960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0933" y="250167"/>
            <a:ext cx="8384875" cy="500332"/>
          </a:xfrm>
        </p:spPr>
        <p:txBody>
          <a:bodyPr>
            <a:no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WM Program ― Review of Key Issues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7586" y="1386486"/>
            <a:ext cx="7919568" cy="5410200"/>
          </a:xfrm>
        </p:spPr>
        <p:txBody>
          <a:bodyPr>
            <a:noAutofit/>
          </a:bodyPr>
          <a:lstStyle/>
          <a:p>
            <a:pPr marL="454025" lvl="1" indent="-454025">
              <a:spcBef>
                <a:spcPts val="0"/>
              </a:spcBef>
              <a:spcAft>
                <a:spcPts val="500"/>
              </a:spcAft>
              <a:buFont typeface="Wingdings" panose="05000000000000000000" pitchFamily="2" charset="2"/>
              <a:buChar char="Ø"/>
            </a:pPr>
            <a:r>
              <a:rPr lang="en-US" sz="2400" b="1" dirty="0">
                <a:cs typeface="Calibri" panose="020F0502020204030204" pitchFamily="34" charset="0"/>
              </a:rPr>
              <a:t>WM Priorities</a:t>
            </a:r>
          </a:p>
          <a:p>
            <a:pPr marL="454025" lvl="1" indent="-454025">
              <a:spcBef>
                <a:spcPts val="0"/>
              </a:spcBef>
              <a:spcAft>
                <a:spcPts val="500"/>
              </a:spcAft>
              <a:buFont typeface="Wingdings" panose="05000000000000000000" pitchFamily="2" charset="2"/>
              <a:buChar char="Ø"/>
            </a:pPr>
            <a:r>
              <a:rPr lang="en-US" sz="2400" b="1" dirty="0">
                <a:cs typeface="Calibri" panose="020F0502020204030204" pitchFamily="34" charset="0"/>
              </a:rPr>
              <a:t>Small Generator Exemptions</a:t>
            </a:r>
          </a:p>
          <a:p>
            <a:pPr marL="454025" lvl="1" indent="-454025">
              <a:spcBef>
                <a:spcPts val="0"/>
              </a:spcBef>
              <a:spcAft>
                <a:spcPts val="500"/>
              </a:spcAft>
              <a:buFont typeface="Wingdings" panose="05000000000000000000" pitchFamily="2" charset="2"/>
              <a:buChar char="Ø"/>
            </a:pPr>
            <a:r>
              <a:rPr lang="en-US" sz="2400" b="1" dirty="0">
                <a:cs typeface="Calibri" panose="020F0502020204030204" pitchFamily="34" charset="0"/>
              </a:rPr>
              <a:t>WM Plan Requirements</a:t>
            </a:r>
          </a:p>
          <a:p>
            <a:pPr marL="454025" lvl="1" indent="-454025">
              <a:spcBef>
                <a:spcPts val="0"/>
              </a:spcBef>
              <a:spcAft>
                <a:spcPts val="500"/>
              </a:spcAft>
              <a:buFont typeface="Wingdings" panose="05000000000000000000" pitchFamily="2" charset="2"/>
              <a:buChar char="Ø"/>
            </a:pPr>
            <a:r>
              <a:rPr lang="en-US" sz="2400" b="1" dirty="0">
                <a:cs typeface="Calibri" panose="020F0502020204030204" pitchFamily="34" charset="0"/>
              </a:rPr>
              <a:t>WM Plan Review</a:t>
            </a:r>
          </a:p>
          <a:p>
            <a:pPr marL="454025" lvl="1" indent="-454025">
              <a:spcBef>
                <a:spcPts val="0"/>
              </a:spcBef>
              <a:spcAft>
                <a:spcPts val="500"/>
              </a:spcAft>
              <a:buFont typeface="Wingdings" panose="05000000000000000000" pitchFamily="2" charset="2"/>
              <a:buChar char="Ø"/>
            </a:pPr>
            <a:r>
              <a:rPr lang="en-US" sz="2400" b="1" dirty="0">
                <a:cs typeface="Calibri" panose="020F0502020204030204" pitchFamily="34" charset="0"/>
              </a:rPr>
              <a:t>WM Plan Changes</a:t>
            </a:r>
          </a:p>
          <a:p>
            <a:pPr marL="454025" lvl="1" indent="-454025">
              <a:spcBef>
                <a:spcPts val="0"/>
              </a:spcBef>
              <a:spcAft>
                <a:spcPts val="500"/>
              </a:spcAft>
              <a:buFont typeface="Wingdings" panose="05000000000000000000" pitchFamily="2" charset="2"/>
              <a:buChar char="Ø"/>
            </a:pPr>
            <a:r>
              <a:rPr lang="en-US" sz="2400" b="1" dirty="0">
                <a:cs typeface="Calibri" panose="020F0502020204030204" pitchFamily="34" charset="0"/>
              </a:rPr>
              <a:t>Program Implementation</a:t>
            </a:r>
          </a:p>
          <a:p>
            <a:pPr marL="454025" lvl="1" indent="-454025">
              <a:spcBef>
                <a:spcPts val="0"/>
              </a:spcBef>
              <a:spcAft>
                <a:spcPts val="500"/>
              </a:spcAft>
              <a:buFont typeface="Wingdings" panose="05000000000000000000" pitchFamily="2" charset="2"/>
              <a:buChar char="Ø"/>
            </a:pPr>
            <a:r>
              <a:rPr lang="en-US" sz="2400" b="1" dirty="0">
                <a:cs typeface="Calibri" panose="020F0502020204030204" pitchFamily="34" charset="0"/>
              </a:rPr>
              <a:t>Oversight and Inspections</a:t>
            </a:r>
            <a:endParaRPr lang="en-US" sz="2400" b="1" dirty="0"/>
          </a:p>
          <a:p>
            <a:pPr marL="0" indent="0">
              <a:buNone/>
            </a:pPr>
            <a:endParaRPr lang="en-US" sz="2000" dirty="0"/>
          </a:p>
        </p:txBody>
      </p:sp>
      <p:pic>
        <p:nvPicPr>
          <p:cNvPr id="6" name="Picture 5" descr="DEP-rgb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6096000"/>
            <a:ext cx="2624138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13418" y="6467474"/>
            <a:ext cx="2133600" cy="365125"/>
          </a:xfrm>
        </p:spPr>
        <p:txBody>
          <a:bodyPr/>
          <a:lstStyle/>
          <a:p>
            <a:fld id="{E87B86B5-851B-4346-A7DA-D981274D6738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62668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ging banne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060" y="152399"/>
            <a:ext cx="8382000" cy="7878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189" y="155274"/>
            <a:ext cx="8376249" cy="502257"/>
          </a:xfrm>
        </p:spPr>
        <p:txBody>
          <a:bodyPr>
            <a:no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Definitions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822" y="1250830"/>
            <a:ext cx="8222540" cy="4430447"/>
          </a:xfrm>
        </p:spPr>
        <p:txBody>
          <a:bodyPr>
            <a:noAutofit/>
          </a:bodyPr>
          <a:lstStyle/>
          <a:p>
            <a:pPr marL="457200" lvl="1" indent="-457200"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en-US" sz="2400" b="1" dirty="0"/>
              <a:t>Act 1988-12, Section 310 (Permitting of Generators) requires that each generator develop a plan for reduction of </a:t>
            </a:r>
            <a:r>
              <a:rPr lang="en-US" sz="2400" b="1" u="sng" dirty="0"/>
              <a:t>toxicity</a:t>
            </a:r>
            <a:r>
              <a:rPr lang="en-US" sz="2400" b="1" dirty="0"/>
              <a:t> and </a:t>
            </a:r>
            <a:r>
              <a:rPr lang="en-US" sz="2400" b="1" u="sng" dirty="0"/>
              <a:t>volume</a:t>
            </a:r>
            <a:r>
              <a:rPr lang="en-US" sz="2400" b="1" dirty="0"/>
              <a:t> with stated reduction goals</a:t>
            </a:r>
          </a:p>
          <a:p>
            <a:pPr marL="457200" lvl="1" indent="-45720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400" b="1" dirty="0"/>
              <a:t>Toxicity</a:t>
            </a:r>
          </a:p>
          <a:p>
            <a:pPr marL="911225" lvl="1" indent="-454025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b="1" dirty="0"/>
              <a:t>The physical and chemical form and radiological properties of a radionuclide, that makes it available to interact, directly or indirectly with the human body</a:t>
            </a:r>
          </a:p>
          <a:p>
            <a:pPr marL="454025" lvl="1" indent="-454025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400" b="1" dirty="0"/>
              <a:t>Toxicity Reduction</a:t>
            </a:r>
          </a:p>
          <a:p>
            <a:pPr marL="911225" lvl="1" indent="-454025"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400" b="1" dirty="0"/>
              <a:t>Waste avoidance, recycling or the treatment of waste to lessen its availability to interact, directly and indirectly, with the human body</a:t>
            </a:r>
          </a:p>
        </p:txBody>
      </p:sp>
      <p:pic>
        <p:nvPicPr>
          <p:cNvPr id="6" name="Picture 5" descr="DEP-rg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6096000"/>
            <a:ext cx="2624138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41127" y="6467474"/>
            <a:ext cx="2133600" cy="365125"/>
          </a:xfrm>
        </p:spPr>
        <p:txBody>
          <a:bodyPr/>
          <a:lstStyle/>
          <a:p>
            <a:fld id="{E87B86B5-851B-4346-A7DA-D981274D6738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70962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4611" y="1328874"/>
            <a:ext cx="8326582" cy="4682691"/>
          </a:xfrm>
        </p:spPr>
        <p:txBody>
          <a:bodyPr>
            <a:noAutofit/>
          </a:bodyPr>
          <a:lstStyle/>
          <a:p>
            <a:pPr marL="457200" lvl="0" indent="-457200" algn="l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en-US" sz="2400" b="1" dirty="0">
                <a:solidFill>
                  <a:schemeClr val="tx1"/>
                </a:solidFill>
              </a:rPr>
              <a:t>Priority emphasizes waste avoidance</a:t>
            </a:r>
          </a:p>
          <a:p>
            <a:pPr marL="914400" lvl="0" indent="-457200" algn="l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sz="2400" b="1" dirty="0">
                <a:solidFill>
                  <a:schemeClr val="tx1"/>
                </a:solidFill>
              </a:rPr>
              <a:t>Source Reduction</a:t>
            </a:r>
          </a:p>
          <a:p>
            <a:pPr marL="914400" lvl="0" indent="-457200" algn="l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sz="2400" b="1" dirty="0">
                <a:solidFill>
                  <a:schemeClr val="tx1"/>
                </a:solidFill>
              </a:rPr>
              <a:t>Recycle</a:t>
            </a:r>
          </a:p>
          <a:p>
            <a:pPr marL="914400" lvl="0" indent="-457200" algn="l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sz="2400" b="1" dirty="0">
                <a:solidFill>
                  <a:schemeClr val="tx1"/>
                </a:solidFill>
              </a:rPr>
              <a:t>Treatment</a:t>
            </a:r>
          </a:p>
          <a:p>
            <a:pPr marL="914400" lvl="0" indent="-457200" algn="l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sz="2400" b="1" dirty="0">
                <a:solidFill>
                  <a:schemeClr val="tx1"/>
                </a:solidFill>
              </a:rPr>
              <a:t>Disposal</a:t>
            </a:r>
          </a:p>
          <a:p>
            <a:pPr marL="457200" lvl="0" indent="-457200" algn="l"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en-US" sz="2400" b="1" dirty="0">
                <a:solidFill>
                  <a:schemeClr val="tx1"/>
                </a:solidFill>
              </a:rPr>
              <a:t>Toxicity vs volume reduction</a:t>
            </a:r>
          </a:p>
          <a:p>
            <a:pPr marL="457200" lvl="0" indent="-457200" algn="l">
              <a:spcBef>
                <a:spcPts val="0"/>
              </a:spcBef>
              <a:spcAft>
                <a:spcPts val="1200"/>
              </a:spcAft>
              <a:tabLst>
                <a:tab pos="457200" algn="l"/>
              </a:tabLst>
            </a:pPr>
            <a:r>
              <a:rPr lang="en-US" sz="2400" b="1" dirty="0">
                <a:solidFill>
                  <a:schemeClr val="tx1"/>
                </a:solidFill>
              </a:rPr>
              <a:t>	In situations where toxicity and volume reduction are mutually exclusive, preference should be given to toxicity reduction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533400" y="156737"/>
            <a:ext cx="81534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>
                <a:solidFill>
                  <a:schemeClr val="bg1"/>
                </a:solidFill>
              </a:rPr>
              <a:t>Part 61</a:t>
            </a:r>
            <a:endParaRPr lang="en-US" sz="2200" dirty="0">
              <a:solidFill>
                <a:schemeClr val="bg1"/>
              </a:solidFill>
            </a:endParaRPr>
          </a:p>
        </p:txBody>
      </p:sp>
      <p:pic>
        <p:nvPicPr>
          <p:cNvPr id="7" name="Picture 6" descr="Aging banne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278" y="156737"/>
            <a:ext cx="8796338" cy="861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284671" y="172528"/>
            <a:ext cx="8535264" cy="500332"/>
          </a:xfrm>
        </p:spPr>
        <p:txBody>
          <a:bodyPr>
            <a:no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WM Priorities</a:t>
            </a:r>
          </a:p>
        </p:txBody>
      </p:sp>
      <p:pic>
        <p:nvPicPr>
          <p:cNvPr id="9" name="Picture 8" descr="DEP-rg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5796" y="6137563"/>
            <a:ext cx="2624138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8819934" y="6601690"/>
            <a:ext cx="234011" cy="1662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545454"/>
                </a:solidFill>
              </a:rPr>
              <a:t>6</a:t>
            </a:r>
          </a:p>
        </p:txBody>
      </p:sp>
      <p:pic>
        <p:nvPicPr>
          <p:cNvPr id="10" name="Picture 9" descr="TNR Asterisk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990" y="4421987"/>
            <a:ext cx="172917" cy="17664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088034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8391" y="1321280"/>
            <a:ext cx="8495581" cy="4518804"/>
          </a:xfrm>
        </p:spPr>
        <p:txBody>
          <a:bodyPr>
            <a:noAutofit/>
          </a:bodyPr>
          <a:lstStyle/>
          <a:p>
            <a:pPr marL="454025" indent="-454025" algn="l"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chemeClr val="tx1"/>
                </a:solidFill>
              </a:rPr>
              <a:t>Act 1988-12 is silent on exempting small generators from submitting waste minimization plans</a:t>
            </a:r>
          </a:p>
          <a:p>
            <a:pPr marL="454025" indent="-454025" algn="l"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chemeClr val="tx1"/>
                </a:solidFill>
              </a:rPr>
              <a:t>Case-by-case considerations for special exemptions such as </a:t>
            </a:r>
          </a:p>
          <a:p>
            <a:pPr marL="911225" indent="-454025" algn="l"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1"/>
                </a:solidFill>
              </a:rPr>
              <a:t>One time generators</a:t>
            </a:r>
          </a:p>
          <a:p>
            <a:pPr marL="454025" indent="-454025" algn="l"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chemeClr val="tx1"/>
                </a:solidFill>
              </a:rPr>
              <a:t>Tiered approach</a:t>
            </a:r>
          </a:p>
          <a:p>
            <a:pPr marL="911225" indent="-454025" algn="l"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1"/>
                </a:solidFill>
              </a:rPr>
              <a:t>Waste generation activities will define effort required to waste minimization plans</a:t>
            </a:r>
          </a:p>
          <a:p>
            <a:pPr marL="682625" indent="-342900" algn="l"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endParaRPr lang="en-US" sz="2400" b="1" dirty="0">
              <a:solidFill>
                <a:schemeClr val="tx1"/>
              </a:solidFill>
            </a:endParaRPr>
          </a:p>
          <a:p>
            <a:pPr marL="344488" algn="l" defTabSz="400050">
              <a:spcBef>
                <a:spcPts val="0"/>
              </a:spcBef>
            </a:pPr>
            <a:endParaRPr lang="en-US" sz="2400" b="1" i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3400" y="156737"/>
            <a:ext cx="81534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>
                <a:solidFill>
                  <a:schemeClr val="bg1"/>
                </a:solidFill>
              </a:rPr>
              <a:t>Part 61</a:t>
            </a:r>
            <a:endParaRPr lang="en-US" sz="2200" dirty="0">
              <a:solidFill>
                <a:schemeClr val="bg1"/>
              </a:solidFill>
            </a:endParaRPr>
          </a:p>
        </p:txBody>
      </p:sp>
      <p:pic>
        <p:nvPicPr>
          <p:cNvPr id="9" name="Picture 8" descr="DEP-rg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6096000"/>
            <a:ext cx="2624138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 descr="Aging banne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82" y="152399"/>
            <a:ext cx="8382000" cy="7878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379559" y="155275"/>
            <a:ext cx="8341744" cy="491707"/>
          </a:xfrm>
        </p:spPr>
        <p:txBody>
          <a:bodyPr>
            <a:no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Small Generator Exemptions?</a:t>
            </a:r>
          </a:p>
        </p:txBody>
      </p:sp>
      <p:sp>
        <p:nvSpPr>
          <p:cNvPr id="2" name="Rectangle 1"/>
          <p:cNvSpPr/>
          <p:nvPr/>
        </p:nvSpPr>
        <p:spPr>
          <a:xfrm>
            <a:off x="8747182" y="6594765"/>
            <a:ext cx="251345" cy="2078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525252"/>
                </a:solidFill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34992703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548" y="1219209"/>
            <a:ext cx="8468260" cy="4017034"/>
          </a:xfrm>
        </p:spPr>
        <p:txBody>
          <a:bodyPr>
            <a:noAutofit/>
          </a:bodyPr>
          <a:lstStyle/>
          <a:p>
            <a:pPr marL="454025" indent="-454025" defTabSz="45720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400" b="1" dirty="0"/>
              <a:t>Format and content requirements assure commitment to waste avoidance</a:t>
            </a:r>
          </a:p>
          <a:p>
            <a:pPr marL="911225" indent="-454025" defTabSz="457200">
              <a:spcBef>
                <a:spcPts val="0"/>
              </a:spcBef>
              <a:spcAft>
                <a:spcPts val="1200"/>
              </a:spcAft>
            </a:pPr>
            <a:r>
              <a:rPr lang="en-US" sz="2400" b="1" dirty="0"/>
              <a:t>Management commitment and support</a:t>
            </a:r>
          </a:p>
          <a:p>
            <a:pPr marL="911225" indent="-454025" defTabSz="457200">
              <a:spcBef>
                <a:spcPts val="0"/>
              </a:spcBef>
              <a:spcAft>
                <a:spcPts val="1200"/>
              </a:spcAft>
            </a:pPr>
            <a:r>
              <a:rPr lang="en-US" sz="2400" b="1" dirty="0"/>
              <a:t>Current situation and waste minimization opportunities</a:t>
            </a:r>
          </a:p>
          <a:p>
            <a:pPr marL="911225" indent="-454025" defTabSz="457200">
              <a:spcBef>
                <a:spcPts val="0"/>
              </a:spcBef>
              <a:spcAft>
                <a:spcPts val="1200"/>
              </a:spcAft>
            </a:pPr>
            <a:r>
              <a:rPr lang="en-US" sz="2400" b="1" dirty="0"/>
              <a:t>Waste minimization goals</a:t>
            </a:r>
          </a:p>
          <a:p>
            <a:pPr marL="911225" indent="-454025" defTabSz="457200">
              <a:spcBef>
                <a:spcPts val="0"/>
              </a:spcBef>
              <a:spcAft>
                <a:spcPts val="1200"/>
              </a:spcAft>
            </a:pPr>
            <a:r>
              <a:rPr lang="en-US" sz="2400" b="1" dirty="0"/>
              <a:t>Training</a:t>
            </a:r>
          </a:p>
          <a:p>
            <a:pPr marL="911225" indent="-454025" defTabSz="457200">
              <a:spcBef>
                <a:spcPts val="0"/>
              </a:spcBef>
              <a:spcAft>
                <a:spcPts val="1800"/>
              </a:spcAft>
            </a:pPr>
            <a:r>
              <a:rPr lang="en-US" sz="2400" b="1" dirty="0"/>
              <a:t>Assessment</a:t>
            </a:r>
          </a:p>
          <a:p>
            <a:pPr marL="401638" lvl="1" indent="-401638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400" b="1" dirty="0"/>
              <a:t>	Generators should provide justifications involving ALARA and economic considerations </a:t>
            </a:r>
          </a:p>
        </p:txBody>
      </p:sp>
      <p:pic>
        <p:nvPicPr>
          <p:cNvPr id="5" name="Picture 4" descr="DEP-rg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6096000"/>
            <a:ext cx="2624138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 descr="Aging banner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808" y="152400"/>
            <a:ext cx="8382000" cy="7965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70932" y="153868"/>
            <a:ext cx="8376249" cy="487362"/>
          </a:xfrm>
        </p:spPr>
        <p:txBody>
          <a:bodyPr>
            <a:no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WM Plan Requirements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948054" y="6467474"/>
            <a:ext cx="2133600" cy="365125"/>
          </a:xfrm>
        </p:spPr>
        <p:txBody>
          <a:bodyPr/>
          <a:lstStyle/>
          <a:p>
            <a:r>
              <a:rPr lang="en-US" dirty="0"/>
              <a:t>8</a:t>
            </a:r>
          </a:p>
        </p:txBody>
      </p:sp>
      <p:pic>
        <p:nvPicPr>
          <p:cNvPr id="9" name="Picture 8" descr="TNR Asterisk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808" y="4883402"/>
            <a:ext cx="172917" cy="17664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709128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86114" y="1158826"/>
            <a:ext cx="8305800" cy="5078072"/>
          </a:xfrm>
        </p:spPr>
        <p:txBody>
          <a:bodyPr>
            <a:noAutofit/>
          </a:bodyPr>
          <a:lstStyle/>
          <a:p>
            <a:pPr marL="454025" indent="-454025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400" b="1" dirty="0"/>
              <a:t>PA DEP will review WM plans for completeness.  The review will consider generators discussions of:</a:t>
            </a:r>
          </a:p>
          <a:p>
            <a:pPr marL="912813" indent="-455613">
              <a:spcBef>
                <a:spcPts val="0"/>
              </a:spcBef>
              <a:spcAft>
                <a:spcPts val="1200"/>
              </a:spcAft>
            </a:pPr>
            <a:r>
              <a:rPr lang="en-US" sz="2400" b="1" dirty="0"/>
              <a:t>Historic and planned WM efforts for its license activities</a:t>
            </a:r>
          </a:p>
          <a:p>
            <a:pPr marL="912813" indent="-455613">
              <a:spcBef>
                <a:spcPts val="0"/>
              </a:spcBef>
              <a:spcAft>
                <a:spcPts val="1200"/>
              </a:spcAft>
            </a:pPr>
            <a:r>
              <a:rPr lang="en-US" sz="2400" b="1" dirty="0"/>
              <a:t>Anticipated product, process, or service changes that may affect waste generation activities</a:t>
            </a:r>
          </a:p>
          <a:p>
            <a:pPr marL="912813" indent="-455613">
              <a:spcBef>
                <a:spcPts val="0"/>
              </a:spcBef>
              <a:spcAft>
                <a:spcPts val="1200"/>
              </a:spcAft>
            </a:pPr>
            <a:r>
              <a:rPr lang="en-US" sz="2400" b="1" dirty="0"/>
              <a:t>Justifications involving ALARA and economic considerations</a:t>
            </a:r>
          </a:p>
          <a:p>
            <a:pPr marL="912813" indent="-455613">
              <a:spcBef>
                <a:spcPts val="0"/>
              </a:spcBef>
              <a:spcAft>
                <a:spcPts val="1800"/>
              </a:spcAft>
            </a:pPr>
            <a:r>
              <a:rPr lang="en-US" sz="2400" b="1" dirty="0"/>
              <a:t>Compliance with other regulations or regulatory guides that affect WM plan decision making</a:t>
            </a:r>
          </a:p>
          <a:p>
            <a:pPr marL="396875" indent="0">
              <a:spcBef>
                <a:spcPts val="0"/>
              </a:spcBef>
              <a:spcAft>
                <a:spcPts val="1200"/>
              </a:spcAft>
              <a:buNone/>
              <a:tabLst>
                <a:tab pos="346075" algn="l"/>
              </a:tabLst>
            </a:pPr>
            <a:r>
              <a:rPr lang="en-US" sz="2400" b="1" dirty="0"/>
              <a:t>Generator’s WM plan will be reviewed against WM for similar generator types to assess the reasonableness of the WM goals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en-US" sz="2400" b="1" dirty="0"/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endParaRPr lang="en-US" sz="2400" b="1" dirty="0"/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endParaRPr lang="en-US" sz="2400" b="1" dirty="0"/>
          </a:p>
        </p:txBody>
      </p:sp>
      <p:pic>
        <p:nvPicPr>
          <p:cNvPr id="5" name="Picture 4" descr="DEP-rg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6096000"/>
            <a:ext cx="2624138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 descr="Aging banne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808" y="152400"/>
            <a:ext cx="8382000" cy="805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579" y="224287"/>
            <a:ext cx="8401229" cy="500332"/>
          </a:xfrm>
        </p:spPr>
        <p:txBody>
          <a:bodyPr>
            <a:no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WM Plan Review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948054" y="6467474"/>
            <a:ext cx="2133600" cy="365125"/>
          </a:xfrm>
        </p:spPr>
        <p:txBody>
          <a:bodyPr/>
          <a:lstStyle/>
          <a:p>
            <a:fld id="{E87B86B5-851B-4346-A7DA-D981274D6738}" type="slidenum">
              <a:rPr lang="en-US" smtClean="0"/>
              <a:t>9</a:t>
            </a:fld>
            <a:endParaRPr lang="en-US" dirty="0"/>
          </a:p>
        </p:txBody>
      </p:sp>
      <p:pic>
        <p:nvPicPr>
          <p:cNvPr id="8" name="Picture 7" descr="TNR Asterisk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661" y="5436146"/>
            <a:ext cx="172917" cy="17664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695523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2572</TotalTime>
  <Words>470</Words>
  <Application>Microsoft Macintosh PowerPoint</Application>
  <PresentationFormat>On-screen Show (4:3)</PresentationFormat>
  <Paragraphs>85</Paragraphs>
  <Slides>12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 Requirements for Low-Level Radioactive  Waste Minimization Plans  Rich Janati, M.S., Chief Division of Nuclear Safety PA Dept. of Environmental Protection Administrator, Appalachian Compact Commission </vt:lpstr>
      <vt:lpstr>Purpose of WM Document </vt:lpstr>
      <vt:lpstr>Statutory Authority </vt:lpstr>
      <vt:lpstr>WM Program ― Review of Key Issues </vt:lpstr>
      <vt:lpstr>Definitions  </vt:lpstr>
      <vt:lpstr>WM Priorities</vt:lpstr>
      <vt:lpstr>Small Generator Exemptions?</vt:lpstr>
      <vt:lpstr>WM Plan Requirements</vt:lpstr>
      <vt:lpstr>WM Plan Review </vt:lpstr>
      <vt:lpstr>WM Plan Changes</vt:lpstr>
      <vt:lpstr>Oversight and Inspections</vt:lpstr>
      <vt:lpstr>Program Implementation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Build</dc:creator>
  <cp:lastModifiedBy>todd lovinger</cp:lastModifiedBy>
  <cp:revision>241</cp:revision>
  <cp:lastPrinted>2016-12-11T19:49:24Z</cp:lastPrinted>
  <dcterms:created xsi:type="dcterms:W3CDTF">2014-05-06T18:06:55Z</dcterms:created>
  <dcterms:modified xsi:type="dcterms:W3CDTF">2017-04-08T16:41:40Z</dcterms:modified>
</cp:coreProperties>
</file>