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2" r:id="rId5"/>
  </p:sldMasterIdLst>
  <p:notesMasterIdLst>
    <p:notesMasterId r:id="rId19"/>
  </p:notesMasterIdLst>
  <p:handoutMasterIdLst>
    <p:handoutMasterId r:id="rId20"/>
  </p:handoutMasterIdLst>
  <p:sldIdLst>
    <p:sldId id="496" r:id="rId6"/>
    <p:sldId id="342" r:id="rId7"/>
    <p:sldId id="530" r:id="rId8"/>
    <p:sldId id="497" r:id="rId9"/>
    <p:sldId id="501" r:id="rId10"/>
    <p:sldId id="526" r:id="rId11"/>
    <p:sldId id="517" r:id="rId12"/>
    <p:sldId id="518" r:id="rId13"/>
    <p:sldId id="521" r:id="rId14"/>
    <p:sldId id="522" r:id="rId15"/>
    <p:sldId id="524" r:id="rId16"/>
    <p:sldId id="531" r:id="rId17"/>
    <p:sldId id="304" r:id="rId18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4" userDrawn="1">
          <p15:clr>
            <a:srgbClr val="A4A3A4"/>
          </p15:clr>
        </p15:guide>
        <p15:guide id="2" pos="218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bl1" initials="d" lastIdx="1" clrIdx="0"/>
  <p:cmAuthor id="1" name="Whited, Ryan" initials="WR" lastIdx="3" clrIdx="1">
    <p:extLst/>
  </p:cmAuthor>
  <p:cmAuthor id="2" name="Wong, Melanie" initials="WM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68168" autoAdjust="0"/>
  </p:normalViewPr>
  <p:slideViewPr>
    <p:cSldViewPr>
      <p:cViewPr varScale="1">
        <p:scale>
          <a:sx n="47" d="100"/>
          <a:sy n="47" d="100"/>
        </p:scale>
        <p:origin x="-2376" y="-96"/>
      </p:cViewPr>
      <p:guideLst>
        <p:guide orient="horz" pos="28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506" y="82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8F2F3-21B7-4F0D-9C07-F5DC487E5E7F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4CECB9-FB78-4343-B3C2-FB5D038B981D}">
      <dgm:prSet phldrT="[Text]" custT="1"/>
      <dgm:spPr/>
      <dgm:t>
        <a:bodyPr/>
        <a:lstStyle/>
        <a:p>
          <a:r>
            <a:rPr lang="en-US" sz="2400" dirty="0" smtClean="0">
              <a:latin typeface="Arial Black" panose="020B0A04020102020204" pitchFamily="34" charset="0"/>
            </a:rPr>
            <a:t>2/12/14</a:t>
          </a:r>
          <a:endParaRPr lang="en-US" sz="2400" dirty="0"/>
        </a:p>
      </dgm:t>
    </dgm:pt>
    <dgm:pt modelId="{7018A71F-9395-45BA-B211-A6C2D0EB48C9}" type="parTrans" cxnId="{BED4E56D-D2BE-4842-B257-17BC63FCC7CC}">
      <dgm:prSet/>
      <dgm:spPr/>
      <dgm:t>
        <a:bodyPr/>
        <a:lstStyle/>
        <a:p>
          <a:endParaRPr lang="en-US"/>
        </a:p>
      </dgm:t>
    </dgm:pt>
    <dgm:pt modelId="{601C4510-EE91-4E19-ADAC-DD4BA019059F}" type="sibTrans" cxnId="{BED4E56D-D2BE-4842-B257-17BC63FCC7CC}">
      <dgm:prSet/>
      <dgm:spPr/>
      <dgm:t>
        <a:bodyPr/>
        <a:lstStyle/>
        <a:p>
          <a:endParaRPr lang="en-US"/>
        </a:p>
      </dgm:t>
    </dgm:pt>
    <dgm:pt modelId="{2E7B7921-464A-46A7-ACCF-FFB285C503F5}">
      <dgm:prSet phldrT="[Text]" custT="1"/>
      <dgm:spPr/>
      <dgm:t>
        <a:bodyPr anchor="ctr"/>
        <a:lstStyle/>
        <a:p>
          <a:pPr marL="0" indent="0" defTabSz="1143000">
            <a:tabLst/>
          </a:pPr>
          <a:endParaRPr lang="en-US" sz="1600" dirty="0">
            <a:latin typeface="Arial Black" panose="020B0A04020102020204" pitchFamily="34" charset="0"/>
          </a:endParaRPr>
        </a:p>
      </dgm:t>
    </dgm:pt>
    <dgm:pt modelId="{978F7D5E-0EF0-4A5B-B273-8E274BEBDD55}" type="parTrans" cxnId="{784EE0A3-C247-4F22-96FE-CD3042245865}">
      <dgm:prSet/>
      <dgm:spPr/>
      <dgm:t>
        <a:bodyPr/>
        <a:lstStyle/>
        <a:p>
          <a:endParaRPr lang="en-US"/>
        </a:p>
      </dgm:t>
    </dgm:pt>
    <dgm:pt modelId="{3493B42F-574E-44E1-8CC2-7F5891DB271B}" type="sibTrans" cxnId="{784EE0A3-C247-4F22-96FE-CD3042245865}">
      <dgm:prSet/>
      <dgm:spPr/>
      <dgm:t>
        <a:bodyPr/>
        <a:lstStyle/>
        <a:p>
          <a:endParaRPr lang="en-US"/>
        </a:p>
      </dgm:t>
    </dgm:pt>
    <dgm:pt modelId="{9469DBD5-8AB1-4F1E-AAF4-9C62BDD18C3F}">
      <dgm:prSet phldrT="[Text]" custT="1"/>
      <dgm:spPr/>
      <dgm:t>
        <a:bodyPr/>
        <a:lstStyle/>
        <a:p>
          <a:r>
            <a:rPr lang="en-US" sz="2400" dirty="0" smtClean="0">
              <a:latin typeface="Arial Black" panose="020B0A04020102020204" pitchFamily="34" charset="0"/>
            </a:rPr>
            <a:t>3/26/15</a:t>
          </a:r>
          <a:endParaRPr lang="en-US" sz="2400" dirty="0">
            <a:latin typeface="Arial Black" panose="020B0A04020102020204" pitchFamily="34" charset="0"/>
          </a:endParaRPr>
        </a:p>
      </dgm:t>
    </dgm:pt>
    <dgm:pt modelId="{FAAF16D5-FDBD-4890-B635-D4DA9BA8DF18}" type="parTrans" cxnId="{62AAE1DA-3D36-4DEA-9E29-B513B7CA3770}">
      <dgm:prSet/>
      <dgm:spPr/>
      <dgm:t>
        <a:bodyPr/>
        <a:lstStyle/>
        <a:p>
          <a:endParaRPr lang="en-US"/>
        </a:p>
      </dgm:t>
    </dgm:pt>
    <dgm:pt modelId="{A4454258-F4D0-4BCF-82BE-D60B6EC26A40}" type="sibTrans" cxnId="{62AAE1DA-3D36-4DEA-9E29-B513B7CA3770}">
      <dgm:prSet/>
      <dgm:spPr/>
      <dgm:t>
        <a:bodyPr/>
        <a:lstStyle/>
        <a:p>
          <a:endParaRPr lang="en-US"/>
        </a:p>
      </dgm:t>
    </dgm:pt>
    <dgm:pt modelId="{78C779EF-0F75-4A23-8D14-A368E17D2325}">
      <dgm:prSet phldrT="[Text]" custT="1"/>
      <dgm:spPr/>
      <dgm:t>
        <a:bodyPr anchor="ctr"/>
        <a:lstStyle/>
        <a:p>
          <a:pPr marL="0" indent="0">
            <a:tabLst/>
          </a:pPr>
          <a:endParaRPr lang="en-US" sz="2000" dirty="0"/>
        </a:p>
      </dgm:t>
    </dgm:pt>
    <dgm:pt modelId="{2B1F4E89-9848-4FE1-ABCD-2B5D90133F7E}" type="parTrans" cxnId="{5701FAA4-5DCE-41E2-8D27-71158CAD6C99}">
      <dgm:prSet/>
      <dgm:spPr/>
      <dgm:t>
        <a:bodyPr/>
        <a:lstStyle/>
        <a:p>
          <a:endParaRPr lang="en-US"/>
        </a:p>
      </dgm:t>
    </dgm:pt>
    <dgm:pt modelId="{91C6828F-D9D2-4DAE-A12D-1C37EB40FF25}" type="sibTrans" cxnId="{5701FAA4-5DCE-41E2-8D27-71158CAD6C99}">
      <dgm:prSet/>
      <dgm:spPr/>
      <dgm:t>
        <a:bodyPr/>
        <a:lstStyle/>
        <a:p>
          <a:endParaRPr lang="en-US"/>
        </a:p>
      </dgm:t>
    </dgm:pt>
    <dgm:pt modelId="{2BCC6BD1-9F77-4820-8BB5-97477EF63F88}">
      <dgm:prSet phldrT="[Text]" custT="1"/>
      <dgm:spPr/>
      <dgm:t>
        <a:bodyPr/>
        <a:lstStyle/>
        <a:p>
          <a:r>
            <a:rPr lang="en-US" sz="2400" dirty="0" smtClean="0">
              <a:latin typeface="Arial Black" panose="020B0A04020102020204" pitchFamily="34" charset="0"/>
            </a:rPr>
            <a:t>9/16/16</a:t>
          </a:r>
          <a:endParaRPr lang="en-US" sz="2400" dirty="0">
            <a:latin typeface="Arial Black" panose="020B0A04020102020204" pitchFamily="34" charset="0"/>
          </a:endParaRPr>
        </a:p>
      </dgm:t>
    </dgm:pt>
    <dgm:pt modelId="{94B249FD-5FC5-457E-97B0-5AAE91C4CAF5}" type="parTrans" cxnId="{744C795D-1D1C-4B8F-B015-EE316FE74515}">
      <dgm:prSet/>
      <dgm:spPr/>
      <dgm:t>
        <a:bodyPr/>
        <a:lstStyle/>
        <a:p>
          <a:endParaRPr lang="en-US"/>
        </a:p>
      </dgm:t>
    </dgm:pt>
    <dgm:pt modelId="{CB6FB9CD-B04C-4C33-8963-7137776CFD69}" type="sibTrans" cxnId="{744C795D-1D1C-4B8F-B015-EE316FE74515}">
      <dgm:prSet/>
      <dgm:spPr/>
      <dgm:t>
        <a:bodyPr/>
        <a:lstStyle/>
        <a:p>
          <a:endParaRPr lang="en-US"/>
        </a:p>
      </dgm:t>
    </dgm:pt>
    <dgm:pt modelId="{8C5BE6F8-1FA3-4C99-ACFF-7D908039C05B}">
      <dgm:prSet phldrT="[Text]" custT="1"/>
      <dgm:spPr/>
      <dgm:t>
        <a:bodyPr anchor="ctr"/>
        <a:lstStyle/>
        <a:p>
          <a:r>
            <a:rPr lang="en-US" sz="2000" dirty="0" smtClean="0">
              <a:latin typeface="Arial Black" panose="020B0A04020102020204" pitchFamily="34" charset="0"/>
            </a:rPr>
            <a:t> </a:t>
          </a:r>
          <a:endParaRPr lang="en-US" sz="2000" dirty="0"/>
        </a:p>
      </dgm:t>
    </dgm:pt>
    <dgm:pt modelId="{5CD0D247-DF64-49DB-B80B-83BA6E4F94E7}" type="parTrans" cxnId="{17EADBEA-B844-48B8-9D35-3A613F7AFC76}">
      <dgm:prSet/>
      <dgm:spPr/>
      <dgm:t>
        <a:bodyPr/>
        <a:lstStyle/>
        <a:p>
          <a:endParaRPr lang="en-US"/>
        </a:p>
      </dgm:t>
    </dgm:pt>
    <dgm:pt modelId="{4256924D-DD1C-4A81-A340-0E3CF0DB8B46}" type="sibTrans" cxnId="{17EADBEA-B844-48B8-9D35-3A613F7AFC76}">
      <dgm:prSet/>
      <dgm:spPr/>
      <dgm:t>
        <a:bodyPr/>
        <a:lstStyle/>
        <a:p>
          <a:endParaRPr lang="en-US"/>
        </a:p>
      </dgm:t>
    </dgm:pt>
    <dgm:pt modelId="{58FBC662-BBEF-4153-8B8E-34C34D5CCB37}" type="pres">
      <dgm:prSet presAssocID="{ABB8F2F3-21B7-4F0D-9C07-F5DC487E5E7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80CCCC-AAE1-43B8-8D7C-FC0FB575FB6C}" type="pres">
      <dgm:prSet presAssocID="{4C4CECB9-FB78-4343-B3C2-FB5D038B981D}" presName="compNode" presStyleCnt="0"/>
      <dgm:spPr/>
      <dgm:t>
        <a:bodyPr/>
        <a:lstStyle/>
        <a:p>
          <a:endParaRPr lang="en-US"/>
        </a:p>
      </dgm:t>
    </dgm:pt>
    <dgm:pt modelId="{554CB6DE-3EB4-4B20-9443-140A2433D450}" type="pres">
      <dgm:prSet presAssocID="{4C4CECB9-FB78-4343-B3C2-FB5D038B981D}" presName="noGeometry" presStyleCnt="0"/>
      <dgm:spPr/>
      <dgm:t>
        <a:bodyPr/>
        <a:lstStyle/>
        <a:p>
          <a:endParaRPr lang="en-US"/>
        </a:p>
      </dgm:t>
    </dgm:pt>
    <dgm:pt modelId="{FFAD8050-53B1-4409-A408-0F11CCB57653}" type="pres">
      <dgm:prSet presAssocID="{4C4CECB9-FB78-4343-B3C2-FB5D038B981D}" presName="childTextVisible" presStyleLbl="bgAccFollowNode1" presStyleIdx="0" presStyleCnt="3" custScaleX="154719" custScaleY="176812" custLinFactNeighborX="8336" custLinFactNeighborY="-33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2CD97-5536-474A-B36C-D1F1EB527414}" type="pres">
      <dgm:prSet presAssocID="{4C4CECB9-FB78-4343-B3C2-FB5D038B981D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8764BE9E-97A7-444F-AF0D-9D5231D30804}" type="pres">
      <dgm:prSet presAssocID="{4C4CECB9-FB78-4343-B3C2-FB5D038B981D}" presName="parentText" presStyleLbl="node1" presStyleIdx="0" presStyleCnt="3" custScaleX="231075" custLinFactY="81762" custLinFactNeighborX="7619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5F6E3-8E02-421C-B2C1-D68796A79EC1}" type="pres">
      <dgm:prSet presAssocID="{4C4CECB9-FB78-4343-B3C2-FB5D038B981D}" presName="aSpace" presStyleCnt="0"/>
      <dgm:spPr/>
      <dgm:t>
        <a:bodyPr/>
        <a:lstStyle/>
        <a:p>
          <a:endParaRPr lang="en-US"/>
        </a:p>
      </dgm:t>
    </dgm:pt>
    <dgm:pt modelId="{5957EC90-24B2-4ABF-9B0B-F734C082826C}" type="pres">
      <dgm:prSet presAssocID="{9469DBD5-8AB1-4F1E-AAF4-9C62BDD18C3F}" presName="compNode" presStyleCnt="0"/>
      <dgm:spPr/>
      <dgm:t>
        <a:bodyPr/>
        <a:lstStyle/>
        <a:p>
          <a:endParaRPr lang="en-US"/>
        </a:p>
      </dgm:t>
    </dgm:pt>
    <dgm:pt modelId="{6CCC50BA-DA30-4425-B902-B54042C1E435}" type="pres">
      <dgm:prSet presAssocID="{9469DBD5-8AB1-4F1E-AAF4-9C62BDD18C3F}" presName="noGeometry" presStyleCnt="0"/>
      <dgm:spPr/>
      <dgm:t>
        <a:bodyPr/>
        <a:lstStyle/>
        <a:p>
          <a:endParaRPr lang="en-US"/>
        </a:p>
      </dgm:t>
    </dgm:pt>
    <dgm:pt modelId="{801BA4C4-9470-4976-B12C-6C50C49A845B}" type="pres">
      <dgm:prSet presAssocID="{9469DBD5-8AB1-4F1E-AAF4-9C62BDD18C3F}" presName="childTextVisible" presStyleLbl="bgAccFollowNode1" presStyleIdx="1" presStyleCnt="3" custScaleX="162139" custScaleY="197900" custLinFactNeighborX="-4497" custLinFactNeighborY="-33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93705-D5A3-45BE-A60B-6E560B9A5C83}" type="pres">
      <dgm:prSet presAssocID="{9469DBD5-8AB1-4F1E-AAF4-9C62BDD18C3F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4EF56EDE-DB7D-4931-873C-457C1920D250}" type="pres">
      <dgm:prSet presAssocID="{9469DBD5-8AB1-4F1E-AAF4-9C62BDD18C3F}" presName="parentText" presStyleLbl="node1" presStyleIdx="1" presStyleCnt="3" custScaleX="251500" custScaleY="115490" custLinFactY="89507" custLinFactNeighborX="4745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85FE0-37B8-406C-9D4E-6AABE69030F9}" type="pres">
      <dgm:prSet presAssocID="{9469DBD5-8AB1-4F1E-AAF4-9C62BDD18C3F}" presName="aSpace" presStyleCnt="0"/>
      <dgm:spPr/>
      <dgm:t>
        <a:bodyPr/>
        <a:lstStyle/>
        <a:p>
          <a:endParaRPr lang="en-US"/>
        </a:p>
      </dgm:t>
    </dgm:pt>
    <dgm:pt modelId="{3788C86B-54E5-4557-9FDA-18ABFCA1E86C}" type="pres">
      <dgm:prSet presAssocID="{2BCC6BD1-9F77-4820-8BB5-97477EF63F88}" presName="compNode" presStyleCnt="0"/>
      <dgm:spPr/>
      <dgm:t>
        <a:bodyPr/>
        <a:lstStyle/>
        <a:p>
          <a:endParaRPr lang="en-US"/>
        </a:p>
      </dgm:t>
    </dgm:pt>
    <dgm:pt modelId="{8580F83F-0191-4099-A434-239701DEFDB2}" type="pres">
      <dgm:prSet presAssocID="{2BCC6BD1-9F77-4820-8BB5-97477EF63F88}" presName="noGeometry" presStyleCnt="0"/>
      <dgm:spPr/>
      <dgm:t>
        <a:bodyPr/>
        <a:lstStyle/>
        <a:p>
          <a:endParaRPr lang="en-US"/>
        </a:p>
      </dgm:t>
    </dgm:pt>
    <dgm:pt modelId="{95CC02C2-AE03-47E7-8CD7-A31F62B76596}" type="pres">
      <dgm:prSet presAssocID="{2BCC6BD1-9F77-4820-8BB5-97477EF63F88}" presName="childTextVisible" presStyleLbl="bgAccFollowNode1" presStyleIdx="2" presStyleCnt="3" custScaleX="151007" custScaleY="201073" custLinFactNeighborX="-27409" custLinFactNeighborY="-33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2357-E23D-407C-8A04-9CD0A2988276}" type="pres">
      <dgm:prSet presAssocID="{2BCC6BD1-9F77-4820-8BB5-97477EF63F88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F622D435-933B-4A3F-A4DD-3FA2DCF5E153}" type="pres">
      <dgm:prSet presAssocID="{2BCC6BD1-9F77-4820-8BB5-97477EF63F88}" presName="parentText" presStyleLbl="node1" presStyleIdx="2" presStyleCnt="3" custScaleX="257208" custScaleY="103397" custLinFactY="93476" custLinFactNeighborX="822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E40EA3-08B2-4C3B-B056-73E6A329FD2E}" type="presOf" srcId="{ABB8F2F3-21B7-4F0D-9C07-F5DC487E5E7F}" destId="{58FBC662-BBEF-4153-8B8E-34C34D5CCB37}" srcOrd="0" destOrd="0" presId="urn:microsoft.com/office/officeart/2005/8/layout/hProcess6"/>
    <dgm:cxn modelId="{7D65F349-7AF4-4A87-BE5C-E381BDEEE678}" type="presOf" srcId="{2BCC6BD1-9F77-4820-8BB5-97477EF63F88}" destId="{F622D435-933B-4A3F-A4DD-3FA2DCF5E153}" srcOrd="0" destOrd="0" presId="urn:microsoft.com/office/officeart/2005/8/layout/hProcess6"/>
    <dgm:cxn modelId="{D5D116B5-3BE8-474E-979A-71E356121670}" type="presOf" srcId="{9469DBD5-8AB1-4F1E-AAF4-9C62BDD18C3F}" destId="{4EF56EDE-DB7D-4931-873C-457C1920D250}" srcOrd="0" destOrd="0" presId="urn:microsoft.com/office/officeart/2005/8/layout/hProcess6"/>
    <dgm:cxn modelId="{B37A3885-AE3E-495D-81AB-6B4AE5A44AB7}" type="presOf" srcId="{78C779EF-0F75-4A23-8D14-A368E17D2325}" destId="{0D793705-D5A3-45BE-A60B-6E560B9A5C83}" srcOrd="1" destOrd="0" presId="urn:microsoft.com/office/officeart/2005/8/layout/hProcess6"/>
    <dgm:cxn modelId="{FB92AC31-B718-408E-9E7D-57A01D680C3B}" type="presOf" srcId="{78C779EF-0F75-4A23-8D14-A368E17D2325}" destId="{801BA4C4-9470-4976-B12C-6C50C49A845B}" srcOrd="0" destOrd="0" presId="urn:microsoft.com/office/officeart/2005/8/layout/hProcess6"/>
    <dgm:cxn modelId="{143816F9-92B1-48C4-8974-5CB4458A476A}" type="presOf" srcId="{8C5BE6F8-1FA3-4C99-ACFF-7D908039C05B}" destId="{21D42357-E23D-407C-8A04-9CD0A2988276}" srcOrd="1" destOrd="0" presId="urn:microsoft.com/office/officeart/2005/8/layout/hProcess6"/>
    <dgm:cxn modelId="{17EADBEA-B844-48B8-9D35-3A613F7AFC76}" srcId="{2BCC6BD1-9F77-4820-8BB5-97477EF63F88}" destId="{8C5BE6F8-1FA3-4C99-ACFF-7D908039C05B}" srcOrd="0" destOrd="0" parTransId="{5CD0D247-DF64-49DB-B80B-83BA6E4F94E7}" sibTransId="{4256924D-DD1C-4A81-A340-0E3CF0DB8B46}"/>
    <dgm:cxn modelId="{5701FAA4-5DCE-41E2-8D27-71158CAD6C99}" srcId="{9469DBD5-8AB1-4F1E-AAF4-9C62BDD18C3F}" destId="{78C779EF-0F75-4A23-8D14-A368E17D2325}" srcOrd="0" destOrd="0" parTransId="{2B1F4E89-9848-4FE1-ABCD-2B5D90133F7E}" sibTransId="{91C6828F-D9D2-4DAE-A12D-1C37EB40FF25}"/>
    <dgm:cxn modelId="{784EE0A3-C247-4F22-96FE-CD3042245865}" srcId="{4C4CECB9-FB78-4343-B3C2-FB5D038B981D}" destId="{2E7B7921-464A-46A7-ACCF-FFB285C503F5}" srcOrd="0" destOrd="0" parTransId="{978F7D5E-0EF0-4A5B-B273-8E274BEBDD55}" sibTransId="{3493B42F-574E-44E1-8CC2-7F5891DB271B}"/>
    <dgm:cxn modelId="{946C0B0C-877B-45D6-A4BE-1F50D328F556}" type="presOf" srcId="{4C4CECB9-FB78-4343-B3C2-FB5D038B981D}" destId="{8764BE9E-97A7-444F-AF0D-9D5231D30804}" srcOrd="0" destOrd="0" presId="urn:microsoft.com/office/officeart/2005/8/layout/hProcess6"/>
    <dgm:cxn modelId="{62AAE1DA-3D36-4DEA-9E29-B513B7CA3770}" srcId="{ABB8F2F3-21B7-4F0D-9C07-F5DC487E5E7F}" destId="{9469DBD5-8AB1-4F1E-AAF4-9C62BDD18C3F}" srcOrd="1" destOrd="0" parTransId="{FAAF16D5-FDBD-4890-B635-D4DA9BA8DF18}" sibTransId="{A4454258-F4D0-4BCF-82BE-D60B6EC26A40}"/>
    <dgm:cxn modelId="{BED4E56D-D2BE-4842-B257-17BC63FCC7CC}" srcId="{ABB8F2F3-21B7-4F0D-9C07-F5DC487E5E7F}" destId="{4C4CECB9-FB78-4343-B3C2-FB5D038B981D}" srcOrd="0" destOrd="0" parTransId="{7018A71F-9395-45BA-B211-A6C2D0EB48C9}" sibTransId="{601C4510-EE91-4E19-ADAC-DD4BA019059F}"/>
    <dgm:cxn modelId="{744C795D-1D1C-4B8F-B015-EE316FE74515}" srcId="{ABB8F2F3-21B7-4F0D-9C07-F5DC487E5E7F}" destId="{2BCC6BD1-9F77-4820-8BB5-97477EF63F88}" srcOrd="2" destOrd="0" parTransId="{94B249FD-5FC5-457E-97B0-5AAE91C4CAF5}" sibTransId="{CB6FB9CD-B04C-4C33-8963-7137776CFD69}"/>
    <dgm:cxn modelId="{B7A40572-1AD9-412B-9A34-927F418F8E49}" type="presOf" srcId="{2E7B7921-464A-46A7-ACCF-FFB285C503F5}" destId="{4AB2CD97-5536-474A-B36C-D1F1EB527414}" srcOrd="1" destOrd="0" presId="urn:microsoft.com/office/officeart/2005/8/layout/hProcess6"/>
    <dgm:cxn modelId="{728FC34D-24AC-4240-A44C-9676193BC769}" type="presOf" srcId="{2E7B7921-464A-46A7-ACCF-FFB285C503F5}" destId="{FFAD8050-53B1-4409-A408-0F11CCB57653}" srcOrd="0" destOrd="0" presId="urn:microsoft.com/office/officeart/2005/8/layout/hProcess6"/>
    <dgm:cxn modelId="{EFAF2360-13A2-426F-B3A2-75C2EFAA348A}" type="presOf" srcId="{8C5BE6F8-1FA3-4C99-ACFF-7D908039C05B}" destId="{95CC02C2-AE03-47E7-8CD7-A31F62B76596}" srcOrd="0" destOrd="0" presId="urn:microsoft.com/office/officeart/2005/8/layout/hProcess6"/>
    <dgm:cxn modelId="{450DD7E4-1A56-4347-BB77-29B2E4B4541B}" type="presParOf" srcId="{58FBC662-BBEF-4153-8B8E-34C34D5CCB37}" destId="{8F80CCCC-AAE1-43B8-8D7C-FC0FB575FB6C}" srcOrd="0" destOrd="0" presId="urn:microsoft.com/office/officeart/2005/8/layout/hProcess6"/>
    <dgm:cxn modelId="{78F0118B-C707-49D0-AD70-0CE1E77960A7}" type="presParOf" srcId="{8F80CCCC-AAE1-43B8-8D7C-FC0FB575FB6C}" destId="{554CB6DE-3EB4-4B20-9443-140A2433D450}" srcOrd="0" destOrd="0" presId="urn:microsoft.com/office/officeart/2005/8/layout/hProcess6"/>
    <dgm:cxn modelId="{3670C9CA-5E55-4921-B328-3F92B468D201}" type="presParOf" srcId="{8F80CCCC-AAE1-43B8-8D7C-FC0FB575FB6C}" destId="{FFAD8050-53B1-4409-A408-0F11CCB57653}" srcOrd="1" destOrd="0" presId="urn:microsoft.com/office/officeart/2005/8/layout/hProcess6"/>
    <dgm:cxn modelId="{8AC1A9B2-9E74-4747-B1F4-D0DAED375843}" type="presParOf" srcId="{8F80CCCC-AAE1-43B8-8D7C-FC0FB575FB6C}" destId="{4AB2CD97-5536-474A-B36C-D1F1EB527414}" srcOrd="2" destOrd="0" presId="urn:microsoft.com/office/officeart/2005/8/layout/hProcess6"/>
    <dgm:cxn modelId="{88366863-A272-4592-995F-5E30DCFD7C33}" type="presParOf" srcId="{8F80CCCC-AAE1-43B8-8D7C-FC0FB575FB6C}" destId="{8764BE9E-97A7-444F-AF0D-9D5231D30804}" srcOrd="3" destOrd="0" presId="urn:microsoft.com/office/officeart/2005/8/layout/hProcess6"/>
    <dgm:cxn modelId="{FA933A49-CF9C-4B17-8A4C-7045689C1E50}" type="presParOf" srcId="{58FBC662-BBEF-4153-8B8E-34C34D5CCB37}" destId="{A485F6E3-8E02-421C-B2C1-D68796A79EC1}" srcOrd="1" destOrd="0" presId="urn:microsoft.com/office/officeart/2005/8/layout/hProcess6"/>
    <dgm:cxn modelId="{14BF212D-9F1F-461D-833B-02E915A562FE}" type="presParOf" srcId="{58FBC662-BBEF-4153-8B8E-34C34D5CCB37}" destId="{5957EC90-24B2-4ABF-9B0B-F734C082826C}" srcOrd="2" destOrd="0" presId="urn:microsoft.com/office/officeart/2005/8/layout/hProcess6"/>
    <dgm:cxn modelId="{2BE86448-1DC2-41EE-9526-EC5F5804DAFA}" type="presParOf" srcId="{5957EC90-24B2-4ABF-9B0B-F734C082826C}" destId="{6CCC50BA-DA30-4425-B902-B54042C1E435}" srcOrd="0" destOrd="0" presId="urn:microsoft.com/office/officeart/2005/8/layout/hProcess6"/>
    <dgm:cxn modelId="{440297AE-DBB1-462E-ABB2-34CFC050FBCC}" type="presParOf" srcId="{5957EC90-24B2-4ABF-9B0B-F734C082826C}" destId="{801BA4C4-9470-4976-B12C-6C50C49A845B}" srcOrd="1" destOrd="0" presId="urn:microsoft.com/office/officeart/2005/8/layout/hProcess6"/>
    <dgm:cxn modelId="{B1AAD68A-7972-404C-8B16-ABCB03D62B40}" type="presParOf" srcId="{5957EC90-24B2-4ABF-9B0B-F734C082826C}" destId="{0D793705-D5A3-45BE-A60B-6E560B9A5C83}" srcOrd="2" destOrd="0" presId="urn:microsoft.com/office/officeart/2005/8/layout/hProcess6"/>
    <dgm:cxn modelId="{05A33696-878B-4C57-9044-88CC0FB7E8B8}" type="presParOf" srcId="{5957EC90-24B2-4ABF-9B0B-F734C082826C}" destId="{4EF56EDE-DB7D-4931-873C-457C1920D250}" srcOrd="3" destOrd="0" presId="urn:microsoft.com/office/officeart/2005/8/layout/hProcess6"/>
    <dgm:cxn modelId="{399A08BE-3AFE-4889-AAB2-BAB663108A7D}" type="presParOf" srcId="{58FBC662-BBEF-4153-8B8E-34C34D5CCB37}" destId="{80785FE0-37B8-406C-9D4E-6AABE69030F9}" srcOrd="3" destOrd="0" presId="urn:microsoft.com/office/officeart/2005/8/layout/hProcess6"/>
    <dgm:cxn modelId="{53418E6A-1B19-4679-A7D8-1E87FDDEBBF0}" type="presParOf" srcId="{58FBC662-BBEF-4153-8B8E-34C34D5CCB37}" destId="{3788C86B-54E5-4557-9FDA-18ABFCA1E86C}" srcOrd="4" destOrd="0" presId="urn:microsoft.com/office/officeart/2005/8/layout/hProcess6"/>
    <dgm:cxn modelId="{4DD444D8-6D86-494A-B3DE-7DCBAF119C8E}" type="presParOf" srcId="{3788C86B-54E5-4557-9FDA-18ABFCA1E86C}" destId="{8580F83F-0191-4099-A434-239701DEFDB2}" srcOrd="0" destOrd="0" presId="urn:microsoft.com/office/officeart/2005/8/layout/hProcess6"/>
    <dgm:cxn modelId="{448173D1-0959-45D7-A8F3-F0B122F85D60}" type="presParOf" srcId="{3788C86B-54E5-4557-9FDA-18ABFCA1E86C}" destId="{95CC02C2-AE03-47E7-8CD7-A31F62B76596}" srcOrd="1" destOrd="0" presId="urn:microsoft.com/office/officeart/2005/8/layout/hProcess6"/>
    <dgm:cxn modelId="{EE19C099-5AB9-4EAB-BA8A-5116734FAE8E}" type="presParOf" srcId="{3788C86B-54E5-4557-9FDA-18ABFCA1E86C}" destId="{21D42357-E23D-407C-8A04-9CD0A2988276}" srcOrd="2" destOrd="0" presId="urn:microsoft.com/office/officeart/2005/8/layout/hProcess6"/>
    <dgm:cxn modelId="{04C695BE-8AB3-46DB-9083-A69FFEF1DAF8}" type="presParOf" srcId="{3788C86B-54E5-4557-9FDA-18ABFCA1E86C}" destId="{F622D435-933B-4A3F-A4DD-3FA2DCF5E15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D8050-53B1-4409-A408-0F11CCB57653}">
      <dsp:nvSpPr>
        <dsp:cNvPr id="0" name=""/>
        <dsp:cNvSpPr/>
      </dsp:nvSpPr>
      <dsp:spPr>
        <a:xfrm>
          <a:off x="592930" y="1512084"/>
          <a:ext cx="2354348" cy="235186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11430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endParaRPr lang="en-US" sz="1600" kern="1200" dirty="0">
            <a:latin typeface="Arial Black" panose="020B0A04020102020204" pitchFamily="34" charset="0"/>
          </a:endParaRPr>
        </a:p>
      </dsp:txBody>
      <dsp:txXfrm>
        <a:off x="1181518" y="1864864"/>
        <a:ext cx="1147745" cy="1646307"/>
      </dsp:txXfrm>
    </dsp:sp>
    <dsp:sp modelId="{8764BE9E-97A7-444F-AF0D-9D5231D30804}">
      <dsp:nvSpPr>
        <dsp:cNvPr id="0" name=""/>
        <dsp:cNvSpPr/>
      </dsp:nvSpPr>
      <dsp:spPr>
        <a:xfrm>
          <a:off x="583051" y="4138612"/>
          <a:ext cx="1758126" cy="7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Black" panose="020B0A04020102020204" pitchFamily="34" charset="0"/>
            </a:rPr>
            <a:t>2/12/14</a:t>
          </a:r>
          <a:endParaRPr lang="en-US" sz="2400" kern="1200" dirty="0"/>
        </a:p>
      </dsp:txBody>
      <dsp:txXfrm>
        <a:off x="840523" y="4250035"/>
        <a:ext cx="1243182" cy="538000"/>
      </dsp:txXfrm>
    </dsp:sp>
    <dsp:sp modelId="{801BA4C4-9470-4976-B12C-6C50C49A845B}">
      <dsp:nvSpPr>
        <dsp:cNvPr id="0" name=""/>
        <dsp:cNvSpPr/>
      </dsp:nvSpPr>
      <dsp:spPr>
        <a:xfrm>
          <a:off x="3331088" y="1374626"/>
          <a:ext cx="2467257" cy="263236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endParaRPr lang="en-US" sz="2000" kern="1200" dirty="0"/>
        </a:p>
      </dsp:txBody>
      <dsp:txXfrm>
        <a:off x="3947902" y="1769481"/>
        <a:ext cx="1202788" cy="1842659"/>
      </dsp:txXfrm>
    </dsp:sp>
    <dsp:sp modelId="{4EF56EDE-DB7D-4931-873C-457C1920D250}">
      <dsp:nvSpPr>
        <dsp:cNvPr id="0" name=""/>
        <dsp:cNvSpPr/>
      </dsp:nvSpPr>
      <dsp:spPr>
        <a:xfrm>
          <a:off x="3276596" y="4138612"/>
          <a:ext cx="1913529" cy="878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Black" panose="020B0A04020102020204" pitchFamily="34" charset="0"/>
            </a:rPr>
            <a:t>3/26/15</a:t>
          </a:r>
          <a:endParaRPr lang="en-US" sz="2400" kern="1200" dirty="0">
            <a:latin typeface="Arial Black" panose="020B0A04020102020204" pitchFamily="34" charset="0"/>
          </a:endParaRPr>
        </a:p>
      </dsp:txBody>
      <dsp:txXfrm>
        <a:off x="3556826" y="4267295"/>
        <a:ext cx="1353069" cy="621335"/>
      </dsp:txXfrm>
    </dsp:sp>
    <dsp:sp modelId="{95CC02C2-AE03-47E7-8CD7-A31F62B76596}">
      <dsp:nvSpPr>
        <dsp:cNvPr id="0" name=""/>
        <dsp:cNvSpPr/>
      </dsp:nvSpPr>
      <dsp:spPr>
        <a:xfrm>
          <a:off x="6135195" y="1353523"/>
          <a:ext cx="2297863" cy="267457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Black" panose="020B0A04020102020204" pitchFamily="34" charset="0"/>
            </a:rPr>
            <a:t> </a:t>
          </a:r>
          <a:endParaRPr lang="en-US" sz="2000" kern="1200" dirty="0"/>
        </a:p>
      </dsp:txBody>
      <dsp:txXfrm>
        <a:off x="6709661" y="1754709"/>
        <a:ext cx="1120208" cy="1872203"/>
      </dsp:txXfrm>
    </dsp:sp>
    <dsp:sp modelId="{F622D435-933B-4A3F-A4DD-3FA2DCF5E153}">
      <dsp:nvSpPr>
        <dsp:cNvPr id="0" name=""/>
        <dsp:cNvSpPr/>
      </dsp:nvSpPr>
      <dsp:spPr>
        <a:xfrm>
          <a:off x="6024447" y="4214815"/>
          <a:ext cx="1956958" cy="786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Black" panose="020B0A04020102020204" pitchFamily="34" charset="0"/>
            </a:rPr>
            <a:t>9/16/16</a:t>
          </a:r>
          <a:endParaRPr lang="en-US" sz="2400" kern="1200" dirty="0">
            <a:latin typeface="Arial Black" panose="020B0A04020102020204" pitchFamily="34" charset="0"/>
          </a:endParaRPr>
        </a:p>
      </dsp:txBody>
      <dsp:txXfrm>
        <a:off x="6311037" y="4330023"/>
        <a:ext cx="1383778" cy="556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0851" cy="460379"/>
          </a:xfrm>
          <a:prstGeom prst="rect">
            <a:avLst/>
          </a:prstGeom>
        </p:spPr>
        <p:txBody>
          <a:bodyPr vert="horz" lIns="90969" tIns="45485" rIns="90969" bIns="454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473" y="0"/>
            <a:ext cx="3010851" cy="460379"/>
          </a:xfrm>
          <a:prstGeom prst="rect">
            <a:avLst/>
          </a:prstGeom>
        </p:spPr>
        <p:txBody>
          <a:bodyPr vert="horz" lIns="90969" tIns="45485" rIns="90969" bIns="45485" rtlCol="0"/>
          <a:lstStyle>
            <a:lvl1pPr algn="r">
              <a:defRPr sz="1200"/>
            </a:lvl1pPr>
          </a:lstStyle>
          <a:p>
            <a:fld id="{315BF320-3A53-4658-927C-D2A9D3D1AA55}" type="datetimeFigureOut">
              <a:rPr lang="en-US" smtClean="0"/>
              <a:t>4/17/17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8246"/>
            <a:ext cx="3010851" cy="460379"/>
          </a:xfrm>
          <a:prstGeom prst="rect">
            <a:avLst/>
          </a:prstGeom>
        </p:spPr>
        <p:txBody>
          <a:bodyPr vert="horz" lIns="90969" tIns="45485" rIns="90969" bIns="454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473" y="8758246"/>
            <a:ext cx="3010851" cy="460379"/>
          </a:xfrm>
          <a:prstGeom prst="rect">
            <a:avLst/>
          </a:prstGeom>
        </p:spPr>
        <p:txBody>
          <a:bodyPr vert="horz" lIns="90969" tIns="45485" rIns="90969" bIns="45485" rtlCol="0" anchor="b"/>
          <a:lstStyle>
            <a:lvl1pPr algn="r">
              <a:defRPr sz="1200"/>
            </a:lvl1pPr>
          </a:lstStyle>
          <a:p>
            <a:fld id="{8D1BD9A6-4421-4C28-9A2B-D6924B47D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06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0323" cy="461010"/>
          </a:xfrm>
          <a:prstGeom prst="rect">
            <a:avLst/>
          </a:prstGeom>
        </p:spPr>
        <p:txBody>
          <a:bodyPr vert="horz" lIns="92480" tIns="46239" rIns="92480" bIns="462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2" y="1"/>
            <a:ext cx="3010323" cy="461010"/>
          </a:xfrm>
          <a:prstGeom prst="rect">
            <a:avLst/>
          </a:prstGeom>
        </p:spPr>
        <p:txBody>
          <a:bodyPr vert="horz" lIns="92480" tIns="46239" rIns="92480" bIns="46239" rtlCol="0"/>
          <a:lstStyle>
            <a:lvl1pPr algn="r">
              <a:defRPr sz="1200"/>
            </a:lvl1pPr>
          </a:lstStyle>
          <a:p>
            <a:fld id="{2BF81184-A737-495A-812A-6D95EAFC7BAA}" type="datetimeFigureOut">
              <a:rPr lang="en-US" smtClean="0"/>
              <a:t>4/17/17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0" tIns="46239" rIns="92480" bIns="4623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6"/>
            <a:ext cx="5557520" cy="4149090"/>
          </a:xfrm>
          <a:prstGeom prst="rect">
            <a:avLst/>
          </a:prstGeom>
        </p:spPr>
        <p:txBody>
          <a:bodyPr vert="horz" lIns="92480" tIns="46239" rIns="92480" bIns="462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57592"/>
            <a:ext cx="3010323" cy="461010"/>
          </a:xfrm>
          <a:prstGeom prst="rect">
            <a:avLst/>
          </a:prstGeom>
        </p:spPr>
        <p:txBody>
          <a:bodyPr vert="horz" lIns="92480" tIns="46239" rIns="92480" bIns="462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2" y="8757592"/>
            <a:ext cx="3010323" cy="461010"/>
          </a:xfrm>
          <a:prstGeom prst="rect">
            <a:avLst/>
          </a:prstGeom>
        </p:spPr>
        <p:txBody>
          <a:bodyPr vert="horz" lIns="92480" tIns="46239" rIns="92480" bIns="46239" rtlCol="0" anchor="b"/>
          <a:lstStyle>
            <a:lvl1pPr algn="r">
              <a:defRPr sz="1200"/>
            </a:lvl1pPr>
          </a:lstStyle>
          <a:p>
            <a:fld id="{80A2B424-62C4-4176-84D6-061B51EEB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4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72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E4E6-B42F-456C-B3B0-2A87BD42665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98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84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38F6A0-E821-46D1-851B-B95FEAB6E5D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defTabSz="909919">
              <a:defRPr/>
            </a:pPr>
            <a:endParaRPr lang="en-US" altLang="en-US" b="1" baseline="0" dirty="0" smtClean="0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91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D8AE-3568-4D60-BB43-B25CEB35F0AB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2150"/>
            <a:ext cx="4610100" cy="3457575"/>
          </a:xfrm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42075" y="4383064"/>
            <a:ext cx="5810135" cy="4145623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dirty="0" smtClean="0">
              <a:latin typeface="Lucida Grande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84938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82900" y="146050"/>
            <a:ext cx="1074738" cy="80645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45154" y="1181100"/>
            <a:ext cx="6861951" cy="8085037"/>
          </a:xfrm>
        </p:spPr>
        <p:txBody>
          <a:bodyPr/>
          <a:lstStyle/>
          <a:p>
            <a:pPr defTabSz="909919">
              <a:defRPr/>
            </a:pPr>
            <a:endParaRPr lang="en-US" dirty="0">
              <a:latin typeface="Arial  "/>
              <a:cs typeface="Arial" panose="020B0604020202020204" pitchFamily="34" charset="0"/>
            </a:endParaRPr>
          </a:p>
          <a:p>
            <a:endParaRPr lang="en-US" dirty="0">
              <a:latin typeface="Arial  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9310" indent="-2843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7399" indent="-22748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2359" indent="-22748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47319" indent="-22748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4CA01DC-379B-454F-AFDC-3534B85CB67F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3785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D8AE-3568-4D60-BB43-B25CEB35F0AB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2150"/>
            <a:ext cx="4610100" cy="3457575"/>
          </a:xfrm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42075" y="4383064"/>
            <a:ext cx="5810135" cy="4145623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dirty="0" smtClean="0">
              <a:latin typeface="Lucida Grande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0551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E4E6-B42F-456C-B3B0-2A87BD42665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97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E4E6-B42F-456C-B3B0-2A87BD42665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64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E4E6-B42F-456C-B3B0-2A87BD42665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86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E4E6-B42F-456C-B3B0-2A87BD42665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8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55DB-61AE-467F-9FAD-3414C00DDB12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6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ECA7-1460-4EF6-ABFF-8723344F012D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9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8EFC-F499-4091-90C3-C970A065381C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5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C876-E357-47A3-B634-8FE35F886F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2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20F6-8253-4E5B-A0AF-9149CFFBE4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5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5428-348B-4A2E-9627-E8E91CB239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6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7360-9030-4291-8BAC-7569823972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5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ACD7-4ED8-404A-8836-A90861D3DA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5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A862-D9A3-4F2B-AFB5-FE40541C22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45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596E-7178-4AEA-B4FE-F175087334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86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7535-4C18-463E-A9F0-F7739284D1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3BE8-1F95-4041-97B4-C19610E0B846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46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53F8-C0EC-4C38-9D03-2A4408021A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3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02DB-067F-44DE-8610-501FEC578E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80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2C2F-E319-48F7-8AD5-248496C2E4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4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6D56-BCB4-4DCC-96C4-EF6F045D591B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5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0D66-55DA-41EB-B213-B63188D073D5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1B98B90-91A0-4452-9375-C0CA930502FB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 descr="nrc_logo_whit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263" y="114300"/>
            <a:ext cx="13033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514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5623-5563-4516-8E39-E10545A66D18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4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420E-C8E7-40DB-A45C-5F7A6DB55E42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7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6B3E-F27C-4636-A39C-F14DD1A7FDCE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6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E713-35AF-4113-BA18-7D613A566661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3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4BA7-C9FB-4A74-BED3-224CEF2E869A}" type="datetime1">
              <a:rPr lang="en-US" smtClean="0"/>
              <a:t>4/17/17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9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764DCA4-EC4C-4DB2-8DFD-D04030BABA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5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3370"/>
            <a:ext cx="8991600" cy="194743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NRC’s LLW Regulatory Program:  Update of Emerging Issues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533400" y="4268390"/>
            <a:ext cx="7924800" cy="15704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8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Andrea Kock, Deputy Director </a:t>
            </a:r>
          </a:p>
          <a:p>
            <a:r>
              <a:rPr lang="en-US" sz="7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Division </a:t>
            </a:r>
            <a:r>
              <a:rPr lang="en-US" sz="7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of Decommissioning, </a:t>
            </a:r>
            <a:r>
              <a:rPr lang="en-US" sz="7200" b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Uranium </a:t>
            </a:r>
            <a:r>
              <a:rPr lang="en-US" sz="7200" b="1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Recovery,</a:t>
            </a:r>
          </a:p>
          <a:p>
            <a:r>
              <a:rPr lang="en-US" sz="7200" b="1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and </a:t>
            </a:r>
            <a:r>
              <a:rPr lang="en-US" sz="7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Waste </a:t>
            </a:r>
            <a:r>
              <a:rPr lang="en-US" sz="7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Programs (DUWP)</a:t>
            </a:r>
            <a:endParaRPr lang="en-US" sz="72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7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Office of Nuclear Material Safety and </a:t>
            </a:r>
            <a:r>
              <a:rPr lang="en-US" sz="7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Safeguards (NMSS)</a:t>
            </a:r>
            <a:endParaRPr lang="en-US" sz="72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8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en-US" sz="8000" i="1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en-US" sz="1800" i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8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2729507"/>
            <a:ext cx="6934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1400" b="1" dirty="0"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latin typeface="Arial Black" panose="020B0A04020102020204" pitchFamily="34" charset="0"/>
              </a:rPr>
              <a:t>April 24, 2017</a:t>
            </a:r>
            <a:endParaRPr lang="en-US" sz="2000" b="1" dirty="0">
              <a:latin typeface="Arial Black" panose="020B0A04020102020204" pitchFamily="34" charset="0"/>
            </a:endParaRPr>
          </a:p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LLW Forum Meeting </a:t>
            </a:r>
          </a:p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Denver, Colorado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288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NRC staff prepared a </a:t>
            </a:r>
            <a:r>
              <a:rPr lang="en-US" sz="2400" dirty="0"/>
              <a:t>rulemaking plan SECY paper to further evaluate potential changes to 10 CFR 30.35, as required by SRM-SECY-15-0129, “Commission Involvement in Early Stages of Rulemaking</a:t>
            </a:r>
            <a:r>
              <a:rPr lang="en-US" sz="2400" dirty="0" smtClean="0"/>
              <a:t>”</a:t>
            </a:r>
          </a:p>
          <a:p>
            <a:endParaRPr lang="en-US" sz="2400" dirty="0"/>
          </a:p>
          <a:p>
            <a:r>
              <a:rPr lang="en-US" sz="2400" dirty="0"/>
              <a:t>This plan is documented in SECY-16-0115 (ADAMS Accession No. ML16200A223) dated October 7, 2016.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A2DA-8834-4D8C-A890-84AAA06CF2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-44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Rulemaking Plan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2286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382E213-4537-4EC5-8D8C-A4FD85F212F5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19200"/>
            <a:ext cx="8077200" cy="498475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NRC staff concluded </a:t>
            </a:r>
            <a:r>
              <a:rPr lang="en-US" sz="2400" dirty="0" smtClean="0"/>
              <a:t>that the proposed rulemaking:</a:t>
            </a:r>
          </a:p>
          <a:p>
            <a:pPr lvl="1"/>
            <a:r>
              <a:rPr lang="en-US" sz="2000" dirty="0" smtClean="0"/>
              <a:t>is </a:t>
            </a:r>
            <a:r>
              <a:rPr lang="en-US" sz="2000" dirty="0"/>
              <a:t>the most effective way to ensure that adequate financial resources are available to disposition Category 1 and 2 byproduct material </a:t>
            </a:r>
            <a:r>
              <a:rPr lang="en-US" sz="2000" dirty="0" smtClean="0"/>
              <a:t>RSSs</a:t>
            </a:r>
          </a:p>
          <a:p>
            <a:pPr lvl="1"/>
            <a:r>
              <a:rPr lang="en-US" sz="2000" dirty="0" smtClean="0"/>
              <a:t>would be a high priority based on its contribution to NRC Safety and Security Goals</a:t>
            </a:r>
          </a:p>
          <a:p>
            <a:pPr lvl="1"/>
            <a:r>
              <a:rPr lang="en-US" sz="2000" dirty="0" smtClean="0"/>
              <a:t>would </a:t>
            </a:r>
            <a:r>
              <a:rPr lang="en-US" sz="2000" dirty="0"/>
              <a:t>improve the effectiveness of the regulatory framework </a:t>
            </a:r>
            <a:endParaRPr lang="en-US" sz="2000" dirty="0" smtClean="0"/>
          </a:p>
          <a:p>
            <a:pPr lvl="1"/>
            <a:r>
              <a:rPr lang="en-US" sz="2000" dirty="0" smtClean="0"/>
              <a:t>would address issues identified by several internal and external groups</a:t>
            </a:r>
          </a:p>
          <a:p>
            <a:r>
              <a:rPr lang="en-US" sz="2400" dirty="0" smtClean="0"/>
              <a:t>The NRC staff recommended that the Commission approve the initiation of rulemaking to expand the financial assurance requirements in 10 CFR 30.35 </a:t>
            </a:r>
          </a:p>
          <a:p>
            <a:r>
              <a:rPr lang="en-US" sz="2400" dirty="0" smtClean="0"/>
              <a:t>Alternatives to rulemaking and the specifics of the rule would be explored as part of the rulemaking process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A2DA-8834-4D8C-A890-84AAA06CF2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-44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Rulemaking Plan Recommendations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2286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B55E656-A87C-49A5-95A4-5F98DBD6F789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5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Low Activity Waste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of the study</a:t>
            </a:r>
          </a:p>
          <a:p>
            <a:r>
              <a:rPr lang="en-US" dirty="0" smtClean="0"/>
              <a:t>Divergent stakeholder comments</a:t>
            </a:r>
          </a:p>
          <a:p>
            <a:r>
              <a:rPr lang="en-US" dirty="0" smtClean="0"/>
              <a:t>Options offer a range of costs and benefits</a:t>
            </a:r>
          </a:p>
          <a:p>
            <a:r>
              <a:rPr lang="en-US" dirty="0" smtClean="0"/>
              <a:t>Path forward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5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95300"/>
            <a:ext cx="7772400" cy="12954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Questions?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13" descr="http://www.thearticlewriter.com/images/question-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362200"/>
            <a:ext cx="3000375" cy="3048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2286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DB69AC-623C-4CFC-995E-C48677450D56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8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609600" y="152400"/>
            <a:ext cx="2514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Objective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447800"/>
            <a:ext cx="754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  <a:ea typeface="ヒラギノ角ゴ Pro W3" pitchFamily="1" charset="-128"/>
              </a:rPr>
              <a:t>To discuss </a:t>
            </a:r>
            <a:r>
              <a:rPr lang="en-US" sz="2400" dirty="0" smtClean="0">
                <a:latin typeface="Arial Black" panose="020B0A04020102020204" pitchFamily="34" charset="0"/>
                <a:ea typeface="ヒラギノ角ゴ Pro W3" pitchFamily="1" charset="-128"/>
              </a:rPr>
              <a:t>the progress and next steps on several items related to the NRC’s Low-Level Radioactive Waste (LLW) Program and 2016 LLW Programmatic Assessment including:</a:t>
            </a:r>
          </a:p>
          <a:p>
            <a:endParaRPr lang="en-US" sz="2400" dirty="0">
              <a:latin typeface="Arial Black" panose="020B0A04020102020204" pitchFamily="34" charset="0"/>
              <a:ea typeface="ヒラギノ角ゴ Pro W3" pitchFamily="1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  <a:ea typeface="ヒラギノ角ゴ Pro W3" pitchFamily="1" charset="-128"/>
              </a:rPr>
              <a:t>Proposed Final </a:t>
            </a:r>
            <a:r>
              <a:rPr lang="en-US" sz="2400" dirty="0">
                <a:latin typeface="Arial Black" panose="020B0A04020102020204" pitchFamily="34" charset="0"/>
                <a:ea typeface="ヒラギノ角ゴ Pro W3" pitchFamily="1" charset="-128"/>
              </a:rPr>
              <a:t>Part 61 </a:t>
            </a:r>
            <a:r>
              <a:rPr lang="en-US" sz="2400" dirty="0" smtClean="0">
                <a:latin typeface="Arial Black" panose="020B0A04020102020204" pitchFamily="34" charset="0"/>
                <a:ea typeface="ヒラギノ角ゴ Pro W3" pitchFamily="1" charset="-128"/>
              </a:rPr>
              <a:t>Rulemaking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  <a:ea typeface="ヒラギノ角ゴ Pro W3" pitchFamily="1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  <a:ea typeface="ヒラギノ角ゴ Pro W3" pitchFamily="1" charset="-128"/>
              </a:rPr>
              <a:t>Low Activity Waste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Arial Black" panose="020B0A04020102020204" pitchFamily="34" charset="0"/>
              <a:ea typeface="ヒラギノ角ゴ Pro W3" pitchFamily="1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  <a:ea typeface="ヒラギノ角ゴ Pro W3" pitchFamily="1" charset="-128"/>
              </a:rPr>
              <a:t>Byproduct </a:t>
            </a:r>
            <a:r>
              <a:rPr lang="en-US" sz="2400" dirty="0">
                <a:latin typeface="Arial Black" panose="020B0A04020102020204" pitchFamily="34" charset="0"/>
                <a:ea typeface="ヒラギノ角ゴ Pro W3" pitchFamily="1" charset="-128"/>
              </a:rPr>
              <a:t>Material Financial </a:t>
            </a:r>
            <a:r>
              <a:rPr lang="en-US" sz="2400" dirty="0" smtClean="0">
                <a:latin typeface="Arial Black" panose="020B0A04020102020204" pitchFamily="34" charset="0"/>
                <a:ea typeface="ヒラギノ角ゴ Pro W3" pitchFamily="1" charset="-128"/>
              </a:rPr>
              <a:t>Assurance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28600" y="6096000"/>
            <a:ext cx="2133600" cy="365125"/>
          </a:xfrm>
        </p:spPr>
        <p:txBody>
          <a:bodyPr/>
          <a:lstStyle/>
          <a:p>
            <a:pPr algn="l"/>
            <a:fld id="{D09F6AF4-1B12-4FB2-B8E1-A580206BAE9B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6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 Messages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NRC staff is making progress on several significant aspects of the 2016 Programmatic Assessment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Stakeholder input will be necessary to inform the NRC’s approach on several issues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NRC is open to additional discussion on implementation of new regulatory initiatives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8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1279527" y="1514475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363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2142056"/>
            <a:ext cx="7772400" cy="14382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 CFR Part 61 Rulemaking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2286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59B9646-F676-4693-B97C-3EB58067DDC4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5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04470463"/>
              </p:ext>
            </p:extLst>
          </p:nvPr>
        </p:nvGraphicFramePr>
        <p:xfrm>
          <a:off x="0" y="280988"/>
          <a:ext cx="8853487" cy="627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9107464" cy="987105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Status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2327295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143000"/>
            <a:r>
              <a:rPr lang="en-US" dirty="0">
                <a:latin typeface="Arial Black" panose="020B0A04020102020204" pitchFamily="34" charset="0"/>
              </a:rPr>
              <a:t>Commission </a:t>
            </a:r>
            <a:r>
              <a:rPr lang="en-US" dirty="0" smtClean="0">
                <a:latin typeface="Arial Black" panose="020B0A04020102020204" pitchFamily="34" charset="0"/>
              </a:rPr>
              <a:t>Approved Proposed </a:t>
            </a:r>
            <a:r>
              <a:rPr lang="en-US" dirty="0">
                <a:latin typeface="Arial Black" panose="020B0A04020102020204" pitchFamily="34" charset="0"/>
              </a:rPr>
              <a:t>Rule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0913" y="2094637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Arial Black" panose="020B0A04020102020204" pitchFamily="34" charset="0"/>
              </a:rPr>
              <a:t>Proposed </a:t>
            </a:r>
            <a:r>
              <a:rPr lang="en-US" dirty="0" smtClean="0">
                <a:latin typeface="Arial Black" panose="020B0A04020102020204" pitchFamily="34" charset="0"/>
              </a:rPr>
              <a:t>Rule </a:t>
            </a:r>
            <a:r>
              <a:rPr lang="en-US" dirty="0">
                <a:latin typeface="Arial Black" panose="020B0A04020102020204" pitchFamily="34" charset="0"/>
              </a:rPr>
              <a:t>and </a:t>
            </a:r>
            <a:r>
              <a:rPr lang="en-US" dirty="0" smtClean="0">
                <a:latin typeface="Arial Black" panose="020B0A04020102020204" pitchFamily="34" charset="0"/>
              </a:rPr>
              <a:t>Associated Draft Guidance Issued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52606" y="217059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Final Rule to Commission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2606" y="296900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SECY-16-0106: ML16188A290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2286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63020F4-820D-4C4B-9CBE-A1BCCD6E63DF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0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1279527" y="1514475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363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2133600"/>
            <a:ext cx="7772400" cy="14382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NRC Byproduct Material Financial Assurance Update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2286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1C3C109-F02E-4BDC-812F-C885D0E6862B}" type="slidenum"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3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448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267200"/>
          </a:xfrm>
        </p:spPr>
        <p:txBody>
          <a:bodyPr>
            <a:noAutofit/>
          </a:bodyPr>
          <a:lstStyle/>
          <a:p>
            <a:r>
              <a:rPr lang="en-US" sz="2200" dirty="0"/>
              <a:t>NRC’s regulatory threshold in 10 CFR 30.35 for providing decommissioning financial assurance is higher than most Category 1 and 2 radioactive sealed sources (RSSs)</a:t>
            </a:r>
          </a:p>
          <a:p>
            <a:r>
              <a:rPr lang="en-US" sz="2200" dirty="0"/>
              <a:t>For sources below the threshold, there is no requirement for financial assurance for decommissioning or end-of-life financial planning </a:t>
            </a:r>
          </a:p>
          <a:p>
            <a:r>
              <a:rPr lang="en-US" sz="2200" dirty="0"/>
              <a:t>This does not relieve the licensee from the responsibility of proper end-of-life management</a:t>
            </a:r>
          </a:p>
          <a:p>
            <a:r>
              <a:rPr lang="en-US" sz="2200" dirty="0"/>
              <a:t>Financial burden may be significant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A2DA-8834-4D8C-A890-84AAA06CF2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2286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8388D5F-F973-4E4B-9C6A-DBFC82969C66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507392"/>
            <a:ext cx="2667000" cy="1827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733800"/>
            <a:ext cx="2612931" cy="178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0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63" y="914400"/>
            <a:ext cx="8229600" cy="4419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Tasking to complete </a:t>
            </a:r>
            <a:r>
              <a:rPr lang="en-US" sz="2400" dirty="0"/>
              <a:t>s</a:t>
            </a:r>
            <a:r>
              <a:rPr lang="en-US" sz="2400" dirty="0" smtClean="0"/>
              <a:t>coping effort arose from a September 2014 Commission briefing on radioactive waste issues </a:t>
            </a:r>
          </a:p>
          <a:p>
            <a:r>
              <a:rPr lang="en-US" sz="2400" dirty="0" smtClean="0"/>
              <a:t>Staff stressed the timeliness of completing the byproduct material scoping study citing:</a:t>
            </a:r>
          </a:p>
          <a:p>
            <a:pPr lvl="1"/>
            <a:r>
              <a:rPr lang="en-US" sz="2000" dirty="0" smtClean="0"/>
              <a:t>March 2014 Report by the LLW Forum Disused Sources Working Group </a:t>
            </a:r>
          </a:p>
          <a:p>
            <a:pPr lvl="1"/>
            <a:r>
              <a:rPr lang="en-US" sz="2000" dirty="0" smtClean="0"/>
              <a:t>August 2014 Radiation </a:t>
            </a:r>
            <a:r>
              <a:rPr lang="en-US" sz="2000" dirty="0"/>
              <a:t>Source Protection and Security Task </a:t>
            </a:r>
            <a:r>
              <a:rPr lang="en-US" sz="2000" dirty="0" smtClean="0"/>
              <a:t>Force Report </a:t>
            </a:r>
          </a:p>
          <a:p>
            <a:r>
              <a:rPr lang="en-US" sz="2400" dirty="0" smtClean="0"/>
              <a:t>Resulting Staff Requirements Memorandum (SRM-M140918) directed staff to provide</a:t>
            </a:r>
            <a:r>
              <a:rPr lang="en-US" sz="2400" i="1" dirty="0" smtClean="0"/>
              <a:t> “…results of the byproduct financial scoping study and recommendations on next steps</a:t>
            </a:r>
            <a:r>
              <a:rPr lang="en-US" sz="2400" dirty="0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2F45-50E2-46D7-800C-1BB57E6FDC8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-44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History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2286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B3E85D9-0240-46F5-9E39-BBDEC3A2E108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6779" y="990600"/>
            <a:ext cx="8229600" cy="5181600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</a:t>
            </a:r>
            <a:r>
              <a:rPr lang="en-US" sz="2200" dirty="0"/>
              <a:t>NRC staff recommended </a:t>
            </a:r>
            <a:r>
              <a:rPr lang="en-US" sz="2200" dirty="0" smtClean="0"/>
              <a:t>rulemaking to </a:t>
            </a:r>
            <a:r>
              <a:rPr lang="en-US" sz="2200" dirty="0"/>
              <a:t>expand the financial assurance requirements in 10 CFR 30.35 to include all byproduct material Category 1 and 2 RSSs tracked in the National Source Tracking </a:t>
            </a:r>
            <a:r>
              <a:rPr lang="en-US" sz="2200" dirty="0" smtClean="0"/>
              <a:t>System</a:t>
            </a:r>
          </a:p>
          <a:p>
            <a:r>
              <a:rPr lang="en-US" sz="2200" dirty="0" smtClean="0"/>
              <a:t>This r</a:t>
            </a:r>
            <a:r>
              <a:rPr lang="en-US" sz="2200" dirty="0" smtClean="0">
                <a:ea typeface="Calibri" panose="020F0502020204030204" pitchFamily="34" charset="0"/>
              </a:rPr>
              <a:t>ecommendation </a:t>
            </a:r>
            <a:r>
              <a:rPr lang="en-US" sz="2200" dirty="0">
                <a:ea typeface="Calibri" panose="020F0502020204030204" pitchFamily="34" charset="0"/>
              </a:rPr>
              <a:t>focuses on </a:t>
            </a:r>
            <a:r>
              <a:rPr lang="en-US" sz="2200" dirty="0" smtClean="0">
                <a:ea typeface="Calibri" panose="020F0502020204030204" pitchFamily="34" charset="0"/>
              </a:rPr>
              <a:t>RSSs with </a:t>
            </a:r>
            <a:r>
              <a:rPr lang="en-US" sz="2200" dirty="0">
                <a:ea typeface="Calibri" panose="020F0502020204030204" pitchFamily="34" charset="0"/>
              </a:rPr>
              <a:t>the highest risk </a:t>
            </a:r>
            <a:r>
              <a:rPr lang="en-US" sz="2200" dirty="0" smtClean="0">
                <a:ea typeface="Calibri" panose="020F0502020204030204" pitchFamily="34" charset="0"/>
              </a:rPr>
              <a:t>significance.  Staff </a:t>
            </a:r>
            <a:r>
              <a:rPr lang="en-US" sz="2200" dirty="0">
                <a:ea typeface="Calibri" panose="020F0502020204030204" pitchFamily="34" charset="0"/>
              </a:rPr>
              <a:t>believes these additional requirements:</a:t>
            </a:r>
            <a:endParaRPr lang="en-US" sz="2200" dirty="0" smtClean="0"/>
          </a:p>
          <a:p>
            <a:pPr lvl="1"/>
            <a:r>
              <a:rPr lang="en-US" sz="2000" dirty="0" smtClean="0"/>
              <a:t>Should </a:t>
            </a:r>
            <a:r>
              <a:rPr lang="en-US" sz="2000" dirty="0"/>
              <a:t>reduce the likelihood that some licensees will be unprepared for </a:t>
            </a:r>
            <a:r>
              <a:rPr lang="en-US" sz="2000" dirty="0" smtClean="0"/>
              <a:t>disposition </a:t>
            </a:r>
            <a:r>
              <a:rPr lang="en-US" sz="2000" dirty="0"/>
              <a:t>costs </a:t>
            </a:r>
          </a:p>
          <a:p>
            <a:pPr lvl="1"/>
            <a:r>
              <a:rPr lang="en-US" sz="2000" dirty="0"/>
              <a:t>May help reduce the use of long-term storage as a management </a:t>
            </a:r>
            <a:r>
              <a:rPr lang="en-US" sz="2000" dirty="0" smtClean="0"/>
              <a:t>option consistent with Commission policy favoring disposal over storage </a:t>
            </a:r>
          </a:p>
          <a:p>
            <a:pPr lvl="1"/>
            <a:r>
              <a:rPr lang="en-US" sz="2000" dirty="0" smtClean="0"/>
              <a:t>Would ensure that the disposal cost of using these RSSs is appropriately borne by those who receive economic benefits from their use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A2DA-8834-4D8C-A890-84AAA06CF2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-44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Scoping Study Results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3048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6FDB8E8-588B-4C13-AAD9-AC615764E427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0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R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70A3293C56F143B38D87AE362AD0CE" ma:contentTypeVersion="0" ma:contentTypeDescription="Create a new document." ma:contentTypeScope="" ma:versionID="58a11e5faa85682e6386e7048c7309a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AE344D-DBB5-4911-904C-035D0597DD73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0B2965-05AD-4616-BB0A-A7D633DFC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36824C5-B0F6-4CA6-8723-7211A9EA7F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6291</TotalTime>
  <Words>666</Words>
  <Application>Microsoft Macintosh PowerPoint</Application>
  <PresentationFormat>On-screen Show (4:3)</PresentationFormat>
  <Paragraphs>106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NRC</vt:lpstr>
      <vt:lpstr>Office Theme</vt:lpstr>
      <vt:lpstr>NRC’s LLW Regulatory Program:  Update of Emerging Issues</vt:lpstr>
      <vt:lpstr>PowerPoint Presentation</vt:lpstr>
      <vt:lpstr>Key Messages</vt:lpstr>
      <vt:lpstr>10 CFR Part 61 Rulemaking</vt:lpstr>
      <vt:lpstr>Status</vt:lpstr>
      <vt:lpstr>NRC Byproduct Material Financial Assurance Update</vt:lpstr>
      <vt:lpstr>Background</vt:lpstr>
      <vt:lpstr>PowerPoint Presentation</vt:lpstr>
      <vt:lpstr>PowerPoint Presentation</vt:lpstr>
      <vt:lpstr>PowerPoint Presentation</vt:lpstr>
      <vt:lpstr>PowerPoint Presentation</vt:lpstr>
      <vt:lpstr>Low Activity Waste</vt:lpstr>
      <vt:lpstr> </vt:lpstr>
    </vt:vector>
  </TitlesOfParts>
  <Company>USNRC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Remediation Goals for Nuclear Power Plants</dc:title>
  <dc:creator>cam1</dc:creator>
  <cp:lastModifiedBy>todd lovinger</cp:lastModifiedBy>
  <cp:revision>429</cp:revision>
  <cp:lastPrinted>2016-11-02T14:55:14Z</cp:lastPrinted>
  <dcterms:created xsi:type="dcterms:W3CDTF">2014-02-20T18:27:47Z</dcterms:created>
  <dcterms:modified xsi:type="dcterms:W3CDTF">2017-04-17T13:23:39Z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0x0101001370A3293C56F143B38D87AE362AD0CE</vt:lpwstr>
  </property>
</Properties>
</file>