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50" r:id="rId1"/>
    <p:sldMasterId id="2147483668" r:id="rId2"/>
  </p:sldMasterIdLst>
  <p:notesMasterIdLst>
    <p:notesMasterId r:id="rId23"/>
  </p:notesMasterIdLst>
  <p:handoutMasterIdLst>
    <p:handoutMasterId r:id="rId24"/>
  </p:handoutMasterIdLst>
  <p:sldIdLst>
    <p:sldId id="301" r:id="rId3"/>
    <p:sldId id="348" r:id="rId4"/>
    <p:sldId id="333" r:id="rId5"/>
    <p:sldId id="328" r:id="rId6"/>
    <p:sldId id="351" r:id="rId7"/>
    <p:sldId id="343" r:id="rId8"/>
    <p:sldId id="332" r:id="rId9"/>
    <p:sldId id="346" r:id="rId10"/>
    <p:sldId id="341" r:id="rId11"/>
    <p:sldId id="352" r:id="rId12"/>
    <p:sldId id="339" r:id="rId13"/>
    <p:sldId id="340" r:id="rId14"/>
    <p:sldId id="345" r:id="rId15"/>
    <p:sldId id="309" r:id="rId16"/>
    <p:sldId id="335" r:id="rId17"/>
    <p:sldId id="324" r:id="rId18"/>
    <p:sldId id="326" r:id="rId19"/>
    <p:sldId id="325" r:id="rId20"/>
    <p:sldId id="336" r:id="rId21"/>
    <p:sldId id="322" r:id="rId22"/>
  </p:sldIdLst>
  <p:sldSz cx="9144000" cy="6858000" type="screen4x3"/>
  <p:notesSz cx="7010400" cy="9296400"/>
  <p:defaultTextStyle>
    <a:lvl1pPr algn="ctr" defTabSz="381424">
      <a:defRPr sz="2400">
        <a:latin typeface="+mn-lt"/>
        <a:ea typeface="+mn-ea"/>
        <a:cs typeface="+mn-cs"/>
        <a:sym typeface="Helvetica Light"/>
      </a:defRPr>
    </a:lvl1pPr>
    <a:lvl2pPr indent="149253" algn="ctr" defTabSz="381424">
      <a:defRPr sz="2400">
        <a:latin typeface="+mn-lt"/>
        <a:ea typeface="+mn-ea"/>
        <a:cs typeface="+mn-cs"/>
        <a:sym typeface="Helvetica Light"/>
      </a:defRPr>
    </a:lvl2pPr>
    <a:lvl3pPr indent="298506" algn="ctr" defTabSz="381424">
      <a:defRPr sz="2400">
        <a:latin typeface="+mn-lt"/>
        <a:ea typeface="+mn-ea"/>
        <a:cs typeface="+mn-cs"/>
        <a:sym typeface="Helvetica Light"/>
      </a:defRPr>
    </a:lvl3pPr>
    <a:lvl4pPr indent="447759" algn="ctr" defTabSz="381424">
      <a:defRPr sz="2400">
        <a:latin typeface="+mn-lt"/>
        <a:ea typeface="+mn-ea"/>
        <a:cs typeface="+mn-cs"/>
        <a:sym typeface="Helvetica Light"/>
      </a:defRPr>
    </a:lvl4pPr>
    <a:lvl5pPr indent="597012" algn="ctr" defTabSz="381424">
      <a:defRPr sz="2400">
        <a:latin typeface="+mn-lt"/>
        <a:ea typeface="+mn-ea"/>
        <a:cs typeface="+mn-cs"/>
        <a:sym typeface="Helvetica Light"/>
      </a:defRPr>
    </a:lvl5pPr>
    <a:lvl6pPr indent="746265" algn="ctr" defTabSz="381424">
      <a:defRPr sz="2400">
        <a:latin typeface="+mn-lt"/>
        <a:ea typeface="+mn-ea"/>
        <a:cs typeface="+mn-cs"/>
        <a:sym typeface="Helvetica Light"/>
      </a:defRPr>
    </a:lvl6pPr>
    <a:lvl7pPr indent="895518" algn="ctr" defTabSz="381424">
      <a:defRPr sz="2400">
        <a:latin typeface="+mn-lt"/>
        <a:ea typeface="+mn-ea"/>
        <a:cs typeface="+mn-cs"/>
        <a:sym typeface="Helvetica Light"/>
      </a:defRPr>
    </a:lvl7pPr>
    <a:lvl8pPr indent="1044771" algn="ctr" defTabSz="381424">
      <a:defRPr sz="2400">
        <a:latin typeface="+mn-lt"/>
        <a:ea typeface="+mn-ea"/>
        <a:cs typeface="+mn-cs"/>
        <a:sym typeface="Helvetica Light"/>
      </a:defRPr>
    </a:lvl8pPr>
    <a:lvl9pPr indent="1194024" algn="ctr" defTabSz="381424">
      <a:defRPr sz="2400">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D6D"/>
    <a:srgbClr val="F78F1E"/>
    <a:srgbClr val="05A58A"/>
    <a:srgbClr val="F26322"/>
    <a:srgbClr val="034963"/>
    <a:srgbClr val="0080B7"/>
    <a:srgbClr val="1AB7DA"/>
    <a:srgbClr val="157995"/>
    <a:srgbClr val="94D0DF"/>
    <a:srgbClr val="5FA7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9" autoAdjust="0"/>
    <p:restoredTop sz="94610" autoAdjust="0"/>
  </p:normalViewPr>
  <p:slideViewPr>
    <p:cSldViewPr snapToGrid="0" snapToObjects="1">
      <p:cViewPr>
        <p:scale>
          <a:sx n="80" d="100"/>
          <a:sy n="80" d="100"/>
        </p:scale>
        <p:origin x="-1170" y="-180"/>
      </p:cViewPr>
      <p:guideLst>
        <p:guide orient="horz" pos="2160"/>
        <p:guide pos="2880"/>
      </p:guideLst>
    </p:cSldViewPr>
  </p:slideViewPr>
  <p:outlineViewPr>
    <p:cViewPr>
      <p:scale>
        <a:sx n="33" d="100"/>
        <a:sy n="33" d="100"/>
      </p:scale>
      <p:origin x="0" y="13644"/>
    </p:cViewPr>
  </p:outlineViewPr>
  <p:notesTextViewPr>
    <p:cViewPr>
      <p:scale>
        <a:sx n="100" d="100"/>
        <a:sy n="100" d="100"/>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35DE52F0-0F5E-424A-A82E-9FA9A9E38384}" type="datetimeFigureOut">
              <a:rPr lang="en-US" smtClean="0"/>
              <a:t>4/12/2017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BE9F54-961A-464A-8F53-4C8E6FFFA2D7}" type="slidenum">
              <a:rPr lang="en-US" smtClean="0"/>
              <a:t>‹#›</a:t>
            </a:fld>
            <a:endParaRPr lang="en-US"/>
          </a:p>
        </p:txBody>
      </p:sp>
    </p:spTree>
    <p:extLst>
      <p:ext uri="{BB962C8B-B14F-4D97-AF65-F5344CB8AC3E}">
        <p14:creationId xmlns:p14="http://schemas.microsoft.com/office/powerpoint/2010/main" val="20981034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hape 3"/>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4" name="Shape 4"/>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549720514"/>
      </p:ext>
    </p:extLst>
  </p:cSld>
  <p:clrMap bg1="lt1" tx1="dk1" bg2="lt2" tx2="dk2" accent1="accent1" accent2="accent2" accent3="accent3" accent4="accent4" accent5="accent5" accent6="accent6" hlink="hlink" folHlink="folHlink"/>
  <p:hf hdr="0" ftr="0" dt="0"/>
  <p:notesStyle>
    <a:lvl1pPr defTabSz="298506">
      <a:lnSpc>
        <a:spcPct val="117999"/>
      </a:lnSpc>
      <a:defRPr sz="1400">
        <a:latin typeface="HelveticaNeue-Roman"/>
        <a:ea typeface="HelveticaNeue-Roman"/>
        <a:cs typeface="HelveticaNeue-Roman"/>
        <a:sym typeface="HelveticaNeue-Roman"/>
      </a:defRPr>
    </a:lvl1pPr>
    <a:lvl2pPr indent="149253" defTabSz="298506">
      <a:lnSpc>
        <a:spcPct val="117999"/>
      </a:lnSpc>
      <a:defRPr sz="1400">
        <a:latin typeface="HelveticaNeue-Roman"/>
        <a:ea typeface="HelveticaNeue-Roman"/>
        <a:cs typeface="HelveticaNeue-Roman"/>
        <a:sym typeface="HelveticaNeue-Roman"/>
      </a:defRPr>
    </a:lvl2pPr>
    <a:lvl3pPr indent="298506" defTabSz="298506">
      <a:lnSpc>
        <a:spcPct val="117999"/>
      </a:lnSpc>
      <a:defRPr sz="1400">
        <a:latin typeface="HelveticaNeue-Roman"/>
        <a:ea typeface="HelveticaNeue-Roman"/>
        <a:cs typeface="HelveticaNeue-Roman"/>
        <a:sym typeface="HelveticaNeue-Roman"/>
      </a:defRPr>
    </a:lvl3pPr>
    <a:lvl4pPr indent="447759" defTabSz="298506">
      <a:lnSpc>
        <a:spcPct val="117999"/>
      </a:lnSpc>
      <a:defRPr sz="1400">
        <a:latin typeface="HelveticaNeue-Roman"/>
        <a:ea typeface="HelveticaNeue-Roman"/>
        <a:cs typeface="HelveticaNeue-Roman"/>
        <a:sym typeface="HelveticaNeue-Roman"/>
      </a:defRPr>
    </a:lvl4pPr>
    <a:lvl5pPr indent="597012" defTabSz="298506">
      <a:lnSpc>
        <a:spcPct val="117999"/>
      </a:lnSpc>
      <a:defRPr sz="1400">
        <a:latin typeface="HelveticaNeue-Roman"/>
        <a:ea typeface="HelveticaNeue-Roman"/>
        <a:cs typeface="HelveticaNeue-Roman"/>
        <a:sym typeface="HelveticaNeue-Roman"/>
      </a:defRPr>
    </a:lvl5pPr>
    <a:lvl6pPr indent="746265" defTabSz="298506">
      <a:lnSpc>
        <a:spcPct val="117999"/>
      </a:lnSpc>
      <a:defRPr sz="1400">
        <a:latin typeface="HelveticaNeue-Roman"/>
        <a:ea typeface="HelveticaNeue-Roman"/>
        <a:cs typeface="HelveticaNeue-Roman"/>
        <a:sym typeface="HelveticaNeue-Roman"/>
      </a:defRPr>
    </a:lvl6pPr>
    <a:lvl7pPr indent="895518" defTabSz="298506">
      <a:lnSpc>
        <a:spcPct val="117999"/>
      </a:lnSpc>
      <a:defRPr sz="1400">
        <a:latin typeface="HelveticaNeue-Roman"/>
        <a:ea typeface="HelveticaNeue-Roman"/>
        <a:cs typeface="HelveticaNeue-Roman"/>
        <a:sym typeface="HelveticaNeue-Roman"/>
      </a:defRPr>
    </a:lvl7pPr>
    <a:lvl8pPr indent="1044771" defTabSz="298506">
      <a:lnSpc>
        <a:spcPct val="117999"/>
      </a:lnSpc>
      <a:defRPr sz="1400">
        <a:latin typeface="HelveticaNeue-Roman"/>
        <a:ea typeface="HelveticaNeue-Roman"/>
        <a:cs typeface="HelveticaNeue-Roman"/>
        <a:sym typeface="HelveticaNeue-Roman"/>
      </a:defRPr>
    </a:lvl8pPr>
    <a:lvl9pPr indent="1194024" defTabSz="298506">
      <a:lnSpc>
        <a:spcPct val="117999"/>
      </a:lnSpc>
      <a:defRPr sz="1400">
        <a:latin typeface="HelveticaNeue-Roman"/>
        <a:ea typeface="HelveticaNeue-Roman"/>
        <a:cs typeface="HelveticaNeue-Roman"/>
        <a:sym typeface="HelveticaNeue-Roman"/>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Picture 11" descr="U:\PLANNING\Common\2015 Rebrand with Struck\!Struck Branding and Templates\Templates 2015-12-23\Powerpoint 2015-12-23\Christmas Meadows for PowerPoint 1400x1050.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
            <a:ext cx="9376172" cy="703212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1966" y="4079329"/>
            <a:ext cx="9386888" cy="245841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cxnSp>
        <p:nvCxnSpPr>
          <p:cNvPr id="22" name="Straight Connector 21"/>
          <p:cNvCxnSpPr/>
          <p:nvPr userDrawn="1"/>
        </p:nvCxnSpPr>
        <p:spPr>
          <a:xfrm>
            <a:off x="4573470" y="5063961"/>
            <a:ext cx="0" cy="850107"/>
          </a:xfrm>
          <a:prstGeom prst="line">
            <a:avLst/>
          </a:prstGeom>
          <a:noFill/>
          <a:ln w="25400" cap="flat">
            <a:solidFill>
              <a:srgbClr val="F26322"/>
            </a:solidFill>
            <a:prstDash val="solid"/>
            <a:miter lim="400000"/>
          </a:ln>
          <a:effectLst/>
        </p:spPr>
        <p:style>
          <a:lnRef idx="0">
            <a:scrgbClr r="0" g="0" b="0"/>
          </a:lnRef>
          <a:fillRef idx="0">
            <a:scrgbClr r="0" g="0" b="0"/>
          </a:fillRef>
          <a:effectRef idx="0">
            <a:scrgbClr r="0" g="0" b="0"/>
          </a:effectRef>
          <a:fontRef idx="none"/>
        </p:style>
      </p:cxnSp>
      <p:pic>
        <p:nvPicPr>
          <p:cNvPr id="2" name="Picture 2" descr="U:\PLANNING\Common\2015 Rebrand with Struck\!Struck Branding and Templates\DEQ Final Logos\!! PNG Versions\! MS Office Template Graphics\PowerPoint - Primary  - Department of\PowerPoint Title Color WMRC.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2951" y="4919750"/>
            <a:ext cx="3595314" cy="1024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2060311"/>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mp; Chart WMRC">
    <p:spTree>
      <p:nvGrpSpPr>
        <p:cNvPr id="1" name=""/>
        <p:cNvGrpSpPr/>
        <p:nvPr/>
      </p:nvGrpSpPr>
      <p:grpSpPr>
        <a:xfrm>
          <a:off x="0" y="0"/>
          <a:ext cx="0" cy="0"/>
          <a:chOff x="0" y="0"/>
          <a:chExt cx="0" cy="0"/>
        </a:xfrm>
      </p:grpSpPr>
      <p:sp>
        <p:nvSpPr>
          <p:cNvPr id="10" name="Rectangle 9"/>
          <p:cNvSpPr/>
          <p:nvPr userDrawn="1"/>
        </p:nvSpPr>
        <p:spPr>
          <a:xfrm>
            <a:off x="0" y="0"/>
            <a:ext cx="9144000" cy="6857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2" name="Title 1"/>
          <p:cNvSpPr>
            <a:spLocks noGrp="1"/>
          </p:cNvSpPr>
          <p:nvPr>
            <p:ph type="ctrTitle" hasCustomPrompt="1"/>
          </p:nvPr>
        </p:nvSpPr>
        <p:spPr>
          <a:xfrm>
            <a:off x="383581" y="578881"/>
            <a:ext cx="8392442" cy="706511"/>
          </a:xfrm>
        </p:spPr>
        <p:txBody>
          <a:bodyPr>
            <a:normAutofit/>
          </a:bodyPr>
          <a:lstStyle>
            <a:lvl1pPr algn="l">
              <a:defRPr sz="3300" b="1" i="0" baseline="0">
                <a:solidFill>
                  <a:srgbClr val="F26322"/>
                </a:solidFill>
                <a:latin typeface="Arial"/>
                <a:cs typeface="Arial"/>
              </a:defRPr>
            </a:lvl1pPr>
          </a:lstStyle>
          <a:p>
            <a:r>
              <a:rPr lang="en-US" dirty="0" smtClean="0"/>
              <a:t>Title WMRC (Right Column Data)</a:t>
            </a:r>
            <a:endParaRPr lang="en-US" dirty="0"/>
          </a:p>
        </p:txBody>
      </p:sp>
      <p:sp>
        <p:nvSpPr>
          <p:cNvPr id="6" name="Slide Number Placeholder 5"/>
          <p:cNvSpPr>
            <a:spLocks noGrp="1"/>
          </p:cNvSpPr>
          <p:nvPr>
            <p:ph type="sldNum" sz="quarter" idx="12"/>
          </p:nvPr>
        </p:nvSpPr>
        <p:spPr>
          <a:xfrm>
            <a:off x="8455777" y="6394415"/>
            <a:ext cx="548509" cy="463528"/>
          </a:xfrm>
          <a:prstGeom prst="rect">
            <a:avLst/>
          </a:prstGeom>
        </p:spPr>
        <p:txBody>
          <a:bodyPr lIns="59701" tIns="29851" rIns="59701" bIns="29851" anchor="ctr"/>
          <a:lstStyle>
            <a:lvl1pPr>
              <a:defRPr sz="700" b="1" i="0">
                <a:solidFill>
                  <a:srgbClr val="F26322"/>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149864" y="6394412"/>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149864" y="463528"/>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sp>
        <p:nvSpPr>
          <p:cNvPr id="13" name="Content Placeholder 2"/>
          <p:cNvSpPr>
            <a:spLocks noGrp="1"/>
          </p:cNvSpPr>
          <p:nvPr>
            <p:ph idx="14"/>
          </p:nvPr>
        </p:nvSpPr>
        <p:spPr>
          <a:xfrm>
            <a:off x="5782939" y="6096685"/>
            <a:ext cx="2993084" cy="215539"/>
          </a:xfrm>
          <a:prstGeom prst="rect">
            <a:avLst/>
          </a:prstGeom>
        </p:spPr>
        <p:txBody>
          <a:bodyPr lIns="59701" tIns="29851" rIns="59701" bIns="29851"/>
          <a:lstStyle>
            <a:lvl1pPr marL="0" indent="0">
              <a:buNone/>
              <a:defRPr sz="800">
                <a:solidFill>
                  <a:srgbClr val="6D6D6D"/>
                </a:solidFill>
                <a:latin typeface="Arial"/>
                <a:cs typeface="Arial"/>
              </a:defRPr>
            </a:lvl1pPr>
            <a:lvl2pPr marL="485072" indent="-186566">
              <a:buFont typeface="Arial"/>
              <a:buChar char="•"/>
              <a:defRPr sz="1400">
                <a:solidFill>
                  <a:srgbClr val="6D6D6D"/>
                </a:solidFill>
                <a:latin typeface="Arial"/>
                <a:cs typeface="Arial"/>
              </a:defRPr>
            </a:lvl2pPr>
            <a:lvl3pPr marL="597012" indent="0">
              <a:buNone/>
              <a:defRPr sz="1200">
                <a:solidFill>
                  <a:srgbClr val="6D6D6D"/>
                </a:solidFill>
                <a:latin typeface="Arial"/>
                <a:cs typeface="Arial"/>
              </a:defRPr>
            </a:lvl3pPr>
            <a:lvl4pPr>
              <a:defRPr sz="1200">
                <a:solidFill>
                  <a:srgbClr val="6D6D6D"/>
                </a:solidFill>
                <a:latin typeface="Arial"/>
                <a:cs typeface="Arial"/>
              </a:defRPr>
            </a:lvl4pPr>
            <a:lvl5pPr marL="1343276" indent="-149253">
              <a:buFont typeface="Arial"/>
              <a:buChar char="•"/>
              <a:defRPr sz="1000">
                <a:solidFill>
                  <a:srgbClr val="6D6D6D"/>
                </a:solidFill>
                <a:latin typeface="Arial"/>
                <a:cs typeface="Arial"/>
              </a:defRPr>
            </a:lvl5pPr>
          </a:lstStyle>
          <a:p>
            <a:pPr lvl="0"/>
            <a:r>
              <a:rPr lang="en-US" dirty="0" smtClean="0"/>
              <a:t>Click to edit Master text styles</a:t>
            </a:r>
            <a:endParaRPr lang="en-US" dirty="0"/>
          </a:p>
        </p:txBody>
      </p:sp>
      <p:sp>
        <p:nvSpPr>
          <p:cNvPr id="4" name="Chart Placeholder 3"/>
          <p:cNvSpPr>
            <a:spLocks noGrp="1"/>
          </p:cNvSpPr>
          <p:nvPr>
            <p:ph type="chart" sz="quarter" idx="16"/>
          </p:nvPr>
        </p:nvSpPr>
        <p:spPr>
          <a:xfrm>
            <a:off x="5851180" y="1418706"/>
            <a:ext cx="2924473" cy="4622229"/>
          </a:xfrm>
          <a:prstGeom prst="rect">
            <a:avLst/>
          </a:prstGeom>
        </p:spPr>
        <p:txBody>
          <a:bodyPr vert="horz" lIns="59701" tIns="29851" rIns="59701" bIns="29851"/>
          <a:lstStyle/>
          <a:p>
            <a:endParaRPr lang="en-US"/>
          </a:p>
        </p:txBody>
      </p:sp>
      <p:sp>
        <p:nvSpPr>
          <p:cNvPr id="11" name="Content Placeholder 2"/>
          <p:cNvSpPr>
            <a:spLocks noGrp="1"/>
          </p:cNvSpPr>
          <p:nvPr>
            <p:ph idx="13"/>
          </p:nvPr>
        </p:nvSpPr>
        <p:spPr>
          <a:xfrm>
            <a:off x="383584" y="1419558"/>
            <a:ext cx="5313135" cy="4769503"/>
          </a:xfrm>
          <a:prstGeom prst="rect">
            <a:avLst/>
          </a:prstGeom>
        </p:spPr>
        <p:txBody>
          <a:bodyPr lIns="0" tIns="29851" rIns="59701" bIns="29851"/>
          <a:lstStyle>
            <a:lvl1pPr marL="0" indent="0">
              <a:buNone/>
              <a:defRPr sz="1600">
                <a:solidFill>
                  <a:srgbClr val="F78F1E"/>
                </a:solidFill>
                <a:latin typeface="Arial"/>
                <a:cs typeface="Arial"/>
              </a:defRPr>
            </a:lvl1pPr>
            <a:lvl2pPr marL="0" indent="0">
              <a:buFont typeface="Arial"/>
              <a:buNone/>
              <a:defRPr sz="1400">
                <a:solidFill>
                  <a:srgbClr val="6D6D6D"/>
                </a:solidFill>
                <a:latin typeface="Arial"/>
                <a:cs typeface="Arial"/>
              </a:defRPr>
            </a:lvl2pPr>
            <a:lvl3pPr marL="298506">
              <a:defRPr sz="1200">
                <a:solidFill>
                  <a:srgbClr val="6D6D6D"/>
                </a:solidFill>
                <a:latin typeface="Arial"/>
                <a:cs typeface="Arial"/>
              </a:defRPr>
            </a:lvl3pPr>
            <a:lvl4pPr marL="507460">
              <a:defRPr sz="1200">
                <a:solidFill>
                  <a:srgbClr val="6D6D6D"/>
                </a:solidFill>
                <a:latin typeface="Arial"/>
                <a:cs typeface="Arial"/>
              </a:defRPr>
            </a:lvl4pPr>
            <a:lvl5pPr marL="746265" indent="-149253">
              <a:buFont typeface="Arial"/>
              <a:buChar char="•"/>
              <a:defRPr sz="1000">
                <a:solidFill>
                  <a:srgbClr val="6D6D6D"/>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6" name="Picture 2" descr="U:\PLANNING\Common\2015 Rebrand with Struck\!Struck Branding and Templates\DEQ Final Logos\Waste Management\ai\PowerPoint Footer Bug WMR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9866" y="6484188"/>
            <a:ext cx="237753" cy="28240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6570110" y="6538036"/>
            <a:ext cx="1868757" cy="174704"/>
          </a:xfrm>
          <a:prstGeom prst="rect">
            <a:avLst/>
          </a:prstGeom>
          <a:noFill/>
          <a:ln w="12700" cap="flat">
            <a:noFill/>
            <a:miter lim="400000"/>
          </a:ln>
          <a:effectLst/>
        </p:spPr>
        <p:txBody>
          <a:bodyPr rot="0" spcFirstLastPara="1" vertOverflow="overflow" horzOverflow="overflow" vert="horz" wrap="none" lIns="33167" tIns="33167" rIns="33167" bIns="33167" numCol="1" spcCol="24875" rtlCol="0" anchor="ctr">
            <a:spAutoFit/>
          </a:bodyPr>
          <a:lstStyle/>
          <a:p>
            <a:pPr marL="0" marR="0" lvl="0" indent="0" algn="r" defTabSz="597012" rtl="0" eaLnBrk="1" fontAlgn="auto" latinLnBrk="1" hangingPunct="0">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26322"/>
                </a:solidFill>
                <a:effectLst/>
                <a:uLnTx/>
                <a:uFillTx/>
                <a:latin typeface="Arial" panose="020B0604020202020204" pitchFamily="34" charset="0"/>
                <a:cs typeface="Arial" panose="020B0604020202020204" pitchFamily="34" charset="0"/>
              </a:rPr>
              <a:t>Waste Management and Radiation Control</a:t>
            </a:r>
            <a:endParaRPr kumimoji="0" lang="en-US" sz="700" b="1" i="0" u="none" strike="noStrike" kern="0" cap="none" spc="0" normalizeH="0" baseline="0" noProof="0" dirty="0" smtClean="0">
              <a:ln>
                <a:noFill/>
              </a:ln>
              <a:solidFill>
                <a:srgbClr val="F26322"/>
              </a:solidFill>
              <a:effectLst/>
              <a:uLnTx/>
              <a:uFillTx/>
              <a:latin typeface="Georgia" panose="02040502050405020303" pitchFamily="18" charset="0"/>
            </a:endParaRPr>
          </a:p>
        </p:txBody>
      </p:sp>
    </p:spTree>
    <p:extLst>
      <p:ext uri="{BB962C8B-B14F-4D97-AF65-F5344CB8AC3E}">
        <p14:creationId xmlns:p14="http://schemas.microsoft.com/office/powerpoint/2010/main" val="862536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or Table Only WMRC">
    <p:spTree>
      <p:nvGrpSpPr>
        <p:cNvPr id="1" name=""/>
        <p:cNvGrpSpPr/>
        <p:nvPr/>
      </p:nvGrpSpPr>
      <p:grpSpPr>
        <a:xfrm>
          <a:off x="0" y="0"/>
          <a:ext cx="0" cy="0"/>
          <a:chOff x="0" y="0"/>
          <a:chExt cx="0" cy="0"/>
        </a:xfrm>
      </p:grpSpPr>
      <p:sp>
        <p:nvSpPr>
          <p:cNvPr id="9" name="Rectangle 8"/>
          <p:cNvSpPr/>
          <p:nvPr userDrawn="1"/>
        </p:nvSpPr>
        <p:spPr>
          <a:xfrm>
            <a:off x="0" y="0"/>
            <a:ext cx="9144000" cy="6857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12" name="Content Placeholder 2"/>
          <p:cNvSpPr>
            <a:spLocks noGrp="1"/>
          </p:cNvSpPr>
          <p:nvPr>
            <p:ph idx="13"/>
          </p:nvPr>
        </p:nvSpPr>
        <p:spPr>
          <a:xfrm>
            <a:off x="315837" y="6096685"/>
            <a:ext cx="8466344" cy="215539"/>
          </a:xfrm>
          <a:prstGeom prst="rect">
            <a:avLst/>
          </a:prstGeom>
        </p:spPr>
        <p:txBody>
          <a:bodyPr lIns="59701" tIns="29851" rIns="59701" bIns="29851"/>
          <a:lstStyle>
            <a:lvl1pPr marL="0" indent="0">
              <a:buNone/>
              <a:defRPr sz="800">
                <a:solidFill>
                  <a:srgbClr val="6D6D6D"/>
                </a:solidFill>
                <a:latin typeface="Arial"/>
                <a:cs typeface="Arial"/>
              </a:defRPr>
            </a:lvl1pPr>
            <a:lvl2pPr marL="485072" indent="-186566">
              <a:buFont typeface="Arial"/>
              <a:buChar char="•"/>
              <a:defRPr sz="1400">
                <a:solidFill>
                  <a:srgbClr val="6D6D6D"/>
                </a:solidFill>
                <a:latin typeface="Arial"/>
                <a:cs typeface="Arial"/>
              </a:defRPr>
            </a:lvl2pPr>
            <a:lvl3pPr marL="597012" indent="0">
              <a:buNone/>
              <a:defRPr sz="1200">
                <a:solidFill>
                  <a:srgbClr val="6D6D6D"/>
                </a:solidFill>
                <a:latin typeface="Arial"/>
                <a:cs typeface="Arial"/>
              </a:defRPr>
            </a:lvl3pPr>
            <a:lvl4pPr>
              <a:defRPr sz="1200">
                <a:solidFill>
                  <a:srgbClr val="6D6D6D"/>
                </a:solidFill>
                <a:latin typeface="Arial"/>
                <a:cs typeface="Arial"/>
              </a:defRPr>
            </a:lvl4pPr>
            <a:lvl5pPr marL="1343276" indent="-149253">
              <a:buFont typeface="Arial"/>
              <a:buChar char="•"/>
              <a:defRPr sz="1000">
                <a:solidFill>
                  <a:srgbClr val="6D6D6D"/>
                </a:solidFill>
                <a:latin typeface="Arial"/>
                <a:cs typeface="Arial"/>
              </a:defRPr>
            </a:lvl5pPr>
          </a:lstStyle>
          <a:p>
            <a:pPr lvl="0"/>
            <a:r>
              <a:rPr lang="en-US" dirty="0" smtClean="0"/>
              <a:t>Click to edit Master text styles</a:t>
            </a:r>
            <a:endParaRPr lang="en-US" dirty="0"/>
          </a:p>
        </p:txBody>
      </p:sp>
      <p:sp>
        <p:nvSpPr>
          <p:cNvPr id="2" name="Title 1"/>
          <p:cNvSpPr>
            <a:spLocks noGrp="1"/>
          </p:cNvSpPr>
          <p:nvPr>
            <p:ph type="ctrTitle" hasCustomPrompt="1"/>
          </p:nvPr>
        </p:nvSpPr>
        <p:spPr>
          <a:xfrm>
            <a:off x="383581" y="578881"/>
            <a:ext cx="8392442" cy="706511"/>
          </a:xfrm>
        </p:spPr>
        <p:txBody>
          <a:bodyPr>
            <a:normAutofit/>
          </a:bodyPr>
          <a:lstStyle>
            <a:lvl1pPr algn="l">
              <a:defRPr sz="3300" b="1" i="0">
                <a:solidFill>
                  <a:srgbClr val="F26322"/>
                </a:solidFill>
                <a:latin typeface="Arial"/>
                <a:cs typeface="Arial"/>
              </a:defRPr>
            </a:lvl1pPr>
          </a:lstStyle>
          <a:p>
            <a:r>
              <a:rPr lang="en-US" dirty="0" smtClean="0"/>
              <a:t>Title Text WMRC (Chart Only Slide)</a:t>
            </a:r>
            <a:endParaRPr lang="en-US" dirty="0"/>
          </a:p>
        </p:txBody>
      </p:sp>
      <p:sp>
        <p:nvSpPr>
          <p:cNvPr id="6" name="Slide Number Placeholder 5"/>
          <p:cNvSpPr>
            <a:spLocks noGrp="1"/>
          </p:cNvSpPr>
          <p:nvPr>
            <p:ph type="sldNum" sz="quarter" idx="12"/>
          </p:nvPr>
        </p:nvSpPr>
        <p:spPr>
          <a:xfrm>
            <a:off x="8455777" y="6394415"/>
            <a:ext cx="548509" cy="463528"/>
          </a:xfrm>
          <a:prstGeom prst="rect">
            <a:avLst/>
          </a:prstGeom>
        </p:spPr>
        <p:txBody>
          <a:bodyPr lIns="59701" tIns="29851" rIns="59701" bIns="29851" anchor="ctr"/>
          <a:lstStyle>
            <a:lvl1pPr>
              <a:defRPr sz="700" b="1" i="0">
                <a:solidFill>
                  <a:srgbClr val="F26322"/>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149864" y="6394412"/>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149864" y="463528"/>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sp>
        <p:nvSpPr>
          <p:cNvPr id="4" name="Chart Placeholder 3"/>
          <p:cNvSpPr>
            <a:spLocks noGrp="1"/>
          </p:cNvSpPr>
          <p:nvPr>
            <p:ph type="chart" sz="quarter" idx="16"/>
          </p:nvPr>
        </p:nvSpPr>
        <p:spPr>
          <a:xfrm>
            <a:off x="383810" y="1418706"/>
            <a:ext cx="8398371" cy="4622229"/>
          </a:xfrm>
          <a:prstGeom prst="rect">
            <a:avLst/>
          </a:prstGeom>
        </p:spPr>
        <p:txBody>
          <a:bodyPr vert="horz" lIns="59701" tIns="29851" rIns="59701" bIns="29851"/>
          <a:lstStyle/>
          <a:p>
            <a:endParaRPr lang="en-US"/>
          </a:p>
        </p:txBody>
      </p:sp>
      <p:pic>
        <p:nvPicPr>
          <p:cNvPr id="2050" name="Picture 2" descr="U:\PLANNING\Common\2015 Rebrand with Struck\!Struck Branding and Templates\DEQ Final Logos\Waste Management\ai\PowerPoint Footer Bug WMR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9866" y="6484188"/>
            <a:ext cx="237753" cy="2824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6570110" y="6538036"/>
            <a:ext cx="1868757" cy="174704"/>
          </a:xfrm>
          <a:prstGeom prst="rect">
            <a:avLst/>
          </a:prstGeom>
          <a:noFill/>
          <a:ln w="12700" cap="flat">
            <a:noFill/>
            <a:miter lim="400000"/>
          </a:ln>
          <a:effectLst/>
        </p:spPr>
        <p:txBody>
          <a:bodyPr rot="0" spcFirstLastPara="1" vertOverflow="overflow" horzOverflow="overflow" vert="horz" wrap="none" lIns="33167" tIns="33167" rIns="33167" bIns="33167" numCol="1" spcCol="24875" rtlCol="0" anchor="ctr">
            <a:spAutoFit/>
          </a:bodyPr>
          <a:lstStyle/>
          <a:p>
            <a:pPr marL="0" marR="0" lvl="0" indent="0" algn="r" defTabSz="597012" rtl="0" eaLnBrk="1" fontAlgn="auto" latinLnBrk="1" hangingPunct="0">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26322"/>
                </a:solidFill>
                <a:effectLst/>
                <a:uLnTx/>
                <a:uFillTx/>
                <a:latin typeface="Arial" panose="020B0604020202020204" pitchFamily="34" charset="0"/>
                <a:cs typeface="Arial" panose="020B0604020202020204" pitchFamily="34" charset="0"/>
              </a:rPr>
              <a:t>Waste Management and Radiation Control</a:t>
            </a:r>
            <a:endParaRPr kumimoji="0" lang="en-US" sz="700" b="1" i="0" u="none" strike="noStrike" kern="0" cap="none" spc="0" normalizeH="0" baseline="0" noProof="0" dirty="0" smtClean="0">
              <a:ln>
                <a:noFill/>
              </a:ln>
              <a:solidFill>
                <a:srgbClr val="F26322"/>
              </a:solidFill>
              <a:effectLst/>
              <a:uLnTx/>
              <a:uFillTx/>
              <a:latin typeface="Georgia" panose="02040502050405020303" pitchFamily="18" charset="0"/>
            </a:endParaRPr>
          </a:p>
        </p:txBody>
      </p:sp>
    </p:spTree>
    <p:extLst>
      <p:ext uri="{BB962C8B-B14F-4D97-AF65-F5344CB8AC3E}">
        <p14:creationId xmlns:p14="http://schemas.microsoft.com/office/powerpoint/2010/main" val="410349892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5" y="2130849"/>
            <a:ext cx="7773293" cy="1470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824" y="3886647"/>
            <a:ext cx="6400354" cy="1752451"/>
          </a:xfrm>
        </p:spPr>
        <p:txBody>
          <a:bodyPr/>
          <a:lstStyle>
            <a:lvl1pPr marL="0" indent="0" algn="ctr">
              <a:buNone/>
              <a:defRPr>
                <a:solidFill>
                  <a:schemeClr val="tx1">
                    <a:tint val="75000"/>
                  </a:schemeClr>
                </a:solidFill>
              </a:defRPr>
            </a:lvl1pPr>
            <a:lvl2pPr marL="298506" indent="0" algn="ctr">
              <a:buNone/>
              <a:defRPr>
                <a:solidFill>
                  <a:schemeClr val="tx1">
                    <a:tint val="75000"/>
                  </a:schemeClr>
                </a:solidFill>
              </a:defRPr>
            </a:lvl2pPr>
            <a:lvl3pPr marL="597012" indent="0" algn="ctr">
              <a:buNone/>
              <a:defRPr>
                <a:solidFill>
                  <a:schemeClr val="tx1">
                    <a:tint val="75000"/>
                  </a:schemeClr>
                </a:solidFill>
              </a:defRPr>
            </a:lvl3pPr>
            <a:lvl4pPr marL="895518" indent="0" algn="ctr">
              <a:buNone/>
              <a:defRPr>
                <a:solidFill>
                  <a:schemeClr val="tx1">
                    <a:tint val="75000"/>
                  </a:schemeClr>
                </a:solidFill>
              </a:defRPr>
            </a:lvl4pPr>
            <a:lvl5pPr marL="1194024" indent="0" algn="ctr">
              <a:buNone/>
              <a:defRPr>
                <a:solidFill>
                  <a:schemeClr val="tx1">
                    <a:tint val="75000"/>
                  </a:schemeClr>
                </a:solidFill>
              </a:defRPr>
            </a:lvl5pPr>
            <a:lvl6pPr marL="1492529" indent="0" algn="ctr">
              <a:buNone/>
              <a:defRPr>
                <a:solidFill>
                  <a:schemeClr val="tx1">
                    <a:tint val="75000"/>
                  </a:schemeClr>
                </a:solidFill>
              </a:defRPr>
            </a:lvl6pPr>
            <a:lvl7pPr marL="1791035" indent="0" algn="ctr">
              <a:buNone/>
              <a:defRPr>
                <a:solidFill>
                  <a:schemeClr val="tx1">
                    <a:tint val="75000"/>
                  </a:schemeClr>
                </a:solidFill>
              </a:defRPr>
            </a:lvl7pPr>
            <a:lvl8pPr marL="2089541" indent="0" algn="ctr">
              <a:buNone/>
              <a:defRPr>
                <a:solidFill>
                  <a:schemeClr val="tx1">
                    <a:tint val="75000"/>
                  </a:schemeClr>
                </a:solidFill>
              </a:defRPr>
            </a:lvl8pPr>
            <a:lvl9pPr marL="238804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3146603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74152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600" b="1" cap="all"/>
            </a:lvl1pPr>
          </a:lstStyle>
          <a:p>
            <a:r>
              <a:rPr lang="en-US" smtClean="0"/>
              <a:t>Click to edit Master title style</a:t>
            </a:r>
            <a:endParaRPr lang="en-US"/>
          </a:p>
        </p:txBody>
      </p:sp>
      <p:sp>
        <p:nvSpPr>
          <p:cNvPr id="3" name="Text Placeholder 2"/>
          <p:cNvSpPr>
            <a:spLocks noGrp="1"/>
          </p:cNvSpPr>
          <p:nvPr>
            <p:ph type="body" idx="1"/>
          </p:nvPr>
        </p:nvSpPr>
        <p:spPr>
          <a:xfrm>
            <a:off x="722189" y="2906613"/>
            <a:ext cx="7772176" cy="1500187"/>
          </a:xfrm>
        </p:spPr>
        <p:txBody>
          <a:bodyPr anchor="b"/>
          <a:lstStyle>
            <a:lvl1pPr marL="0" indent="0">
              <a:buNone/>
              <a:defRPr sz="1300">
                <a:solidFill>
                  <a:schemeClr val="tx1">
                    <a:tint val="75000"/>
                  </a:schemeClr>
                </a:solidFill>
              </a:defRPr>
            </a:lvl1pPr>
            <a:lvl2pPr marL="298506" indent="0">
              <a:buNone/>
              <a:defRPr sz="1200">
                <a:solidFill>
                  <a:schemeClr val="tx1">
                    <a:tint val="75000"/>
                  </a:schemeClr>
                </a:solidFill>
              </a:defRPr>
            </a:lvl2pPr>
            <a:lvl3pPr marL="597012" indent="0">
              <a:buNone/>
              <a:defRPr sz="1000">
                <a:solidFill>
                  <a:schemeClr val="tx1">
                    <a:tint val="75000"/>
                  </a:schemeClr>
                </a:solidFill>
              </a:defRPr>
            </a:lvl3pPr>
            <a:lvl4pPr marL="895518" indent="0">
              <a:buNone/>
              <a:defRPr sz="900">
                <a:solidFill>
                  <a:schemeClr val="tx1">
                    <a:tint val="75000"/>
                  </a:schemeClr>
                </a:solidFill>
              </a:defRPr>
            </a:lvl4pPr>
            <a:lvl5pPr marL="1194024" indent="0">
              <a:buNone/>
              <a:defRPr sz="900">
                <a:solidFill>
                  <a:schemeClr val="tx1">
                    <a:tint val="75000"/>
                  </a:schemeClr>
                </a:solidFill>
              </a:defRPr>
            </a:lvl5pPr>
            <a:lvl6pPr marL="1492529" indent="0">
              <a:buNone/>
              <a:defRPr sz="900">
                <a:solidFill>
                  <a:schemeClr val="tx1">
                    <a:tint val="75000"/>
                  </a:schemeClr>
                </a:solidFill>
              </a:defRPr>
            </a:lvl6pPr>
            <a:lvl7pPr marL="1791035" indent="0">
              <a:buNone/>
              <a:defRPr sz="900">
                <a:solidFill>
                  <a:schemeClr val="tx1">
                    <a:tint val="75000"/>
                  </a:schemeClr>
                </a:solidFill>
              </a:defRPr>
            </a:lvl7pPr>
            <a:lvl8pPr marL="2089541" indent="0">
              <a:buNone/>
              <a:defRPr sz="900">
                <a:solidFill>
                  <a:schemeClr val="tx1">
                    <a:tint val="75000"/>
                  </a:schemeClr>
                </a:solidFill>
              </a:defRPr>
            </a:lvl8pPr>
            <a:lvl9pPr marL="2388047"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3082439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649" y="1600647"/>
            <a:ext cx="4060775" cy="4525120"/>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581" y="1600647"/>
            <a:ext cx="4060775" cy="4525120"/>
          </a:xfrm>
        </p:spPr>
        <p:txBody>
          <a:bodyPr/>
          <a:lstStyle>
            <a:lvl1pPr>
              <a:defRPr sz="1800"/>
            </a:lvl1pPr>
            <a:lvl2pPr>
              <a:defRPr sz="16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9051488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47" y="1534793"/>
            <a:ext cx="4039568" cy="639588"/>
          </a:xfrm>
        </p:spPr>
        <p:txBody>
          <a:bodyPr anchor="b"/>
          <a:lstStyle>
            <a:lvl1pPr marL="0" indent="0">
              <a:buNone/>
              <a:defRPr sz="1600" b="1"/>
            </a:lvl1pPr>
            <a:lvl2pPr marL="298506" indent="0">
              <a:buNone/>
              <a:defRPr sz="1300" b="1"/>
            </a:lvl2pPr>
            <a:lvl3pPr marL="597012" indent="0">
              <a:buNone/>
              <a:defRPr sz="1200" b="1"/>
            </a:lvl3pPr>
            <a:lvl4pPr marL="895518" indent="0">
              <a:buNone/>
              <a:defRPr sz="1000" b="1"/>
            </a:lvl4pPr>
            <a:lvl5pPr marL="1194024" indent="0">
              <a:buNone/>
              <a:defRPr sz="1000" b="1"/>
            </a:lvl5pPr>
            <a:lvl6pPr marL="1492529" indent="0">
              <a:buNone/>
              <a:defRPr sz="1000" b="1"/>
            </a:lvl6pPr>
            <a:lvl7pPr marL="1791035" indent="0">
              <a:buNone/>
              <a:defRPr sz="1000" b="1"/>
            </a:lvl7pPr>
            <a:lvl8pPr marL="2089541" indent="0">
              <a:buNone/>
              <a:defRPr sz="1000" b="1"/>
            </a:lvl8pPr>
            <a:lvl9pPr marL="2388047" indent="0">
              <a:buNone/>
              <a:defRPr sz="1000" b="1"/>
            </a:lvl9pPr>
          </a:lstStyle>
          <a:p>
            <a:pPr lvl="0"/>
            <a:r>
              <a:rPr lang="en-US" smtClean="0"/>
              <a:t>Click to edit Master text styles</a:t>
            </a:r>
          </a:p>
        </p:txBody>
      </p:sp>
      <p:sp>
        <p:nvSpPr>
          <p:cNvPr id="4" name="Content Placeholder 3"/>
          <p:cNvSpPr>
            <a:spLocks noGrp="1"/>
          </p:cNvSpPr>
          <p:nvPr>
            <p:ph sz="half" idx="2"/>
          </p:nvPr>
        </p:nvSpPr>
        <p:spPr>
          <a:xfrm>
            <a:off x="457647" y="2174380"/>
            <a:ext cx="4039568" cy="3951387"/>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557" y="1534793"/>
            <a:ext cx="4041799" cy="639588"/>
          </a:xfrm>
        </p:spPr>
        <p:txBody>
          <a:bodyPr anchor="b"/>
          <a:lstStyle>
            <a:lvl1pPr marL="0" indent="0">
              <a:buNone/>
              <a:defRPr sz="1600" b="1"/>
            </a:lvl1pPr>
            <a:lvl2pPr marL="298506" indent="0">
              <a:buNone/>
              <a:defRPr sz="1300" b="1"/>
            </a:lvl2pPr>
            <a:lvl3pPr marL="597012" indent="0">
              <a:buNone/>
              <a:defRPr sz="1200" b="1"/>
            </a:lvl3pPr>
            <a:lvl4pPr marL="895518" indent="0">
              <a:buNone/>
              <a:defRPr sz="1000" b="1"/>
            </a:lvl4pPr>
            <a:lvl5pPr marL="1194024" indent="0">
              <a:buNone/>
              <a:defRPr sz="1000" b="1"/>
            </a:lvl5pPr>
            <a:lvl6pPr marL="1492529" indent="0">
              <a:buNone/>
              <a:defRPr sz="1000" b="1"/>
            </a:lvl6pPr>
            <a:lvl7pPr marL="1791035" indent="0">
              <a:buNone/>
              <a:defRPr sz="1000" b="1"/>
            </a:lvl7pPr>
            <a:lvl8pPr marL="2089541" indent="0">
              <a:buNone/>
              <a:defRPr sz="1000" b="1"/>
            </a:lvl8pPr>
            <a:lvl9pPr marL="2388047" indent="0">
              <a:buNone/>
              <a:defRPr sz="1000" b="1"/>
            </a:lvl9pPr>
          </a:lstStyle>
          <a:p>
            <a:pPr lvl="0"/>
            <a:r>
              <a:rPr lang="en-US" smtClean="0"/>
              <a:t>Click to edit Master text styles</a:t>
            </a:r>
          </a:p>
        </p:txBody>
      </p:sp>
      <p:sp>
        <p:nvSpPr>
          <p:cNvPr id="6" name="Content Placeholder 5"/>
          <p:cNvSpPr>
            <a:spLocks noGrp="1"/>
          </p:cNvSpPr>
          <p:nvPr>
            <p:ph sz="quarter" idx="4"/>
          </p:nvPr>
        </p:nvSpPr>
        <p:spPr>
          <a:xfrm>
            <a:off x="4644557" y="2174380"/>
            <a:ext cx="4041799" cy="3951387"/>
          </a:xfrm>
        </p:spPr>
        <p:txBody>
          <a:bodyPr/>
          <a:lstStyle>
            <a:lvl1pPr>
              <a:defRPr sz="1600"/>
            </a:lvl1pPr>
            <a:lvl2pPr>
              <a:defRPr sz="13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33638742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5854126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129456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8" y="273473"/>
            <a:ext cx="3008189" cy="1161976"/>
          </a:xfrm>
        </p:spPr>
        <p:txBody>
          <a:bodyPr anchor="b"/>
          <a:lstStyle>
            <a:lvl1pPr algn="l">
              <a:defRPr sz="1300" b="1"/>
            </a:lvl1pPr>
          </a:lstStyle>
          <a:p>
            <a:r>
              <a:rPr lang="en-US" smtClean="0"/>
              <a:t>Click to edit Master title style</a:t>
            </a:r>
            <a:endParaRPr lang="en-US"/>
          </a:p>
        </p:txBody>
      </p:sp>
      <p:sp>
        <p:nvSpPr>
          <p:cNvPr id="3" name="Content Placeholder 2"/>
          <p:cNvSpPr>
            <a:spLocks noGrp="1"/>
          </p:cNvSpPr>
          <p:nvPr>
            <p:ph idx="1"/>
          </p:nvPr>
        </p:nvSpPr>
        <p:spPr>
          <a:xfrm>
            <a:off x="3575224" y="273473"/>
            <a:ext cx="5111130" cy="5852293"/>
          </a:xfrm>
        </p:spPr>
        <p:txBody>
          <a:bodyPr/>
          <a:lstStyle>
            <a:lvl1pPr>
              <a:defRPr sz="2100"/>
            </a:lvl1pPr>
            <a:lvl2pPr>
              <a:defRPr sz="1800"/>
            </a:lvl2pPr>
            <a:lvl3pPr>
              <a:defRPr sz="1600"/>
            </a:lvl3pPr>
            <a:lvl4pPr>
              <a:defRPr sz="1300"/>
            </a:lvl4pPr>
            <a:lvl5pPr>
              <a:defRPr sz="1300"/>
            </a:lvl5pPr>
            <a:lvl6pPr>
              <a:defRPr sz="1300"/>
            </a:lvl6pPr>
            <a:lvl7pPr>
              <a:defRPr sz="1300"/>
            </a:lvl7pPr>
            <a:lvl8pPr>
              <a:defRPr sz="1300"/>
            </a:lvl8pPr>
            <a:lvl9pPr>
              <a:defRPr sz="1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48" y="1435449"/>
            <a:ext cx="3008189" cy="4690319"/>
          </a:xfrm>
        </p:spPr>
        <p:txBody>
          <a:bodyPr/>
          <a:lstStyle>
            <a:lvl1pPr marL="0" indent="0">
              <a:buNone/>
              <a:defRPr sz="900"/>
            </a:lvl1pPr>
            <a:lvl2pPr marL="298506" indent="0">
              <a:buNone/>
              <a:defRPr sz="800"/>
            </a:lvl2pPr>
            <a:lvl3pPr marL="597012" indent="0">
              <a:buNone/>
              <a:defRPr sz="700"/>
            </a:lvl3pPr>
            <a:lvl4pPr marL="895518" indent="0">
              <a:buNone/>
              <a:defRPr sz="600"/>
            </a:lvl4pPr>
            <a:lvl5pPr marL="1194024" indent="0">
              <a:buNone/>
              <a:defRPr sz="600"/>
            </a:lvl5pPr>
            <a:lvl6pPr marL="1492529" indent="0">
              <a:buNone/>
              <a:defRPr sz="600"/>
            </a:lvl6pPr>
            <a:lvl7pPr marL="1791035" indent="0">
              <a:buNone/>
              <a:defRPr sz="600"/>
            </a:lvl7pPr>
            <a:lvl8pPr marL="2089541" indent="0">
              <a:buNone/>
              <a:defRPr sz="600"/>
            </a:lvl8pPr>
            <a:lvl9pPr marL="2388047"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2592197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WMRC 1">
    <p:spTree>
      <p:nvGrpSpPr>
        <p:cNvPr id="1" name=""/>
        <p:cNvGrpSpPr/>
        <p:nvPr/>
      </p:nvGrpSpPr>
      <p:grpSpPr>
        <a:xfrm>
          <a:off x="0" y="0"/>
          <a:ext cx="0" cy="0"/>
          <a:chOff x="0" y="0"/>
          <a:chExt cx="0" cy="0"/>
        </a:xfrm>
      </p:grpSpPr>
      <p:grpSp>
        <p:nvGrpSpPr>
          <p:cNvPr id="14" name="Group 14"/>
          <p:cNvGrpSpPr/>
          <p:nvPr userDrawn="1"/>
        </p:nvGrpSpPr>
        <p:grpSpPr>
          <a:xfrm>
            <a:off x="-32408" y="0"/>
            <a:ext cx="9190264" cy="6858000"/>
            <a:chOff x="364111" y="0"/>
            <a:chExt cx="13040439" cy="9785193"/>
          </a:xfrm>
        </p:grpSpPr>
        <p:sp>
          <p:nvSpPr>
            <p:cNvPr id="16" name="Shape 11"/>
            <p:cNvSpPr/>
            <p:nvPr/>
          </p:nvSpPr>
          <p:spPr>
            <a:xfrm>
              <a:off x="364111" y="0"/>
              <a:ext cx="13040439" cy="9762461"/>
            </a:xfrm>
            <a:prstGeom prst="rect">
              <a:avLst/>
            </a:prstGeom>
            <a:solidFill>
              <a:srgbClr val="F26322"/>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7" name="Shape 12"/>
            <p:cNvSpPr/>
            <p:nvPr/>
          </p:nvSpPr>
          <p:spPr>
            <a:xfrm>
              <a:off x="364113" y="9307932"/>
              <a:ext cx="13040436" cy="477261"/>
            </a:xfrm>
            <a:prstGeom prst="rect">
              <a:avLst/>
            </a:prstGeom>
            <a:solidFill>
              <a:srgbClr val="FEBB12"/>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8" name="Shape 13"/>
            <p:cNvSpPr/>
            <p:nvPr/>
          </p:nvSpPr>
          <p:spPr>
            <a:xfrm>
              <a:off x="364111" y="7774531"/>
              <a:ext cx="13040438" cy="1553203"/>
            </a:xfrm>
            <a:prstGeom prst="rect">
              <a:avLst/>
            </a:prstGeom>
            <a:solidFill>
              <a:srgbClr val="F78F1E"/>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grpSp>
      <p:pic>
        <p:nvPicPr>
          <p:cNvPr id="3" name="DEQ_Final_White.png"/>
          <p:cNvPicPr/>
          <p:nvPr userDrawn="1"/>
        </p:nvPicPr>
        <p:blipFill rotWithShape="1">
          <a:blip r:embed="rId2">
            <a:extLst/>
          </a:blip>
          <a:srcRect r="65377"/>
          <a:stretch/>
        </p:blipFill>
        <p:spPr>
          <a:xfrm>
            <a:off x="333272" y="4289919"/>
            <a:ext cx="999852" cy="1012447"/>
          </a:xfrm>
          <a:prstGeom prst="rect">
            <a:avLst/>
          </a:prstGeom>
          <a:ln w="12700">
            <a:miter lim="400000"/>
          </a:ln>
        </p:spPr>
      </p:pic>
      <p:sp>
        <p:nvSpPr>
          <p:cNvPr id="7" name="Text Placeholder 6"/>
          <p:cNvSpPr>
            <a:spLocks noGrp="1"/>
          </p:cNvSpPr>
          <p:nvPr>
            <p:ph type="body" sz="quarter" idx="10" hasCustomPrompt="1"/>
          </p:nvPr>
        </p:nvSpPr>
        <p:spPr>
          <a:xfrm>
            <a:off x="1582962" y="4363834"/>
            <a:ext cx="7057572" cy="601717"/>
          </a:xfrm>
          <a:prstGeom prst="rect">
            <a:avLst/>
          </a:prstGeom>
        </p:spPr>
        <p:txBody>
          <a:bodyPr lIns="59701" tIns="29851" rIns="59701" bIns="29851">
            <a:noAutofit/>
          </a:bodyPr>
          <a:lstStyle>
            <a:lvl1pPr marL="0" indent="0" algn="l">
              <a:buNone/>
              <a:defRPr sz="3300" b="1" i="0" baseline="0">
                <a:solidFill>
                  <a:schemeClr val="bg1"/>
                </a:solidFill>
                <a:latin typeface="Arial"/>
                <a:cs typeface="Arial"/>
              </a:defRPr>
            </a:lvl1pPr>
            <a:lvl2pPr>
              <a:defRPr sz="1800" b="1" i="0">
                <a:solidFill>
                  <a:schemeClr val="bg1"/>
                </a:solidFill>
                <a:latin typeface="Arial"/>
                <a:cs typeface="Arial"/>
              </a:defRPr>
            </a:lvl2pPr>
            <a:lvl3pPr>
              <a:defRPr sz="1600" b="1" i="0">
                <a:solidFill>
                  <a:schemeClr val="bg1"/>
                </a:solidFill>
                <a:latin typeface="Arial"/>
                <a:cs typeface="Arial"/>
              </a:defRPr>
            </a:lvl3pPr>
            <a:lvl4pPr>
              <a:defRPr sz="1300" b="1" i="0">
                <a:solidFill>
                  <a:schemeClr val="bg1"/>
                </a:solidFill>
                <a:latin typeface="Arial"/>
                <a:cs typeface="Arial"/>
              </a:defRPr>
            </a:lvl4pPr>
            <a:lvl5pPr>
              <a:defRPr sz="1300" b="1" i="0">
                <a:solidFill>
                  <a:schemeClr val="bg1"/>
                </a:solidFill>
                <a:latin typeface="Arial"/>
                <a:cs typeface="Arial"/>
              </a:defRPr>
            </a:lvl5pPr>
          </a:lstStyle>
          <a:p>
            <a:pPr lvl="0"/>
            <a:r>
              <a:rPr lang="en-US" dirty="0" smtClean="0"/>
              <a:t>SECTION TITLE WMRC</a:t>
            </a:r>
            <a:endParaRPr lang="en-US" dirty="0"/>
          </a:p>
        </p:txBody>
      </p:sp>
      <p:sp>
        <p:nvSpPr>
          <p:cNvPr id="15" name="Text Placeholder 6"/>
          <p:cNvSpPr>
            <a:spLocks noGrp="1"/>
          </p:cNvSpPr>
          <p:nvPr>
            <p:ph type="body" sz="quarter" idx="11" hasCustomPrompt="1"/>
          </p:nvPr>
        </p:nvSpPr>
        <p:spPr>
          <a:xfrm>
            <a:off x="1582962" y="4866080"/>
            <a:ext cx="7057572" cy="473336"/>
          </a:xfrm>
          <a:prstGeom prst="rect">
            <a:avLst/>
          </a:prstGeom>
        </p:spPr>
        <p:txBody>
          <a:bodyPr lIns="59701" tIns="29851" rIns="59701" bIns="29851">
            <a:noAutofit/>
          </a:bodyPr>
          <a:lstStyle>
            <a:lvl1pPr marL="0" indent="0" algn="l">
              <a:buNone/>
              <a:defRPr sz="2300" b="0" i="0" baseline="0">
                <a:solidFill>
                  <a:schemeClr val="bg1"/>
                </a:solidFill>
                <a:latin typeface="Arial"/>
                <a:cs typeface="Arial"/>
              </a:defRPr>
            </a:lvl1pPr>
            <a:lvl2pPr>
              <a:defRPr sz="1800" b="1" i="0">
                <a:solidFill>
                  <a:schemeClr val="bg1"/>
                </a:solidFill>
                <a:latin typeface="Arial"/>
                <a:cs typeface="Arial"/>
              </a:defRPr>
            </a:lvl2pPr>
            <a:lvl3pPr>
              <a:defRPr sz="1600" b="1" i="0">
                <a:solidFill>
                  <a:schemeClr val="bg1"/>
                </a:solidFill>
                <a:latin typeface="Arial"/>
                <a:cs typeface="Arial"/>
              </a:defRPr>
            </a:lvl3pPr>
            <a:lvl4pPr>
              <a:defRPr sz="1300" b="1" i="0">
                <a:solidFill>
                  <a:schemeClr val="bg1"/>
                </a:solidFill>
                <a:latin typeface="Arial"/>
                <a:cs typeface="Arial"/>
              </a:defRPr>
            </a:lvl4pPr>
            <a:lvl5pPr>
              <a:defRPr sz="1300" b="1" i="0">
                <a:solidFill>
                  <a:schemeClr val="bg1"/>
                </a:solidFill>
                <a:latin typeface="Arial"/>
                <a:cs typeface="Arial"/>
              </a:defRPr>
            </a:lvl5pPr>
          </a:lstStyle>
          <a:p>
            <a:pPr lvl="0"/>
            <a:r>
              <a:rPr lang="en-US" dirty="0" smtClean="0"/>
              <a:t>Optional Subhead</a:t>
            </a:r>
            <a:endParaRPr lang="en-US" dirty="0"/>
          </a:p>
        </p:txBody>
      </p:sp>
    </p:spTree>
    <p:extLst>
      <p:ext uri="{BB962C8B-B14F-4D97-AF65-F5344CB8AC3E}">
        <p14:creationId xmlns:p14="http://schemas.microsoft.com/office/powerpoint/2010/main" val="2326175046"/>
      </p:ext>
    </p:extLst>
  </p:cSld>
  <p:clrMapOvr>
    <a:masterClrMapping/>
  </p:clrMapOvr>
  <p:transition spd="med"/>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7" y="4800824"/>
            <a:ext cx="5486177" cy="567035"/>
          </a:xfrm>
        </p:spPr>
        <p:txBody>
          <a:bodyPr anchor="b"/>
          <a:lstStyle>
            <a:lvl1pPr algn="l">
              <a:defRPr sz="1300" b="1"/>
            </a:lvl1pPr>
          </a:lstStyle>
          <a:p>
            <a:r>
              <a:rPr lang="en-US" smtClean="0"/>
              <a:t>Click to edit Master title style</a:t>
            </a:r>
            <a:endParaRPr lang="en-US"/>
          </a:p>
        </p:txBody>
      </p:sp>
      <p:sp>
        <p:nvSpPr>
          <p:cNvPr id="3" name="Picture Placeholder 2"/>
          <p:cNvSpPr>
            <a:spLocks noGrp="1"/>
          </p:cNvSpPr>
          <p:nvPr>
            <p:ph type="pic" idx="1"/>
          </p:nvPr>
        </p:nvSpPr>
        <p:spPr>
          <a:xfrm>
            <a:off x="1792637" y="612801"/>
            <a:ext cx="5486177" cy="4114353"/>
          </a:xfrm>
        </p:spPr>
        <p:txBody>
          <a:bodyPr/>
          <a:lstStyle>
            <a:lvl1pPr marL="0" indent="0">
              <a:buNone/>
              <a:defRPr sz="2100"/>
            </a:lvl1pPr>
            <a:lvl2pPr marL="298506" indent="0">
              <a:buNone/>
              <a:defRPr sz="1800"/>
            </a:lvl2pPr>
            <a:lvl3pPr marL="597012" indent="0">
              <a:buNone/>
              <a:defRPr sz="1600"/>
            </a:lvl3pPr>
            <a:lvl4pPr marL="895518" indent="0">
              <a:buNone/>
              <a:defRPr sz="1300"/>
            </a:lvl4pPr>
            <a:lvl5pPr marL="1194024" indent="0">
              <a:buNone/>
              <a:defRPr sz="1300"/>
            </a:lvl5pPr>
            <a:lvl6pPr marL="1492529" indent="0">
              <a:buNone/>
              <a:defRPr sz="1300"/>
            </a:lvl6pPr>
            <a:lvl7pPr marL="1791035" indent="0">
              <a:buNone/>
              <a:defRPr sz="1300"/>
            </a:lvl7pPr>
            <a:lvl8pPr marL="2089541" indent="0">
              <a:buNone/>
              <a:defRPr sz="1300"/>
            </a:lvl8pPr>
            <a:lvl9pPr marL="2388047" indent="0">
              <a:buNone/>
              <a:defRPr sz="1300"/>
            </a:lvl9pPr>
          </a:lstStyle>
          <a:p>
            <a:endParaRPr lang="en-US"/>
          </a:p>
        </p:txBody>
      </p:sp>
      <p:sp>
        <p:nvSpPr>
          <p:cNvPr id="4" name="Text Placeholder 3"/>
          <p:cNvSpPr>
            <a:spLocks noGrp="1"/>
          </p:cNvSpPr>
          <p:nvPr>
            <p:ph type="body" sz="half" idx="2"/>
          </p:nvPr>
        </p:nvSpPr>
        <p:spPr>
          <a:xfrm>
            <a:off x="1792637" y="5367860"/>
            <a:ext cx="5486177" cy="804787"/>
          </a:xfrm>
        </p:spPr>
        <p:txBody>
          <a:bodyPr/>
          <a:lstStyle>
            <a:lvl1pPr marL="0" indent="0">
              <a:buNone/>
              <a:defRPr sz="900"/>
            </a:lvl1pPr>
            <a:lvl2pPr marL="298506" indent="0">
              <a:buNone/>
              <a:defRPr sz="800"/>
            </a:lvl2pPr>
            <a:lvl3pPr marL="597012" indent="0">
              <a:buNone/>
              <a:defRPr sz="700"/>
            </a:lvl3pPr>
            <a:lvl4pPr marL="895518" indent="0">
              <a:buNone/>
              <a:defRPr sz="600"/>
            </a:lvl4pPr>
            <a:lvl5pPr marL="1194024" indent="0">
              <a:buNone/>
              <a:defRPr sz="600"/>
            </a:lvl5pPr>
            <a:lvl6pPr marL="1492529" indent="0">
              <a:buNone/>
              <a:defRPr sz="600"/>
            </a:lvl6pPr>
            <a:lvl7pPr marL="1791035" indent="0">
              <a:buNone/>
              <a:defRPr sz="600"/>
            </a:lvl7pPr>
            <a:lvl8pPr marL="2089541" indent="0">
              <a:buNone/>
              <a:defRPr sz="600"/>
            </a:lvl8pPr>
            <a:lvl9pPr marL="2388047"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19488103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F0BE08-E9C6-4E21-9ED1-B73EC59A4F7F}" type="slidenum">
              <a:rPr lang="en-US" smtClean="0"/>
              <a:t>‹#›</a:t>
            </a:fld>
            <a:endParaRPr lang="en-US"/>
          </a:p>
        </p:txBody>
      </p:sp>
    </p:spTree>
    <p:extLst>
      <p:ext uri="{BB962C8B-B14F-4D97-AF65-F5344CB8AC3E}">
        <p14:creationId xmlns:p14="http://schemas.microsoft.com/office/powerpoint/2010/main" val="4232901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Break WMRC 2">
    <p:spTree>
      <p:nvGrpSpPr>
        <p:cNvPr id="1" name=""/>
        <p:cNvGrpSpPr/>
        <p:nvPr/>
      </p:nvGrpSpPr>
      <p:grpSpPr>
        <a:xfrm>
          <a:off x="0" y="0"/>
          <a:ext cx="0" cy="0"/>
          <a:chOff x="0" y="0"/>
          <a:chExt cx="0" cy="0"/>
        </a:xfrm>
      </p:grpSpPr>
      <p:grpSp>
        <p:nvGrpSpPr>
          <p:cNvPr id="14" name="Group 14"/>
          <p:cNvGrpSpPr/>
          <p:nvPr userDrawn="1"/>
        </p:nvGrpSpPr>
        <p:grpSpPr>
          <a:xfrm>
            <a:off x="-32408" y="0"/>
            <a:ext cx="9190264" cy="6858000"/>
            <a:chOff x="364111" y="0"/>
            <a:chExt cx="13040439" cy="9785193"/>
          </a:xfrm>
        </p:grpSpPr>
        <p:sp>
          <p:nvSpPr>
            <p:cNvPr id="16" name="Shape 11"/>
            <p:cNvSpPr/>
            <p:nvPr/>
          </p:nvSpPr>
          <p:spPr>
            <a:xfrm>
              <a:off x="364111" y="0"/>
              <a:ext cx="13040439" cy="9762461"/>
            </a:xfrm>
            <a:prstGeom prst="rect">
              <a:avLst/>
            </a:prstGeom>
            <a:solidFill>
              <a:srgbClr val="F26322"/>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7" name="Shape 12"/>
            <p:cNvSpPr/>
            <p:nvPr/>
          </p:nvSpPr>
          <p:spPr>
            <a:xfrm>
              <a:off x="364113" y="9307932"/>
              <a:ext cx="13040436" cy="477261"/>
            </a:xfrm>
            <a:prstGeom prst="rect">
              <a:avLst/>
            </a:prstGeom>
            <a:solidFill>
              <a:srgbClr val="FEBB12"/>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sp>
          <p:nvSpPr>
            <p:cNvPr id="18" name="Shape 13"/>
            <p:cNvSpPr/>
            <p:nvPr/>
          </p:nvSpPr>
          <p:spPr>
            <a:xfrm>
              <a:off x="364111" y="7774531"/>
              <a:ext cx="13040438" cy="1553203"/>
            </a:xfrm>
            <a:prstGeom prst="rect">
              <a:avLst/>
            </a:prstGeom>
            <a:solidFill>
              <a:srgbClr val="F78F1E"/>
            </a:solidFill>
            <a:ln w="12700" cap="flat">
              <a:noFill/>
              <a:miter lim="400000"/>
            </a:ln>
            <a:effectLst/>
          </p:spPr>
          <p:txBody>
            <a:bodyPr wrap="square" lIns="0" tIns="0" rIns="0" bIns="0" numCol="1" anchor="ctr">
              <a:noAutofit/>
            </a:bodyPr>
            <a:lstStyle/>
            <a:p>
              <a:pPr lvl="0" algn="l">
                <a:defRPr sz="2400">
                  <a:solidFill>
                    <a:srgbClr val="FFFFFF"/>
                  </a:solidFill>
                </a:defRPr>
              </a:pPr>
              <a:endParaRPr/>
            </a:p>
          </p:txBody>
        </p:sp>
      </p:grpSp>
      <p:pic>
        <p:nvPicPr>
          <p:cNvPr id="3074" name="Picture 2" descr="U:\PLANNING\Common\2015 Rebrand with Struck\!Struck Branding and Templates\DEQ Final Logos\!! PNG Versions\! MS Office Template Graphics\PowerPoint - Primary  - Department of\PowerPoint Title White WMR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33272" y="4260197"/>
            <a:ext cx="3610943" cy="1029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5297731"/>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WMRC 3">
    <p:spTree>
      <p:nvGrpSpPr>
        <p:cNvPr id="1" name=""/>
        <p:cNvGrpSpPr/>
        <p:nvPr/>
      </p:nvGrpSpPr>
      <p:grpSpPr>
        <a:xfrm>
          <a:off x="0" y="0"/>
          <a:ext cx="0" cy="0"/>
          <a:chOff x="0" y="0"/>
          <a:chExt cx="0" cy="0"/>
        </a:xfrm>
      </p:grpSpPr>
      <p:sp>
        <p:nvSpPr>
          <p:cNvPr id="8" name="Rectangle 7"/>
          <p:cNvSpPr/>
          <p:nvPr userDrawn="1"/>
        </p:nvSpPr>
        <p:spPr>
          <a:xfrm>
            <a:off x="-149527" y="-156005"/>
            <a:ext cx="9386888" cy="7072313"/>
          </a:xfrm>
          <a:prstGeom prst="rect">
            <a:avLst/>
          </a:prstGeom>
          <a:solidFill>
            <a:srgbClr val="F26322"/>
          </a:solidFill>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dirty="0"/>
          </a:p>
        </p:txBody>
      </p:sp>
      <p:pic>
        <p:nvPicPr>
          <p:cNvPr id="1026" name="Picture 2" descr="C:\Users\red5\Downloads\Templates 2015-12-23\DEQ Mark Whit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20176" y="3907409"/>
            <a:ext cx="1103653" cy="13218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6"/>
          <p:cNvSpPr>
            <a:spLocks noGrp="1"/>
          </p:cNvSpPr>
          <p:nvPr>
            <p:ph type="body" sz="quarter" idx="10" hasCustomPrompt="1"/>
          </p:nvPr>
        </p:nvSpPr>
        <p:spPr>
          <a:xfrm>
            <a:off x="0" y="2799352"/>
            <a:ext cx="9144000" cy="601717"/>
          </a:xfrm>
          <a:prstGeom prst="rect">
            <a:avLst/>
          </a:prstGeom>
        </p:spPr>
        <p:txBody>
          <a:bodyPr lIns="59701" tIns="29851" rIns="59701" bIns="29851">
            <a:noAutofit/>
          </a:bodyPr>
          <a:lstStyle>
            <a:lvl1pPr marL="0" indent="0" algn="ctr">
              <a:buNone/>
              <a:defRPr sz="3300" b="1" i="0" baseline="0">
                <a:solidFill>
                  <a:schemeClr val="bg1"/>
                </a:solidFill>
                <a:latin typeface="Arial"/>
                <a:cs typeface="Arial"/>
              </a:defRPr>
            </a:lvl1pPr>
            <a:lvl2pPr>
              <a:defRPr sz="1800" b="1" i="0">
                <a:solidFill>
                  <a:schemeClr val="bg1"/>
                </a:solidFill>
                <a:latin typeface="Arial"/>
                <a:cs typeface="Arial"/>
              </a:defRPr>
            </a:lvl2pPr>
            <a:lvl3pPr>
              <a:defRPr sz="1600" b="1" i="0">
                <a:solidFill>
                  <a:schemeClr val="bg1"/>
                </a:solidFill>
                <a:latin typeface="Arial"/>
                <a:cs typeface="Arial"/>
              </a:defRPr>
            </a:lvl3pPr>
            <a:lvl4pPr>
              <a:defRPr sz="1300" b="1" i="0">
                <a:solidFill>
                  <a:schemeClr val="bg1"/>
                </a:solidFill>
                <a:latin typeface="Arial"/>
                <a:cs typeface="Arial"/>
              </a:defRPr>
            </a:lvl4pPr>
            <a:lvl5pPr>
              <a:defRPr sz="1300" b="1" i="0">
                <a:solidFill>
                  <a:schemeClr val="bg1"/>
                </a:solidFill>
                <a:latin typeface="Arial"/>
                <a:cs typeface="Arial"/>
              </a:defRPr>
            </a:lvl5pPr>
          </a:lstStyle>
          <a:p>
            <a:pPr lvl="0"/>
            <a:r>
              <a:rPr lang="en-US" dirty="0" smtClean="0"/>
              <a:t>SECTION TITLE</a:t>
            </a:r>
            <a:endParaRPr lang="en-US" dirty="0"/>
          </a:p>
        </p:txBody>
      </p:sp>
    </p:spTree>
    <p:extLst>
      <p:ext uri="{BB962C8B-B14F-4D97-AF65-F5344CB8AC3E}">
        <p14:creationId xmlns:p14="http://schemas.microsoft.com/office/powerpoint/2010/main" val="22257985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Break WMRC 4">
    <p:spTree>
      <p:nvGrpSpPr>
        <p:cNvPr id="1" name=""/>
        <p:cNvGrpSpPr/>
        <p:nvPr/>
      </p:nvGrpSpPr>
      <p:grpSpPr>
        <a:xfrm>
          <a:off x="0" y="0"/>
          <a:ext cx="0" cy="0"/>
          <a:chOff x="0" y="0"/>
          <a:chExt cx="0" cy="0"/>
        </a:xfrm>
      </p:grpSpPr>
      <p:sp>
        <p:nvSpPr>
          <p:cNvPr id="8" name="Rectangle 7"/>
          <p:cNvSpPr/>
          <p:nvPr userDrawn="1"/>
        </p:nvSpPr>
        <p:spPr>
          <a:xfrm>
            <a:off x="-149527" y="-156005"/>
            <a:ext cx="9386888" cy="7072313"/>
          </a:xfrm>
          <a:prstGeom prst="rect">
            <a:avLst/>
          </a:prstGeom>
          <a:solidFill>
            <a:srgbClr val="F26322"/>
          </a:solidFill>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dirty="0"/>
          </a:p>
        </p:txBody>
      </p:sp>
      <p:sp>
        <p:nvSpPr>
          <p:cNvPr id="10" name="Text Placeholder 6"/>
          <p:cNvSpPr>
            <a:spLocks noGrp="1"/>
          </p:cNvSpPr>
          <p:nvPr>
            <p:ph type="body" sz="quarter" idx="10" hasCustomPrompt="1"/>
          </p:nvPr>
        </p:nvSpPr>
        <p:spPr>
          <a:xfrm>
            <a:off x="0" y="2799352"/>
            <a:ext cx="9144000" cy="601717"/>
          </a:xfrm>
          <a:prstGeom prst="rect">
            <a:avLst/>
          </a:prstGeom>
        </p:spPr>
        <p:txBody>
          <a:bodyPr lIns="59701" tIns="29851" rIns="59701" bIns="29851">
            <a:noAutofit/>
          </a:bodyPr>
          <a:lstStyle>
            <a:lvl1pPr marL="0" indent="0" algn="ctr">
              <a:buNone/>
              <a:defRPr sz="3300" b="1" i="0" baseline="0">
                <a:solidFill>
                  <a:schemeClr val="bg1"/>
                </a:solidFill>
                <a:latin typeface="Arial"/>
                <a:cs typeface="Arial"/>
              </a:defRPr>
            </a:lvl1pPr>
            <a:lvl2pPr>
              <a:defRPr sz="1800" b="1" i="0">
                <a:solidFill>
                  <a:schemeClr val="bg1"/>
                </a:solidFill>
                <a:latin typeface="Arial"/>
                <a:cs typeface="Arial"/>
              </a:defRPr>
            </a:lvl2pPr>
            <a:lvl3pPr>
              <a:defRPr sz="1600" b="1" i="0">
                <a:solidFill>
                  <a:schemeClr val="bg1"/>
                </a:solidFill>
                <a:latin typeface="Arial"/>
                <a:cs typeface="Arial"/>
              </a:defRPr>
            </a:lvl3pPr>
            <a:lvl4pPr>
              <a:defRPr sz="1300" b="1" i="0">
                <a:solidFill>
                  <a:schemeClr val="bg1"/>
                </a:solidFill>
                <a:latin typeface="Arial"/>
                <a:cs typeface="Arial"/>
              </a:defRPr>
            </a:lvl4pPr>
            <a:lvl5pPr>
              <a:defRPr sz="1300" b="1" i="0">
                <a:solidFill>
                  <a:schemeClr val="bg1"/>
                </a:solidFill>
                <a:latin typeface="Arial"/>
                <a:cs typeface="Arial"/>
              </a:defRPr>
            </a:lvl5pPr>
          </a:lstStyle>
          <a:p>
            <a:pPr lvl="0"/>
            <a:r>
              <a:rPr lang="en-US" dirty="0" smtClean="0"/>
              <a:t>SECTION TITLE</a:t>
            </a:r>
            <a:endParaRPr lang="en-US" dirty="0"/>
          </a:p>
        </p:txBody>
      </p:sp>
    </p:spTree>
    <p:extLst>
      <p:ext uri="{BB962C8B-B14F-4D97-AF65-F5344CB8AC3E}">
        <p14:creationId xmlns:p14="http://schemas.microsoft.com/office/powerpoint/2010/main" val="7344434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WMRC">
    <p:spTree>
      <p:nvGrpSpPr>
        <p:cNvPr id="1" name=""/>
        <p:cNvGrpSpPr/>
        <p:nvPr/>
      </p:nvGrpSpPr>
      <p:grpSpPr>
        <a:xfrm>
          <a:off x="0" y="0"/>
          <a:ext cx="0" cy="0"/>
          <a:chOff x="0" y="0"/>
          <a:chExt cx="0" cy="0"/>
        </a:xfrm>
      </p:grpSpPr>
      <p:sp>
        <p:nvSpPr>
          <p:cNvPr id="3" name="Rectangle 2"/>
          <p:cNvSpPr/>
          <p:nvPr userDrawn="1"/>
        </p:nvSpPr>
        <p:spPr>
          <a:xfrm>
            <a:off x="0" y="0"/>
            <a:ext cx="9144000" cy="6857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12" name="Content Placeholder 2"/>
          <p:cNvSpPr>
            <a:spLocks noGrp="1"/>
          </p:cNvSpPr>
          <p:nvPr>
            <p:ph idx="13"/>
          </p:nvPr>
        </p:nvSpPr>
        <p:spPr>
          <a:xfrm>
            <a:off x="383582" y="1419558"/>
            <a:ext cx="8392441" cy="4769503"/>
          </a:xfrm>
          <a:prstGeom prst="rect">
            <a:avLst/>
          </a:prstGeom>
        </p:spPr>
        <p:txBody>
          <a:bodyPr lIns="0" tIns="29851" rIns="59701" bIns="29851"/>
          <a:lstStyle>
            <a:lvl1pPr marL="342900" indent="-342900">
              <a:buFont typeface="Arial" panose="020B0604020202020204" pitchFamily="34" charset="0"/>
              <a:buChar char="•"/>
              <a:defRPr sz="2400" b="1">
                <a:solidFill>
                  <a:srgbClr val="F78F1E"/>
                </a:solidFill>
                <a:latin typeface="Arial"/>
                <a:cs typeface="Arial"/>
              </a:defRPr>
            </a:lvl1pPr>
            <a:lvl2pPr marL="0" indent="0">
              <a:buFont typeface="Arial"/>
              <a:buNone/>
              <a:defRPr sz="2200" b="1">
                <a:solidFill>
                  <a:srgbClr val="6D6D6D"/>
                </a:solidFill>
                <a:latin typeface="Arial"/>
                <a:cs typeface="Arial"/>
              </a:defRPr>
            </a:lvl2pPr>
            <a:lvl3pPr marL="512763" indent="-149225">
              <a:defRPr sz="2200" b="1">
                <a:solidFill>
                  <a:srgbClr val="6D6D6D"/>
                </a:solidFill>
                <a:latin typeface="Arial"/>
                <a:cs typeface="Arial"/>
              </a:defRPr>
            </a:lvl3pPr>
            <a:lvl4pPr marL="628650" indent="-153988">
              <a:defRPr sz="2000" b="1">
                <a:solidFill>
                  <a:schemeClr val="tx2"/>
                </a:solidFill>
                <a:latin typeface="Arial"/>
                <a:cs typeface="Arial"/>
              </a:defRPr>
            </a:lvl4pPr>
            <a:lvl5pPr marL="854075" indent="-149225">
              <a:buFont typeface="Arial"/>
              <a:buChar char="•"/>
              <a:defRPr sz="1600" b="1">
                <a:solidFill>
                  <a:srgbClr val="6D6D6D"/>
                </a:solidFill>
                <a:latin typeface="Arial"/>
                <a:cs typeface="Arial"/>
              </a:defRPr>
            </a:lvl5pPr>
            <a:lvl6pPr marL="1036638" indent="-149225">
              <a:defRPr sz="1600" b="1"/>
            </a:lvl6pPr>
          </a:lstStyle>
          <a:p>
            <a:pPr lvl="0"/>
            <a:r>
              <a:rPr lang="en-US" dirty="0" smtClean="0"/>
              <a:t>Click to edit Master text styles</a:t>
            </a:r>
          </a:p>
          <a:p>
            <a:pPr lvl="2"/>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2" name="Title 1"/>
          <p:cNvSpPr>
            <a:spLocks noGrp="1"/>
          </p:cNvSpPr>
          <p:nvPr>
            <p:ph type="ctrTitle" hasCustomPrompt="1"/>
          </p:nvPr>
        </p:nvSpPr>
        <p:spPr>
          <a:xfrm>
            <a:off x="383581" y="578881"/>
            <a:ext cx="8392442" cy="706511"/>
          </a:xfrm>
        </p:spPr>
        <p:txBody>
          <a:bodyPr>
            <a:normAutofit/>
          </a:bodyPr>
          <a:lstStyle>
            <a:lvl1pPr algn="l">
              <a:defRPr sz="3300" b="1" i="0">
                <a:solidFill>
                  <a:srgbClr val="F26322"/>
                </a:solidFill>
                <a:latin typeface="Arial"/>
                <a:cs typeface="Arial"/>
              </a:defRPr>
            </a:lvl1pPr>
          </a:lstStyle>
          <a:p>
            <a:r>
              <a:rPr lang="en-US" dirty="0" smtClean="0"/>
              <a:t>Title Text WMRC (Text Only Slide)</a:t>
            </a:r>
            <a:endParaRPr lang="en-US" dirty="0"/>
          </a:p>
        </p:txBody>
      </p:sp>
      <p:cxnSp>
        <p:nvCxnSpPr>
          <p:cNvPr id="14" name="Straight Connector 13"/>
          <p:cNvCxnSpPr/>
          <p:nvPr userDrawn="1"/>
        </p:nvCxnSpPr>
        <p:spPr>
          <a:xfrm>
            <a:off x="149864" y="6394412"/>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149864" y="463528"/>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a:xfrm>
            <a:off x="8455777" y="6394415"/>
            <a:ext cx="548509" cy="463528"/>
          </a:xfrm>
          <a:prstGeom prst="rect">
            <a:avLst/>
          </a:prstGeom>
        </p:spPr>
        <p:txBody>
          <a:bodyPr lIns="59701" tIns="29851" rIns="59701" bIns="29851" anchor="ctr"/>
          <a:lstStyle>
            <a:lvl1pPr>
              <a:defRPr sz="700" b="1" i="0">
                <a:solidFill>
                  <a:srgbClr val="F26322"/>
                </a:solidFill>
                <a:latin typeface="Arial"/>
                <a:cs typeface="Arial"/>
              </a:defRPr>
            </a:lvl1pPr>
          </a:lstStyle>
          <a:p>
            <a:fld id="{31EAA74C-7368-EF47-8F0F-C6759A5A65D8}" type="slidenum">
              <a:rPr lang="en-US" smtClean="0"/>
              <a:pPr/>
              <a:t>‹#›</a:t>
            </a:fld>
            <a:endParaRPr lang="en-US" dirty="0"/>
          </a:p>
        </p:txBody>
      </p:sp>
      <p:pic>
        <p:nvPicPr>
          <p:cNvPr id="15" name="Picture 2" descr="U:\PLANNING\Common\2015 Rebrand with Struck\!Struck Branding and Templates\DEQ Final Logos\Waste Management\ai\PowerPoint Footer Bug WMR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9866" y="6484188"/>
            <a:ext cx="237753" cy="2824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userDrawn="1"/>
        </p:nvSpPr>
        <p:spPr>
          <a:xfrm>
            <a:off x="6570110" y="6538036"/>
            <a:ext cx="1868757" cy="174704"/>
          </a:xfrm>
          <a:prstGeom prst="rect">
            <a:avLst/>
          </a:prstGeom>
          <a:noFill/>
          <a:ln w="12700" cap="flat">
            <a:noFill/>
            <a:miter lim="400000"/>
          </a:ln>
          <a:effectLst/>
        </p:spPr>
        <p:txBody>
          <a:bodyPr rot="0" spcFirstLastPara="1" vertOverflow="overflow" horzOverflow="overflow" vert="horz" wrap="none" lIns="33167" tIns="33167" rIns="33167" bIns="33167" numCol="1" spcCol="24875" rtlCol="0" anchor="ctr">
            <a:spAutoFit/>
          </a:bodyPr>
          <a:lstStyle/>
          <a:p>
            <a:pPr marL="0" marR="0" lvl="0" indent="0" algn="r" defTabSz="597012" rtl="0" eaLnBrk="1" fontAlgn="auto" latinLnBrk="1" hangingPunct="0">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26322"/>
                </a:solidFill>
                <a:effectLst/>
                <a:uLnTx/>
                <a:uFillTx/>
                <a:latin typeface="Arial" panose="020B0604020202020204" pitchFamily="34" charset="0"/>
                <a:cs typeface="Arial" panose="020B0604020202020204" pitchFamily="34" charset="0"/>
              </a:rPr>
              <a:t>Waste Management and Radiation Control</a:t>
            </a:r>
            <a:endParaRPr kumimoji="0" lang="en-US" sz="700" b="1" i="0" u="none" strike="noStrike" kern="0" cap="none" spc="0" normalizeH="0" baseline="0" noProof="0" dirty="0" smtClean="0">
              <a:ln>
                <a:noFill/>
              </a:ln>
              <a:solidFill>
                <a:srgbClr val="F26322"/>
              </a:solidFill>
              <a:effectLst/>
              <a:uLnTx/>
              <a:uFillTx/>
              <a:latin typeface="Georgia" panose="02040502050405020303" pitchFamily="18" charset="0"/>
            </a:endParaRPr>
          </a:p>
        </p:txBody>
      </p:sp>
    </p:spTree>
    <p:extLst>
      <p:ext uri="{BB962C8B-B14F-4D97-AF65-F5344CB8AC3E}">
        <p14:creationId xmlns:p14="http://schemas.microsoft.com/office/powerpoint/2010/main" val="409607383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mp; Image WMRC">
    <p:spTree>
      <p:nvGrpSpPr>
        <p:cNvPr id="1" name=""/>
        <p:cNvGrpSpPr/>
        <p:nvPr/>
      </p:nvGrpSpPr>
      <p:grpSpPr>
        <a:xfrm>
          <a:off x="0" y="0"/>
          <a:ext cx="0" cy="0"/>
          <a:chOff x="0" y="0"/>
          <a:chExt cx="0" cy="0"/>
        </a:xfrm>
      </p:grpSpPr>
      <p:sp>
        <p:nvSpPr>
          <p:cNvPr id="10" name="Rectangle 9"/>
          <p:cNvSpPr/>
          <p:nvPr userDrawn="1"/>
        </p:nvSpPr>
        <p:spPr>
          <a:xfrm>
            <a:off x="0" y="0"/>
            <a:ext cx="9144000" cy="6857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2" name="Title 1"/>
          <p:cNvSpPr>
            <a:spLocks noGrp="1"/>
          </p:cNvSpPr>
          <p:nvPr>
            <p:ph type="ctrTitle" hasCustomPrompt="1"/>
          </p:nvPr>
        </p:nvSpPr>
        <p:spPr>
          <a:xfrm>
            <a:off x="383581" y="578881"/>
            <a:ext cx="8392442" cy="706511"/>
          </a:xfrm>
        </p:spPr>
        <p:txBody>
          <a:bodyPr>
            <a:normAutofit/>
          </a:bodyPr>
          <a:lstStyle>
            <a:lvl1pPr algn="l">
              <a:defRPr sz="2400" b="1" i="0">
                <a:solidFill>
                  <a:srgbClr val="F26322"/>
                </a:solidFill>
                <a:latin typeface="Arial"/>
                <a:cs typeface="Arial"/>
              </a:defRPr>
            </a:lvl1pPr>
          </a:lstStyle>
          <a:p>
            <a:r>
              <a:rPr lang="en-US" dirty="0" smtClean="0"/>
              <a:t>Title Text WMRC (Image Right Column)</a:t>
            </a:r>
            <a:endParaRPr lang="en-US" dirty="0"/>
          </a:p>
        </p:txBody>
      </p:sp>
      <p:sp>
        <p:nvSpPr>
          <p:cNvPr id="6" name="Slide Number Placeholder 5"/>
          <p:cNvSpPr>
            <a:spLocks noGrp="1"/>
          </p:cNvSpPr>
          <p:nvPr>
            <p:ph type="sldNum" sz="quarter" idx="12"/>
          </p:nvPr>
        </p:nvSpPr>
        <p:spPr>
          <a:xfrm>
            <a:off x="8455777" y="6394415"/>
            <a:ext cx="548509" cy="463528"/>
          </a:xfrm>
          <a:prstGeom prst="rect">
            <a:avLst/>
          </a:prstGeom>
        </p:spPr>
        <p:txBody>
          <a:bodyPr lIns="59701" tIns="29851" rIns="59701" bIns="29851" anchor="ctr"/>
          <a:lstStyle>
            <a:lvl1pPr>
              <a:defRPr sz="700" b="1" i="0">
                <a:solidFill>
                  <a:srgbClr val="F26322"/>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149864" y="6394412"/>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149864" y="463528"/>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sp>
        <p:nvSpPr>
          <p:cNvPr id="15" name="Picture Placeholder 6"/>
          <p:cNvSpPr>
            <a:spLocks noGrp="1"/>
          </p:cNvSpPr>
          <p:nvPr>
            <p:ph type="pic" sz="quarter" idx="15" hasCustomPrompt="1"/>
          </p:nvPr>
        </p:nvSpPr>
        <p:spPr>
          <a:xfrm>
            <a:off x="5850682" y="1419119"/>
            <a:ext cx="2925340" cy="4769941"/>
          </a:xfrm>
          <a:prstGeom prst="rect">
            <a:avLst/>
          </a:prstGeom>
        </p:spPr>
        <p:txBody>
          <a:bodyPr vert="horz" lIns="59701" tIns="29851" rIns="59701" bIns="29851"/>
          <a:lstStyle>
            <a:lvl1pPr>
              <a:defRPr sz="1200" baseline="0"/>
            </a:lvl1pPr>
          </a:lstStyle>
          <a:p>
            <a:r>
              <a:rPr lang="en-US" dirty="0" smtClean="0"/>
              <a:t>If you want this frame to constrain your picture, you can click the icon to add a picture. You can also delete this frame and just add your own picture at its own aspect ration. FYI: this frame is approximately 436 pixels by 690 pixels. Higher resolution images might look better when projected (300dpi, for example). For questions, concerns, help, or suggestions, please contact deqweb@utah.gov</a:t>
            </a:r>
            <a:endParaRPr lang="en-US" dirty="0"/>
          </a:p>
        </p:txBody>
      </p:sp>
      <p:sp>
        <p:nvSpPr>
          <p:cNvPr id="11" name="Content Placeholder 2"/>
          <p:cNvSpPr>
            <a:spLocks noGrp="1"/>
          </p:cNvSpPr>
          <p:nvPr>
            <p:ph idx="13"/>
          </p:nvPr>
        </p:nvSpPr>
        <p:spPr>
          <a:xfrm>
            <a:off x="383581" y="1419558"/>
            <a:ext cx="5313135" cy="4769503"/>
          </a:xfrm>
          <a:prstGeom prst="rect">
            <a:avLst/>
          </a:prstGeom>
        </p:spPr>
        <p:txBody>
          <a:bodyPr lIns="0" tIns="29851" rIns="59701" bIns="29851"/>
          <a:lstStyle>
            <a:lvl1pPr marL="298506" indent="-298506">
              <a:buFont typeface="Arial" panose="020B0604020202020204" pitchFamily="34" charset="0"/>
              <a:buChar char="•"/>
              <a:defRPr sz="1600" b="1">
                <a:solidFill>
                  <a:srgbClr val="F78F1E"/>
                </a:solidFill>
                <a:latin typeface="Arial"/>
                <a:cs typeface="Arial"/>
              </a:defRPr>
            </a:lvl1pPr>
            <a:lvl2pPr marL="485072" indent="-223879">
              <a:buFont typeface="Arial" panose="020B0604020202020204" pitchFamily="34" charset="0"/>
              <a:buChar char="•"/>
              <a:defRPr sz="1600" b="1">
                <a:solidFill>
                  <a:srgbClr val="6D6D6D"/>
                </a:solidFill>
                <a:latin typeface="Arial"/>
                <a:cs typeface="Arial"/>
              </a:defRPr>
            </a:lvl2pPr>
            <a:lvl3pPr marL="671638" indent="-149253">
              <a:defRPr sz="1400" b="1">
                <a:solidFill>
                  <a:schemeClr val="accent1"/>
                </a:solidFill>
                <a:latin typeface="Arial"/>
                <a:cs typeface="Arial"/>
              </a:defRPr>
            </a:lvl3pPr>
            <a:lvl4pPr marL="855095" indent="-149253">
              <a:defRPr sz="1300" b="1">
                <a:solidFill>
                  <a:srgbClr val="6D6D6D"/>
                </a:solidFill>
                <a:latin typeface="Arial"/>
                <a:cs typeface="Arial"/>
              </a:defRPr>
            </a:lvl4pPr>
            <a:lvl5pPr marL="1007457" indent="-149253">
              <a:buFont typeface="Arial"/>
              <a:buChar char="•"/>
              <a:defRPr sz="1200" b="1">
                <a:solidFill>
                  <a:schemeClr val="accent1"/>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7" name="Picture 2" descr="U:\PLANNING\Common\2015 Rebrand with Struck\!Struck Branding and Templates\DEQ Final Logos\Waste Management\ai\PowerPoint Footer Bug WMR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9866" y="6484188"/>
            <a:ext cx="237753" cy="28240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6570110" y="6538036"/>
            <a:ext cx="1868757" cy="174704"/>
          </a:xfrm>
          <a:prstGeom prst="rect">
            <a:avLst/>
          </a:prstGeom>
          <a:noFill/>
          <a:ln w="12700" cap="flat">
            <a:noFill/>
            <a:miter lim="400000"/>
          </a:ln>
          <a:effectLst/>
        </p:spPr>
        <p:txBody>
          <a:bodyPr rot="0" spcFirstLastPara="1" vertOverflow="overflow" horzOverflow="overflow" vert="horz" wrap="none" lIns="33167" tIns="33167" rIns="33167" bIns="33167" numCol="1" spcCol="24875" rtlCol="0" anchor="ctr">
            <a:spAutoFit/>
          </a:bodyPr>
          <a:lstStyle/>
          <a:p>
            <a:pPr marL="0" marR="0" lvl="0" indent="0" algn="r" defTabSz="597012" rtl="0" eaLnBrk="1" fontAlgn="auto" latinLnBrk="1" hangingPunct="0">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26322"/>
                </a:solidFill>
                <a:effectLst/>
                <a:uLnTx/>
                <a:uFillTx/>
                <a:latin typeface="Arial" panose="020B0604020202020204" pitchFamily="34" charset="0"/>
                <a:cs typeface="Arial" panose="020B0604020202020204" pitchFamily="34" charset="0"/>
              </a:rPr>
              <a:t>Waste Management and Radiation Control</a:t>
            </a:r>
            <a:endParaRPr kumimoji="0" lang="en-US" sz="700" b="1" i="0" u="none" strike="noStrike" kern="0" cap="none" spc="0" normalizeH="0" baseline="0" noProof="0" dirty="0" smtClean="0">
              <a:ln>
                <a:noFill/>
              </a:ln>
              <a:solidFill>
                <a:srgbClr val="F26322"/>
              </a:solidFill>
              <a:effectLst/>
              <a:uLnTx/>
              <a:uFillTx/>
              <a:latin typeface="Georgia" panose="02040502050405020303" pitchFamily="18" charset="0"/>
            </a:endParaRPr>
          </a:p>
        </p:txBody>
      </p:sp>
    </p:spTree>
    <p:extLst>
      <p:ext uri="{BB962C8B-B14F-4D97-AF65-F5344CB8AC3E}">
        <p14:creationId xmlns:p14="http://schemas.microsoft.com/office/powerpoint/2010/main" val="51187169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Only WMRC">
    <p:spTree>
      <p:nvGrpSpPr>
        <p:cNvPr id="1" name=""/>
        <p:cNvGrpSpPr/>
        <p:nvPr/>
      </p:nvGrpSpPr>
      <p:grpSpPr>
        <a:xfrm>
          <a:off x="0" y="0"/>
          <a:ext cx="0" cy="0"/>
          <a:chOff x="0" y="0"/>
          <a:chExt cx="0" cy="0"/>
        </a:xfrm>
      </p:grpSpPr>
      <p:sp>
        <p:nvSpPr>
          <p:cNvPr id="9" name="Rectangle 8"/>
          <p:cNvSpPr/>
          <p:nvPr userDrawn="1"/>
        </p:nvSpPr>
        <p:spPr>
          <a:xfrm>
            <a:off x="0" y="0"/>
            <a:ext cx="9144000" cy="6857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12" name="Content Placeholder 2"/>
          <p:cNvSpPr>
            <a:spLocks noGrp="1"/>
          </p:cNvSpPr>
          <p:nvPr>
            <p:ph idx="13"/>
          </p:nvPr>
        </p:nvSpPr>
        <p:spPr>
          <a:xfrm>
            <a:off x="315837" y="6096685"/>
            <a:ext cx="8466344" cy="215539"/>
          </a:xfrm>
          <a:prstGeom prst="rect">
            <a:avLst/>
          </a:prstGeom>
        </p:spPr>
        <p:txBody>
          <a:bodyPr lIns="59701" tIns="29851" rIns="59701" bIns="29851"/>
          <a:lstStyle>
            <a:lvl1pPr marL="0" indent="0">
              <a:buNone/>
              <a:defRPr sz="800">
                <a:solidFill>
                  <a:srgbClr val="6D6D6D"/>
                </a:solidFill>
                <a:latin typeface="Arial"/>
                <a:cs typeface="Arial"/>
              </a:defRPr>
            </a:lvl1pPr>
            <a:lvl2pPr marL="485072" indent="-186566">
              <a:buFont typeface="Arial"/>
              <a:buChar char="•"/>
              <a:defRPr sz="1400">
                <a:solidFill>
                  <a:srgbClr val="6D6D6D"/>
                </a:solidFill>
                <a:latin typeface="Arial"/>
                <a:cs typeface="Arial"/>
              </a:defRPr>
            </a:lvl2pPr>
            <a:lvl3pPr marL="597012" indent="0">
              <a:buNone/>
              <a:defRPr sz="1200">
                <a:solidFill>
                  <a:srgbClr val="6D6D6D"/>
                </a:solidFill>
                <a:latin typeface="Arial"/>
                <a:cs typeface="Arial"/>
              </a:defRPr>
            </a:lvl3pPr>
            <a:lvl4pPr>
              <a:defRPr sz="1200">
                <a:solidFill>
                  <a:srgbClr val="6D6D6D"/>
                </a:solidFill>
                <a:latin typeface="Arial"/>
                <a:cs typeface="Arial"/>
              </a:defRPr>
            </a:lvl4pPr>
            <a:lvl5pPr marL="1343276" indent="-149253">
              <a:buFont typeface="Arial"/>
              <a:buChar char="•"/>
              <a:defRPr sz="1000">
                <a:solidFill>
                  <a:srgbClr val="6D6D6D"/>
                </a:solidFill>
                <a:latin typeface="Arial"/>
                <a:cs typeface="Arial"/>
              </a:defRPr>
            </a:lvl5pPr>
          </a:lstStyle>
          <a:p>
            <a:pPr lvl="0"/>
            <a:r>
              <a:rPr lang="en-US" dirty="0" smtClean="0"/>
              <a:t>Click to edit Master text styles</a:t>
            </a:r>
            <a:endParaRPr lang="en-US" dirty="0"/>
          </a:p>
        </p:txBody>
      </p:sp>
      <p:sp>
        <p:nvSpPr>
          <p:cNvPr id="2" name="Title 1"/>
          <p:cNvSpPr>
            <a:spLocks noGrp="1"/>
          </p:cNvSpPr>
          <p:nvPr>
            <p:ph type="ctrTitle" hasCustomPrompt="1"/>
          </p:nvPr>
        </p:nvSpPr>
        <p:spPr>
          <a:xfrm>
            <a:off x="383581" y="578881"/>
            <a:ext cx="8392442" cy="706511"/>
          </a:xfrm>
        </p:spPr>
        <p:txBody>
          <a:bodyPr>
            <a:normAutofit/>
          </a:bodyPr>
          <a:lstStyle>
            <a:lvl1pPr algn="l">
              <a:defRPr sz="3300" b="1" i="0">
                <a:solidFill>
                  <a:srgbClr val="F26322"/>
                </a:solidFill>
                <a:latin typeface="Arial"/>
                <a:cs typeface="Arial"/>
              </a:defRPr>
            </a:lvl1pPr>
          </a:lstStyle>
          <a:p>
            <a:r>
              <a:rPr lang="en-US" dirty="0" smtClean="0"/>
              <a:t>Title Text WMRC (Image Only Slide)</a:t>
            </a:r>
            <a:endParaRPr lang="en-US" dirty="0"/>
          </a:p>
        </p:txBody>
      </p:sp>
      <p:sp>
        <p:nvSpPr>
          <p:cNvPr id="6" name="Slide Number Placeholder 5"/>
          <p:cNvSpPr>
            <a:spLocks noGrp="1"/>
          </p:cNvSpPr>
          <p:nvPr>
            <p:ph type="sldNum" sz="quarter" idx="12"/>
          </p:nvPr>
        </p:nvSpPr>
        <p:spPr>
          <a:xfrm>
            <a:off x="8455777" y="6394415"/>
            <a:ext cx="548509" cy="463528"/>
          </a:xfrm>
          <a:prstGeom prst="rect">
            <a:avLst/>
          </a:prstGeom>
        </p:spPr>
        <p:txBody>
          <a:bodyPr lIns="59701" tIns="29851" rIns="59701" bIns="29851" anchor="ctr"/>
          <a:lstStyle>
            <a:lvl1pPr>
              <a:defRPr sz="700" b="1" i="0">
                <a:solidFill>
                  <a:srgbClr val="F26322"/>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149864" y="6394412"/>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149864" y="463528"/>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6"/>
          <p:cNvSpPr>
            <a:spLocks noGrp="1"/>
          </p:cNvSpPr>
          <p:nvPr>
            <p:ph type="pic" sz="quarter" idx="15" hasCustomPrompt="1"/>
          </p:nvPr>
        </p:nvSpPr>
        <p:spPr>
          <a:xfrm>
            <a:off x="383582" y="1419116"/>
            <a:ext cx="8392441" cy="4622143"/>
          </a:xfrm>
          <a:prstGeom prst="rect">
            <a:avLst/>
          </a:prstGeom>
        </p:spPr>
        <p:txBody>
          <a:bodyPr vert="horz" lIns="59701" tIns="29851" rIns="59701" bIns="29851"/>
          <a:lstStyle>
            <a:lvl1pPr>
              <a:defRPr baseline="0"/>
            </a:lvl1pPr>
          </a:lstStyle>
          <a:p>
            <a:r>
              <a:rPr lang="en-US" dirty="0" smtClean="0"/>
              <a:t>If you want this frame to constrain your image, you can click the icon to add an image. You can also delete this frame and just add your own image at its own aspect ration. FYI: this frame is approximately 1253 pixels by 690 pixels. Higher resolution images might look better when projected (300dpi, for example). For questions, concerns, help, or suggestions, please contact deqweb@utah.gov</a:t>
            </a:r>
            <a:endParaRPr lang="en-US" dirty="0"/>
          </a:p>
        </p:txBody>
      </p:sp>
      <p:pic>
        <p:nvPicPr>
          <p:cNvPr id="13" name="Picture 2" descr="U:\PLANNING\Common\2015 Rebrand with Struck\!Struck Branding and Templates\DEQ Final Logos\Waste Management\ai\PowerPoint Footer Bug WMR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9866" y="6484188"/>
            <a:ext cx="237753" cy="2824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6570110" y="6538036"/>
            <a:ext cx="1868757" cy="174704"/>
          </a:xfrm>
          <a:prstGeom prst="rect">
            <a:avLst/>
          </a:prstGeom>
          <a:noFill/>
          <a:ln w="12700" cap="flat">
            <a:noFill/>
            <a:miter lim="400000"/>
          </a:ln>
          <a:effectLst/>
        </p:spPr>
        <p:txBody>
          <a:bodyPr rot="0" spcFirstLastPara="1" vertOverflow="overflow" horzOverflow="overflow" vert="horz" wrap="none" lIns="33167" tIns="33167" rIns="33167" bIns="33167" numCol="1" spcCol="24875" rtlCol="0" anchor="ctr">
            <a:spAutoFit/>
          </a:bodyPr>
          <a:lstStyle/>
          <a:p>
            <a:pPr marL="0" marR="0" lvl="0" indent="0" algn="r" defTabSz="597012" rtl="0" eaLnBrk="1" fontAlgn="auto" latinLnBrk="1" hangingPunct="0">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26322"/>
                </a:solidFill>
                <a:effectLst/>
                <a:uLnTx/>
                <a:uFillTx/>
                <a:latin typeface="Arial" panose="020B0604020202020204" pitchFamily="34" charset="0"/>
                <a:cs typeface="Arial" panose="020B0604020202020204" pitchFamily="34" charset="0"/>
              </a:rPr>
              <a:t>Waste Management and Radiation Control</a:t>
            </a:r>
            <a:endParaRPr kumimoji="0" lang="en-US" sz="700" b="1" i="0" u="none" strike="noStrike" kern="0" cap="none" spc="0" normalizeH="0" baseline="0" noProof="0" dirty="0" smtClean="0">
              <a:ln>
                <a:noFill/>
              </a:ln>
              <a:solidFill>
                <a:srgbClr val="F26322"/>
              </a:solidFill>
              <a:effectLst/>
              <a:uLnTx/>
              <a:uFillTx/>
              <a:latin typeface="Georgia" panose="02040502050405020303" pitchFamily="18" charset="0"/>
            </a:endParaRPr>
          </a:p>
        </p:txBody>
      </p:sp>
    </p:spTree>
    <p:extLst>
      <p:ext uri="{BB962C8B-B14F-4D97-AF65-F5344CB8AC3E}">
        <p14:creationId xmlns:p14="http://schemas.microsoft.com/office/powerpoint/2010/main" val="1390560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Image Only WMRC">
    <p:spTree>
      <p:nvGrpSpPr>
        <p:cNvPr id="1" name=""/>
        <p:cNvGrpSpPr/>
        <p:nvPr/>
      </p:nvGrpSpPr>
      <p:grpSpPr>
        <a:xfrm>
          <a:off x="0" y="0"/>
          <a:ext cx="0" cy="0"/>
          <a:chOff x="0" y="0"/>
          <a:chExt cx="0" cy="0"/>
        </a:xfrm>
      </p:grpSpPr>
      <p:sp>
        <p:nvSpPr>
          <p:cNvPr id="9" name="Rectangle 8"/>
          <p:cNvSpPr/>
          <p:nvPr userDrawn="1"/>
        </p:nvSpPr>
        <p:spPr>
          <a:xfrm>
            <a:off x="0" y="59"/>
            <a:ext cx="9144000" cy="685794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6" name="Slide Number Placeholder 5"/>
          <p:cNvSpPr>
            <a:spLocks noGrp="1"/>
          </p:cNvSpPr>
          <p:nvPr>
            <p:ph type="sldNum" sz="quarter" idx="12"/>
          </p:nvPr>
        </p:nvSpPr>
        <p:spPr>
          <a:xfrm>
            <a:off x="8455777" y="6394415"/>
            <a:ext cx="548509" cy="463528"/>
          </a:xfrm>
          <a:prstGeom prst="rect">
            <a:avLst/>
          </a:prstGeom>
        </p:spPr>
        <p:txBody>
          <a:bodyPr lIns="59701" tIns="29851" rIns="59701" bIns="29851" anchor="ctr"/>
          <a:lstStyle>
            <a:lvl1pPr>
              <a:defRPr sz="700" b="1" i="0">
                <a:solidFill>
                  <a:srgbClr val="F26322"/>
                </a:solidFill>
                <a:latin typeface="Arial"/>
                <a:cs typeface="Arial"/>
              </a:defRPr>
            </a:lvl1pPr>
          </a:lstStyle>
          <a:p>
            <a:fld id="{31EAA74C-7368-EF47-8F0F-C6759A5A65D8}" type="slidenum">
              <a:rPr lang="en-US" smtClean="0"/>
              <a:pPr/>
              <a:t>‹#›</a:t>
            </a:fld>
            <a:endParaRPr lang="en-US" dirty="0"/>
          </a:p>
        </p:txBody>
      </p:sp>
      <p:cxnSp>
        <p:nvCxnSpPr>
          <p:cNvPr id="14" name="Straight Connector 13"/>
          <p:cNvCxnSpPr/>
          <p:nvPr userDrawn="1"/>
        </p:nvCxnSpPr>
        <p:spPr>
          <a:xfrm>
            <a:off x="149864" y="6394412"/>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rot="10800000">
            <a:off x="149864" y="463528"/>
            <a:ext cx="8854421" cy="0"/>
          </a:xfrm>
          <a:prstGeom prst="line">
            <a:avLst/>
          </a:prstGeom>
          <a:ln w="6350" cmpd="sng">
            <a:solidFill>
              <a:srgbClr val="F26322"/>
            </a:solidFill>
          </a:ln>
          <a:effectLst/>
        </p:spPr>
        <p:style>
          <a:lnRef idx="2">
            <a:schemeClr val="accent1"/>
          </a:lnRef>
          <a:fillRef idx="0">
            <a:schemeClr val="accent1"/>
          </a:fillRef>
          <a:effectRef idx="1">
            <a:schemeClr val="accent1"/>
          </a:effectRef>
          <a:fontRef idx="minor">
            <a:schemeClr val="tx1"/>
          </a:fontRef>
        </p:style>
      </p:cxnSp>
      <p:sp>
        <p:nvSpPr>
          <p:cNvPr id="7" name="Picture Placeholder 6"/>
          <p:cNvSpPr>
            <a:spLocks noGrp="1"/>
          </p:cNvSpPr>
          <p:nvPr>
            <p:ph type="pic" sz="quarter" idx="15" hasCustomPrompt="1"/>
          </p:nvPr>
        </p:nvSpPr>
        <p:spPr>
          <a:xfrm>
            <a:off x="383582" y="736269"/>
            <a:ext cx="8392441" cy="5388116"/>
          </a:xfrm>
          <a:prstGeom prst="rect">
            <a:avLst/>
          </a:prstGeom>
        </p:spPr>
        <p:txBody>
          <a:bodyPr vert="horz" lIns="59701" tIns="29851" rIns="59701" bIns="29851"/>
          <a:lstStyle>
            <a:lvl1pPr>
              <a:defRPr baseline="0"/>
            </a:lvl1pPr>
          </a:lstStyle>
          <a:p>
            <a:r>
              <a:rPr lang="en-US" dirty="0" smtClean="0"/>
              <a:t>If you want this frame to constrain your image, you can click the icon to add an image. You can also delete this frame and just add your own image at its own aspect ration. FYI: this frame is approximately 1253 pixels by 690 pixels. Higher resolution images might look better when projected (300dpi, for example). For questions, concerns, help, or suggestions, please contact deqweb@utah.gov</a:t>
            </a:r>
            <a:endParaRPr lang="en-US" dirty="0"/>
          </a:p>
        </p:txBody>
      </p:sp>
      <p:pic>
        <p:nvPicPr>
          <p:cNvPr id="13" name="Picture 2" descr="U:\PLANNING\Common\2015 Rebrand with Struck\!Struck Branding and Templates\DEQ Final Logos\Waste Management\ai\PowerPoint Footer Bug WMRC.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49866" y="6484188"/>
            <a:ext cx="237753" cy="2824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6570110" y="6538036"/>
            <a:ext cx="1868757" cy="174704"/>
          </a:xfrm>
          <a:prstGeom prst="rect">
            <a:avLst/>
          </a:prstGeom>
          <a:noFill/>
          <a:ln w="12700" cap="flat">
            <a:noFill/>
            <a:miter lim="400000"/>
          </a:ln>
          <a:effectLst/>
        </p:spPr>
        <p:txBody>
          <a:bodyPr rot="0" spcFirstLastPara="1" vertOverflow="overflow" horzOverflow="overflow" vert="horz" wrap="none" lIns="33167" tIns="33167" rIns="33167" bIns="33167" numCol="1" spcCol="24875" rtlCol="0" anchor="ctr">
            <a:spAutoFit/>
          </a:bodyPr>
          <a:lstStyle/>
          <a:p>
            <a:pPr marL="0" marR="0" lvl="0" indent="0" algn="r" defTabSz="597012" rtl="0" eaLnBrk="1" fontAlgn="auto" latinLnBrk="1" hangingPunct="0">
              <a:lnSpc>
                <a:spcPct val="100000"/>
              </a:lnSpc>
              <a:spcBef>
                <a:spcPts val="0"/>
              </a:spcBef>
              <a:spcAft>
                <a:spcPts val="0"/>
              </a:spcAft>
              <a:buClrTx/>
              <a:buSzTx/>
              <a:buFontTx/>
              <a:buNone/>
              <a:tabLst/>
              <a:defRPr/>
            </a:pPr>
            <a:r>
              <a:rPr kumimoji="0" lang="en-US" sz="700" b="1" i="0" u="none" strike="noStrike" kern="0" cap="none" spc="0" normalizeH="0" baseline="0" noProof="0" dirty="0" smtClean="0">
                <a:ln>
                  <a:noFill/>
                </a:ln>
                <a:solidFill>
                  <a:srgbClr val="F26322"/>
                </a:solidFill>
                <a:effectLst/>
                <a:uLnTx/>
                <a:uFillTx/>
                <a:latin typeface="Arial" panose="020B0604020202020204" pitchFamily="34" charset="0"/>
                <a:cs typeface="Arial" panose="020B0604020202020204" pitchFamily="34" charset="0"/>
              </a:rPr>
              <a:t>Waste Management and Radiation Control</a:t>
            </a:r>
            <a:endParaRPr kumimoji="0" lang="en-US" sz="700" b="1" i="0" u="none" strike="noStrike" kern="0" cap="none" spc="0" normalizeH="0" baseline="0" noProof="0" dirty="0" smtClean="0">
              <a:ln>
                <a:noFill/>
              </a:ln>
              <a:solidFill>
                <a:srgbClr val="F26322"/>
              </a:solidFill>
              <a:effectLst/>
              <a:uLnTx/>
              <a:uFillTx/>
              <a:latin typeface="Georgia" panose="02040502050405020303" pitchFamily="18" charset="0"/>
            </a:endParaRPr>
          </a:p>
        </p:txBody>
      </p:sp>
    </p:spTree>
    <p:extLst>
      <p:ext uri="{BB962C8B-B14F-4D97-AF65-F5344CB8AC3E}">
        <p14:creationId xmlns:p14="http://schemas.microsoft.com/office/powerpoint/2010/main" val="258075418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648" y="2965751"/>
            <a:ext cx="8228707" cy="1143000"/>
          </a:xfrm>
          <a:prstGeom prst="rect">
            <a:avLst/>
          </a:prstGeom>
        </p:spPr>
        <p:txBody>
          <a:bodyPr vert="horz" lIns="59701" tIns="29851" rIns="59701" bIns="29851" rtlCol="0" anchor="ctr">
            <a:normAutofit/>
          </a:bodyPr>
          <a:lstStyle/>
          <a:p>
            <a:r>
              <a:rPr lang="en-US" dirty="0" smtClean="0"/>
              <a:t>DEQ PowerPoint Master</a:t>
            </a:r>
            <a:endParaRPr lang="en-US" dirty="0"/>
          </a:p>
        </p:txBody>
      </p:sp>
    </p:spTree>
    <p:extLst>
      <p:ext uri="{BB962C8B-B14F-4D97-AF65-F5344CB8AC3E}">
        <p14:creationId xmlns:p14="http://schemas.microsoft.com/office/powerpoint/2010/main" val="180061808"/>
      </p:ext>
    </p:extLst>
  </p:cSld>
  <p:clrMap bg1="lt1" tx1="dk1" bg2="lt2" tx2="dk2" accent1="accent1" accent2="accent2" accent3="accent3" accent4="accent4" accent5="accent5" accent6="accent6" hlink="hlink" folHlink="folHlink"/>
  <p:sldLayoutIdLst>
    <p:sldLayoutId id="2147483680" r:id="rId1"/>
    <p:sldLayoutId id="2147483693" r:id="rId2"/>
    <p:sldLayoutId id="2147483685" r:id="rId3"/>
    <p:sldLayoutId id="2147483689" r:id="rId4"/>
    <p:sldLayoutId id="2147483722" r:id="rId5"/>
    <p:sldLayoutId id="2147483698" r:id="rId6"/>
    <p:sldLayoutId id="2147483708" r:id="rId7"/>
    <p:sldLayoutId id="2147483705" r:id="rId8"/>
    <p:sldLayoutId id="2147483723" r:id="rId9"/>
    <p:sldLayoutId id="2147483713" r:id="rId10"/>
    <p:sldLayoutId id="2147483721" r:id="rId11"/>
  </p:sldLayoutIdLst>
  <p:hf hdr="0" ftr="0" dt="0"/>
  <p:txStyles>
    <p:titleStyle>
      <a:lvl1pPr algn="ctr" defTabSz="298506" rtl="0" eaLnBrk="1" latinLnBrk="0" hangingPunct="1">
        <a:spcBef>
          <a:spcPct val="0"/>
        </a:spcBef>
        <a:buNone/>
        <a:defRPr sz="2900" kern="1200">
          <a:solidFill>
            <a:schemeClr val="tx1"/>
          </a:solidFill>
          <a:latin typeface="+mj-lt"/>
          <a:ea typeface="+mj-ea"/>
          <a:cs typeface="+mj-cs"/>
        </a:defRPr>
      </a:lvl1pPr>
    </p:titleStyle>
    <p:bodyStyle>
      <a:lvl1pPr marL="223879" indent="-223879" algn="l" defTabSz="298506" rtl="0" eaLnBrk="1" latinLnBrk="0" hangingPunct="1">
        <a:spcBef>
          <a:spcPct val="20000"/>
        </a:spcBef>
        <a:buFont typeface="Arial"/>
        <a:buChar char="•"/>
        <a:defRPr sz="2100" kern="1200">
          <a:solidFill>
            <a:schemeClr val="tx1"/>
          </a:solidFill>
          <a:latin typeface="+mn-lt"/>
          <a:ea typeface="+mn-ea"/>
          <a:cs typeface="+mn-cs"/>
        </a:defRPr>
      </a:lvl1pPr>
      <a:lvl2pPr marL="485072" indent="-186566" algn="l" defTabSz="298506" rtl="0" eaLnBrk="1" latinLnBrk="0" hangingPunct="1">
        <a:spcBef>
          <a:spcPct val="20000"/>
        </a:spcBef>
        <a:buFont typeface="Arial"/>
        <a:buChar char="–"/>
        <a:defRPr sz="1800" kern="1200">
          <a:solidFill>
            <a:schemeClr val="tx1"/>
          </a:solidFill>
          <a:latin typeface="+mn-lt"/>
          <a:ea typeface="+mn-ea"/>
          <a:cs typeface="+mn-cs"/>
        </a:defRPr>
      </a:lvl2pPr>
      <a:lvl3pPr marL="746265" indent="-149253" algn="l" defTabSz="298506" rtl="0" eaLnBrk="1" latinLnBrk="0" hangingPunct="1">
        <a:spcBef>
          <a:spcPct val="20000"/>
        </a:spcBef>
        <a:buFont typeface="Arial"/>
        <a:buChar char="•"/>
        <a:defRPr sz="1600" kern="1200">
          <a:solidFill>
            <a:schemeClr val="tx1"/>
          </a:solidFill>
          <a:latin typeface="+mn-lt"/>
          <a:ea typeface="+mn-ea"/>
          <a:cs typeface="+mn-cs"/>
        </a:defRPr>
      </a:lvl3pPr>
      <a:lvl4pPr marL="1044771" indent="-149253" algn="l" defTabSz="298506" rtl="0" eaLnBrk="1" latinLnBrk="0" hangingPunct="1">
        <a:spcBef>
          <a:spcPct val="20000"/>
        </a:spcBef>
        <a:buFont typeface="Arial"/>
        <a:buChar char="–"/>
        <a:defRPr sz="1300" kern="1200">
          <a:solidFill>
            <a:schemeClr val="tx1"/>
          </a:solidFill>
          <a:latin typeface="+mn-lt"/>
          <a:ea typeface="+mn-ea"/>
          <a:cs typeface="+mn-cs"/>
        </a:defRPr>
      </a:lvl4pPr>
      <a:lvl5pPr marL="1343276" indent="-149253" algn="l" defTabSz="298506" rtl="0" eaLnBrk="1" latinLnBrk="0" hangingPunct="1">
        <a:spcBef>
          <a:spcPct val="20000"/>
        </a:spcBef>
        <a:buFont typeface="Arial"/>
        <a:buChar char="»"/>
        <a:defRPr sz="1300" kern="1200">
          <a:solidFill>
            <a:schemeClr val="tx1"/>
          </a:solidFill>
          <a:latin typeface="+mn-lt"/>
          <a:ea typeface="+mn-ea"/>
          <a:cs typeface="+mn-cs"/>
        </a:defRPr>
      </a:lvl5pPr>
      <a:lvl6pPr marL="1641782" indent="-149253" algn="l" defTabSz="298506" rtl="0" eaLnBrk="1" latinLnBrk="0" hangingPunct="1">
        <a:spcBef>
          <a:spcPct val="20000"/>
        </a:spcBef>
        <a:buFont typeface="Arial"/>
        <a:buChar char="•"/>
        <a:defRPr sz="1300" kern="1200">
          <a:solidFill>
            <a:schemeClr val="tx1"/>
          </a:solidFill>
          <a:latin typeface="+mn-lt"/>
          <a:ea typeface="+mn-ea"/>
          <a:cs typeface="+mn-cs"/>
        </a:defRPr>
      </a:lvl6pPr>
      <a:lvl7pPr marL="1940288" indent="-149253" algn="l" defTabSz="298506" rtl="0" eaLnBrk="1" latinLnBrk="0" hangingPunct="1">
        <a:spcBef>
          <a:spcPct val="20000"/>
        </a:spcBef>
        <a:buFont typeface="Arial"/>
        <a:buChar char="•"/>
        <a:defRPr sz="1300" kern="1200">
          <a:solidFill>
            <a:schemeClr val="tx1"/>
          </a:solidFill>
          <a:latin typeface="+mn-lt"/>
          <a:ea typeface="+mn-ea"/>
          <a:cs typeface="+mn-cs"/>
        </a:defRPr>
      </a:lvl7pPr>
      <a:lvl8pPr marL="2238794" indent="-149253" algn="l" defTabSz="298506" rtl="0" eaLnBrk="1" latinLnBrk="0" hangingPunct="1">
        <a:spcBef>
          <a:spcPct val="20000"/>
        </a:spcBef>
        <a:buFont typeface="Arial"/>
        <a:buChar char="•"/>
        <a:defRPr sz="1300" kern="1200">
          <a:solidFill>
            <a:schemeClr val="tx1"/>
          </a:solidFill>
          <a:latin typeface="+mn-lt"/>
          <a:ea typeface="+mn-ea"/>
          <a:cs typeface="+mn-cs"/>
        </a:defRPr>
      </a:lvl8pPr>
      <a:lvl9pPr marL="2537300" indent="-149253" algn="l" defTabSz="298506" rtl="0" eaLnBrk="1" latinLnBrk="0" hangingPunct="1">
        <a:spcBef>
          <a:spcPct val="20000"/>
        </a:spcBef>
        <a:buFont typeface="Arial"/>
        <a:buChar char="•"/>
        <a:defRPr sz="1300" kern="1200">
          <a:solidFill>
            <a:schemeClr val="tx1"/>
          </a:solidFill>
          <a:latin typeface="+mn-lt"/>
          <a:ea typeface="+mn-ea"/>
          <a:cs typeface="+mn-cs"/>
        </a:defRPr>
      </a:lvl9pPr>
    </p:bodyStyle>
    <p:otherStyle>
      <a:defPPr>
        <a:defRPr lang="en-US"/>
      </a:defPPr>
      <a:lvl1pPr marL="0" algn="l" defTabSz="298506" rtl="0" eaLnBrk="1" latinLnBrk="0" hangingPunct="1">
        <a:defRPr sz="1200" kern="1200">
          <a:solidFill>
            <a:schemeClr val="tx1"/>
          </a:solidFill>
          <a:latin typeface="+mn-lt"/>
          <a:ea typeface="+mn-ea"/>
          <a:cs typeface="+mn-cs"/>
        </a:defRPr>
      </a:lvl1pPr>
      <a:lvl2pPr marL="298506" algn="l" defTabSz="298506" rtl="0" eaLnBrk="1" latinLnBrk="0" hangingPunct="1">
        <a:defRPr sz="1200" kern="1200">
          <a:solidFill>
            <a:schemeClr val="tx1"/>
          </a:solidFill>
          <a:latin typeface="+mn-lt"/>
          <a:ea typeface="+mn-ea"/>
          <a:cs typeface="+mn-cs"/>
        </a:defRPr>
      </a:lvl2pPr>
      <a:lvl3pPr marL="597012" algn="l" defTabSz="298506" rtl="0" eaLnBrk="1" latinLnBrk="0" hangingPunct="1">
        <a:defRPr sz="1200" kern="1200">
          <a:solidFill>
            <a:schemeClr val="tx1"/>
          </a:solidFill>
          <a:latin typeface="+mn-lt"/>
          <a:ea typeface="+mn-ea"/>
          <a:cs typeface="+mn-cs"/>
        </a:defRPr>
      </a:lvl3pPr>
      <a:lvl4pPr marL="895518" algn="l" defTabSz="298506" rtl="0" eaLnBrk="1" latinLnBrk="0" hangingPunct="1">
        <a:defRPr sz="1200" kern="1200">
          <a:solidFill>
            <a:schemeClr val="tx1"/>
          </a:solidFill>
          <a:latin typeface="+mn-lt"/>
          <a:ea typeface="+mn-ea"/>
          <a:cs typeface="+mn-cs"/>
        </a:defRPr>
      </a:lvl4pPr>
      <a:lvl5pPr marL="1194024" algn="l" defTabSz="298506" rtl="0" eaLnBrk="1" latinLnBrk="0" hangingPunct="1">
        <a:defRPr sz="1200" kern="1200">
          <a:solidFill>
            <a:schemeClr val="tx1"/>
          </a:solidFill>
          <a:latin typeface="+mn-lt"/>
          <a:ea typeface="+mn-ea"/>
          <a:cs typeface="+mn-cs"/>
        </a:defRPr>
      </a:lvl5pPr>
      <a:lvl6pPr marL="1492529" algn="l" defTabSz="298506" rtl="0" eaLnBrk="1" latinLnBrk="0" hangingPunct="1">
        <a:defRPr sz="1200" kern="1200">
          <a:solidFill>
            <a:schemeClr val="tx1"/>
          </a:solidFill>
          <a:latin typeface="+mn-lt"/>
          <a:ea typeface="+mn-ea"/>
          <a:cs typeface="+mn-cs"/>
        </a:defRPr>
      </a:lvl6pPr>
      <a:lvl7pPr marL="1791035" algn="l" defTabSz="298506" rtl="0" eaLnBrk="1" latinLnBrk="0" hangingPunct="1">
        <a:defRPr sz="1200" kern="1200">
          <a:solidFill>
            <a:schemeClr val="tx1"/>
          </a:solidFill>
          <a:latin typeface="+mn-lt"/>
          <a:ea typeface="+mn-ea"/>
          <a:cs typeface="+mn-cs"/>
        </a:defRPr>
      </a:lvl7pPr>
      <a:lvl8pPr marL="2089541" algn="l" defTabSz="298506" rtl="0" eaLnBrk="1" latinLnBrk="0" hangingPunct="1">
        <a:defRPr sz="1200" kern="1200">
          <a:solidFill>
            <a:schemeClr val="tx1"/>
          </a:solidFill>
          <a:latin typeface="+mn-lt"/>
          <a:ea typeface="+mn-ea"/>
          <a:cs typeface="+mn-cs"/>
        </a:defRPr>
      </a:lvl8pPr>
      <a:lvl9pPr marL="2388047" algn="l" defTabSz="298506"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648" y="274588"/>
            <a:ext cx="8228707" cy="1143000"/>
          </a:xfrm>
          <a:prstGeom prst="rect">
            <a:avLst/>
          </a:prstGeom>
        </p:spPr>
        <p:txBody>
          <a:bodyPr vert="horz" lIns="59701" tIns="29851" rIns="59701" bIns="2985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648" y="1600647"/>
            <a:ext cx="8228707" cy="4525120"/>
          </a:xfrm>
          <a:prstGeom prst="rect">
            <a:avLst/>
          </a:prstGeom>
        </p:spPr>
        <p:txBody>
          <a:bodyPr vert="horz" lIns="59701" tIns="29851" rIns="59701" bIns="2985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647" y="6356823"/>
            <a:ext cx="2133079" cy="365000"/>
          </a:xfrm>
          <a:prstGeom prst="rect">
            <a:avLst/>
          </a:prstGeom>
        </p:spPr>
        <p:txBody>
          <a:bodyPr vert="horz" lIns="59701" tIns="29851" rIns="59701" bIns="29851" rtlCol="0" anchor="ctr"/>
          <a:lstStyle>
            <a:lvl1pPr algn="l">
              <a:defRPr sz="8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77" y="6356823"/>
            <a:ext cx="2895451" cy="365000"/>
          </a:xfrm>
          <a:prstGeom prst="rect">
            <a:avLst/>
          </a:prstGeom>
        </p:spPr>
        <p:txBody>
          <a:bodyPr vert="horz" lIns="59701" tIns="29851" rIns="59701" bIns="29851"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77" y="6356823"/>
            <a:ext cx="2133079" cy="365000"/>
          </a:xfrm>
          <a:prstGeom prst="rect">
            <a:avLst/>
          </a:prstGeom>
        </p:spPr>
        <p:txBody>
          <a:bodyPr vert="horz" lIns="59701" tIns="29851" rIns="59701" bIns="29851" rtlCol="0" anchor="ctr"/>
          <a:lstStyle>
            <a:lvl1pPr algn="r">
              <a:defRPr sz="800">
                <a:solidFill>
                  <a:schemeClr val="tx1">
                    <a:tint val="75000"/>
                  </a:schemeClr>
                </a:solidFill>
              </a:defRPr>
            </a:lvl1pPr>
          </a:lstStyle>
          <a:p>
            <a:fld id="{99F0BE08-E9C6-4E21-9ED1-B73EC59A4F7F}" type="slidenum">
              <a:rPr lang="en-US" smtClean="0"/>
              <a:t>‹#›</a:t>
            </a:fld>
            <a:endParaRPr lang="en-US"/>
          </a:p>
        </p:txBody>
      </p:sp>
    </p:spTree>
    <p:extLst>
      <p:ext uri="{BB962C8B-B14F-4D97-AF65-F5344CB8AC3E}">
        <p14:creationId xmlns:p14="http://schemas.microsoft.com/office/powerpoint/2010/main" val="51122275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hdr="0" ftr="0" dt="0"/>
  <p:txStyles>
    <p:titleStyle>
      <a:lvl1pPr algn="ctr" defTabSz="597012" rtl="0" eaLnBrk="1" latinLnBrk="0" hangingPunct="1">
        <a:spcBef>
          <a:spcPct val="0"/>
        </a:spcBef>
        <a:buNone/>
        <a:defRPr sz="2900" kern="1200">
          <a:solidFill>
            <a:schemeClr val="tx1"/>
          </a:solidFill>
          <a:latin typeface="+mj-lt"/>
          <a:ea typeface="+mj-ea"/>
          <a:cs typeface="+mj-cs"/>
        </a:defRPr>
      </a:lvl1pPr>
    </p:titleStyle>
    <p:bodyStyle>
      <a:lvl1pPr marL="223879" indent="-223879" algn="l" defTabSz="597012"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1pPr>
      <a:lvl2pPr marL="485072" indent="-186566" algn="l" defTabSz="597012"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746265" indent="-149253" algn="l" defTabSz="597012"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044771" indent="-149253" algn="l" defTabSz="59701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4pPr>
      <a:lvl5pPr marL="1343276" indent="-149253" algn="l" defTabSz="59701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5pPr>
      <a:lvl6pPr marL="1641782" indent="-149253" algn="l" defTabSz="59701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6pPr>
      <a:lvl7pPr marL="1940288" indent="-149253" algn="l" defTabSz="59701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7pPr>
      <a:lvl8pPr marL="2238794" indent="-149253" algn="l" defTabSz="59701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8pPr>
      <a:lvl9pPr marL="2537300" indent="-149253" algn="l" defTabSz="597012" rtl="0" eaLnBrk="1" latinLnBrk="0" hangingPunct="1">
        <a:spcBef>
          <a:spcPct val="20000"/>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597012" rtl="0" eaLnBrk="1" latinLnBrk="0" hangingPunct="1">
        <a:defRPr sz="1200" kern="1200">
          <a:solidFill>
            <a:schemeClr val="tx1"/>
          </a:solidFill>
          <a:latin typeface="+mn-lt"/>
          <a:ea typeface="+mn-ea"/>
          <a:cs typeface="+mn-cs"/>
        </a:defRPr>
      </a:lvl1pPr>
      <a:lvl2pPr marL="298506" algn="l" defTabSz="597012" rtl="0" eaLnBrk="1" latinLnBrk="0" hangingPunct="1">
        <a:defRPr sz="1200" kern="1200">
          <a:solidFill>
            <a:schemeClr val="tx1"/>
          </a:solidFill>
          <a:latin typeface="+mn-lt"/>
          <a:ea typeface="+mn-ea"/>
          <a:cs typeface="+mn-cs"/>
        </a:defRPr>
      </a:lvl2pPr>
      <a:lvl3pPr marL="597012" algn="l" defTabSz="597012" rtl="0" eaLnBrk="1" latinLnBrk="0" hangingPunct="1">
        <a:defRPr sz="1200" kern="1200">
          <a:solidFill>
            <a:schemeClr val="tx1"/>
          </a:solidFill>
          <a:latin typeface="+mn-lt"/>
          <a:ea typeface="+mn-ea"/>
          <a:cs typeface="+mn-cs"/>
        </a:defRPr>
      </a:lvl3pPr>
      <a:lvl4pPr marL="895518" algn="l" defTabSz="597012" rtl="0" eaLnBrk="1" latinLnBrk="0" hangingPunct="1">
        <a:defRPr sz="1200" kern="1200">
          <a:solidFill>
            <a:schemeClr val="tx1"/>
          </a:solidFill>
          <a:latin typeface="+mn-lt"/>
          <a:ea typeface="+mn-ea"/>
          <a:cs typeface="+mn-cs"/>
        </a:defRPr>
      </a:lvl4pPr>
      <a:lvl5pPr marL="1194024" algn="l" defTabSz="597012" rtl="0" eaLnBrk="1" latinLnBrk="0" hangingPunct="1">
        <a:defRPr sz="1200" kern="1200">
          <a:solidFill>
            <a:schemeClr val="tx1"/>
          </a:solidFill>
          <a:latin typeface="+mn-lt"/>
          <a:ea typeface="+mn-ea"/>
          <a:cs typeface="+mn-cs"/>
        </a:defRPr>
      </a:lvl5pPr>
      <a:lvl6pPr marL="1492529" algn="l" defTabSz="597012" rtl="0" eaLnBrk="1" latinLnBrk="0" hangingPunct="1">
        <a:defRPr sz="1200" kern="1200">
          <a:solidFill>
            <a:schemeClr val="tx1"/>
          </a:solidFill>
          <a:latin typeface="+mn-lt"/>
          <a:ea typeface="+mn-ea"/>
          <a:cs typeface="+mn-cs"/>
        </a:defRPr>
      </a:lvl6pPr>
      <a:lvl7pPr marL="1791035" algn="l" defTabSz="597012" rtl="0" eaLnBrk="1" latinLnBrk="0" hangingPunct="1">
        <a:defRPr sz="1200" kern="1200">
          <a:solidFill>
            <a:schemeClr val="tx1"/>
          </a:solidFill>
          <a:latin typeface="+mn-lt"/>
          <a:ea typeface="+mn-ea"/>
          <a:cs typeface="+mn-cs"/>
        </a:defRPr>
      </a:lvl7pPr>
      <a:lvl8pPr marL="2089541" algn="l" defTabSz="597012" rtl="0" eaLnBrk="1" latinLnBrk="0" hangingPunct="1">
        <a:defRPr sz="1200" kern="1200">
          <a:solidFill>
            <a:schemeClr val="tx1"/>
          </a:solidFill>
          <a:latin typeface="+mn-lt"/>
          <a:ea typeface="+mn-ea"/>
          <a:cs typeface="+mn-cs"/>
        </a:defRPr>
      </a:lvl8pPr>
      <a:lvl9pPr marL="2388047" algn="l" defTabSz="597012"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mailto:dverbica@utah.gov" TargetMode="External"/><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8"/>
          <p:cNvSpPr/>
          <p:nvPr/>
        </p:nvSpPr>
        <p:spPr>
          <a:xfrm>
            <a:off x="5115452" y="4894273"/>
            <a:ext cx="3351535" cy="990311"/>
          </a:xfrm>
          <a:prstGeom prst="rect">
            <a:avLst/>
          </a:prstGeom>
          <a:ln w="12700">
            <a:miter lim="400000"/>
          </a:ln>
          <a:extLst>
            <a:ext uri="{C572A759-6A51-4108-AA02-DFA0A04FC94B}">
              <ma14:wrappingTextBoxFlag xmlns:ma14="http://schemas.microsoft.com/office/mac/drawingml/2011/main" xmlns="" val="1"/>
            </a:ext>
          </a:extLst>
        </p:spPr>
        <p:txBody>
          <a:bodyPr wrap="none" lIns="33167" tIns="33167" rIns="33167" bIns="33167" anchor="ctr">
            <a:spAutoFit/>
          </a:bodyPr>
          <a:lstStyle>
            <a:lvl1pPr algn="r">
              <a:defRPr sz="5000" b="1">
                <a:solidFill>
                  <a:srgbClr val="FFFFFF"/>
                </a:solidFill>
                <a:latin typeface="Arial"/>
                <a:ea typeface="Arial"/>
                <a:cs typeface="Arial"/>
                <a:sym typeface="Arial"/>
              </a:defRPr>
            </a:lvl1pPr>
          </a:lstStyle>
          <a:p>
            <a:pPr lvl="0" algn="l">
              <a:defRPr sz="1800" b="0">
                <a:solidFill>
                  <a:srgbClr val="000000"/>
                </a:solidFill>
              </a:defRPr>
            </a:pPr>
            <a:r>
              <a:rPr lang="en-US" sz="2600" dirty="0">
                <a:solidFill>
                  <a:srgbClr val="F2632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Utah Activities Update</a:t>
            </a:r>
          </a:p>
          <a:p>
            <a:pPr lvl="0" algn="ctr">
              <a:defRPr sz="1800" b="0">
                <a:solidFill>
                  <a:srgbClr val="000000"/>
                </a:solidFill>
              </a:defRPr>
            </a:pPr>
            <a:r>
              <a:rPr lang="en-US" sz="1800" dirty="0">
                <a:solidFill>
                  <a:schemeClr val="accent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Rusty Lundberg</a:t>
            </a:r>
          </a:p>
          <a:p>
            <a:pPr lvl="0" algn="ctr">
              <a:defRPr sz="1800" b="0">
                <a:solidFill>
                  <a:srgbClr val="000000"/>
                </a:solidFill>
              </a:defRPr>
            </a:pPr>
            <a:r>
              <a:rPr lang="en-US" sz="1600" dirty="0">
                <a:solidFill>
                  <a:schemeClr val="accent1"/>
                </a:solidFill>
                <a:latin typeface="Arial" panose="020B0604020202020204" pitchFamily="34" charset="0"/>
                <a:cs typeface="Arial" panose="020B0604020202020204" pitchFamily="34" charset="0"/>
              </a:rPr>
              <a:t>Deputy Director</a:t>
            </a:r>
            <a:endParaRPr sz="1600" dirty="0">
              <a:solidFill>
                <a:schemeClr val="accent1"/>
              </a:solidFill>
              <a:latin typeface="Arial" panose="020B0604020202020204" pitchFamily="34" charset="0"/>
              <a:cs typeface="Arial" panose="020B0604020202020204" pitchFamily="34" charset="0"/>
            </a:endParaRPr>
          </a:p>
        </p:txBody>
      </p:sp>
      <p:sp>
        <p:nvSpPr>
          <p:cNvPr id="5" name="Text Placeholder 2"/>
          <p:cNvSpPr txBox="1">
            <a:spLocks/>
          </p:cNvSpPr>
          <p:nvPr/>
        </p:nvSpPr>
        <p:spPr>
          <a:xfrm>
            <a:off x="785813" y="751577"/>
            <a:ext cx="8111387" cy="1809089"/>
          </a:xfrm>
          <a:prstGeom prst="rect">
            <a:avLst/>
          </a:prstGeom>
        </p:spPr>
        <p:txBody>
          <a:bodyPr lIns="59701" tIns="29851" rIns="59701" bIns="29851"/>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31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Low-Level Radioactive Waste Forum</a:t>
            </a:r>
          </a:p>
          <a:p>
            <a:pPr marL="0" indent="0" algn="ctr">
              <a:buNone/>
            </a:pPr>
            <a:r>
              <a:rPr lang="en-US" sz="29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Spring 2017 Meeting – Denver, CO</a:t>
            </a:r>
          </a:p>
          <a:p>
            <a:pPr marL="0" indent="0" algn="ctr">
              <a:buNone/>
            </a:pPr>
            <a:r>
              <a:rPr lang="en-US" sz="26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April 24, 2017</a:t>
            </a:r>
            <a:endParaRPr lang="en-US" sz="2900" b="1"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8492169"/>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3581" y="341381"/>
            <a:ext cx="8392442" cy="706511"/>
          </a:xfrm>
        </p:spPr>
        <p:txBody>
          <a:bodyPr>
            <a:normAutofit/>
          </a:bodyPr>
          <a:lstStyle/>
          <a:p>
            <a:pPr algn="ctr"/>
            <a:r>
              <a:rPr lang="en-US" sz="2400" dirty="0" smtClean="0">
                <a:solidFill>
                  <a:schemeClr val="accent2"/>
                </a:solidFill>
              </a:rPr>
              <a:t>Energy</a:t>
            </a:r>
            <a:r>
              <a:rPr lang="en-US" sz="2400" i="1" dirty="0" smtClean="0">
                <a:solidFill>
                  <a:schemeClr val="accent2"/>
                </a:solidFill>
              </a:rPr>
              <a:t>Solutions</a:t>
            </a:r>
            <a:r>
              <a:rPr lang="en-US" sz="2400" dirty="0" smtClean="0">
                <a:solidFill>
                  <a:schemeClr val="accent2"/>
                </a:solidFill>
              </a:rPr>
              <a:t> – Clive</a:t>
            </a:r>
            <a:endParaRPr lang="en-US" sz="2400" dirty="0">
              <a:solidFill>
                <a:schemeClr val="accent2"/>
              </a:solidFill>
            </a:endParaRPr>
          </a:p>
        </p:txBody>
      </p:sp>
      <p:sp>
        <p:nvSpPr>
          <p:cNvPr id="4" name="Slide Number Placeholder 3"/>
          <p:cNvSpPr>
            <a:spLocks noGrp="1"/>
          </p:cNvSpPr>
          <p:nvPr>
            <p:ph type="sldNum" sz="quarter" idx="12"/>
          </p:nvPr>
        </p:nvSpPr>
        <p:spPr/>
        <p:txBody>
          <a:bodyPr/>
          <a:lstStyle/>
          <a:p>
            <a:fld id="{31EAA74C-7368-EF47-8F0F-C6759A5A65D8}" type="slidenum">
              <a:rPr lang="en-US" smtClean="0"/>
              <a:pPr/>
              <a:t>10</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7582747" y="5610410"/>
            <a:ext cx="247316" cy="1047454"/>
          </a:xfrm>
          <a:prstGeom prst="rect">
            <a:avLst/>
          </a:prstGeom>
        </p:spPr>
      </p:pic>
      <p:pic>
        <p:nvPicPr>
          <p:cNvPr id="11" name="Content Placeholder 10"/>
          <p:cNvPicPr>
            <a:picLocks noGrp="1" noChangeAspect="1"/>
          </p:cNvPicPr>
          <p:nvPr>
            <p:ph idx="13"/>
          </p:nvPr>
        </p:nvPicPr>
        <p:blipFill>
          <a:blip r:embed="rId3">
            <a:extLst>
              <a:ext uri="{28A0092B-C50C-407E-A947-70E740481C1C}">
                <a14:useLocalDpi xmlns:a14="http://schemas.microsoft.com/office/drawing/2010/main" val="0"/>
              </a:ext>
            </a:extLst>
          </a:blip>
          <a:stretch>
            <a:fillRect/>
          </a:stretch>
        </p:blipFill>
        <p:spPr>
          <a:xfrm>
            <a:off x="632962" y="1039225"/>
            <a:ext cx="7802880" cy="4876800"/>
          </a:xfrm>
        </p:spPr>
      </p:pic>
      <p:sp>
        <p:nvSpPr>
          <p:cNvPr id="12" name="Rectangle 11"/>
          <p:cNvSpPr/>
          <p:nvPr/>
        </p:nvSpPr>
        <p:spPr>
          <a:xfrm>
            <a:off x="1745674" y="1175658"/>
            <a:ext cx="4442985" cy="4296112"/>
          </a:xfrm>
          <a:prstGeom prst="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95340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581" y="458330"/>
            <a:ext cx="8392442" cy="706511"/>
          </a:xfrm>
        </p:spPr>
        <p:txBody>
          <a:bodyPr/>
          <a:lstStyle/>
          <a:p>
            <a:r>
              <a:rPr lang="en-US" dirty="0" smtClean="0">
                <a:solidFill>
                  <a:schemeClr val="accent2"/>
                </a:solidFill>
              </a:rPr>
              <a:t>2017 Utah Legislation – Perpetual Care Funding</a:t>
            </a: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31EAA74C-7368-EF47-8F0F-C6759A5A65D8}" type="slidenum">
              <a:rPr lang="en-US" smtClean="0"/>
              <a:pPr/>
              <a:t>11</a:t>
            </a:fld>
            <a:endParaRPr lang="en-US" dirty="0"/>
          </a:p>
        </p:txBody>
      </p:sp>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tretch>
            <a:fillRect/>
          </a:stretch>
        </p:blipFill>
        <p:spPr>
          <a:xfrm>
            <a:off x="5506804" y="1478279"/>
            <a:ext cx="3419856" cy="4425696"/>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idx="13"/>
          </p:nvPr>
        </p:nvSpPr>
        <p:spPr>
          <a:xfrm>
            <a:off x="193581" y="1130735"/>
            <a:ext cx="5313135" cy="5388818"/>
          </a:xfrm>
        </p:spPr>
        <p:txBody>
          <a:bodyPr/>
          <a:lstStyle/>
          <a:p>
            <a:r>
              <a:rPr lang="en-US" sz="2000" dirty="0" smtClean="0">
                <a:solidFill>
                  <a:schemeClr val="tx2"/>
                </a:solidFill>
              </a:rPr>
              <a:t>House Bill 296 – Radioactive and Hazardous Waste Account Amendments</a:t>
            </a:r>
          </a:p>
          <a:p>
            <a:endParaRPr lang="en-US" sz="1000" dirty="0" smtClean="0"/>
          </a:p>
          <a:p>
            <a:pPr lvl="1"/>
            <a:r>
              <a:rPr lang="en-US" sz="1800" dirty="0" smtClean="0">
                <a:solidFill>
                  <a:schemeClr val="tx1"/>
                </a:solidFill>
              </a:rPr>
              <a:t>Modifies the perpetual care requirements:</a:t>
            </a:r>
          </a:p>
          <a:p>
            <a:pPr lvl="2"/>
            <a:endParaRPr lang="en-US" sz="1600" dirty="0">
              <a:solidFill>
                <a:schemeClr val="tx1"/>
              </a:solidFill>
            </a:endParaRPr>
          </a:p>
          <a:p>
            <a:pPr lvl="2"/>
            <a:r>
              <a:rPr lang="en-US" sz="1800" b="0" dirty="0" smtClean="0">
                <a:solidFill>
                  <a:schemeClr val="tx1"/>
                </a:solidFill>
              </a:rPr>
              <a:t>Eliminates requirement for a LLRW disposal facility to pay $400,000 annually </a:t>
            </a:r>
          </a:p>
          <a:p>
            <a:pPr lvl="2"/>
            <a:endParaRPr lang="en-US" sz="1800" b="0" dirty="0" smtClean="0">
              <a:solidFill>
                <a:schemeClr val="tx1"/>
              </a:solidFill>
            </a:endParaRPr>
          </a:p>
          <a:p>
            <a:pPr lvl="2"/>
            <a:r>
              <a:rPr lang="en-US" sz="1800" b="0" dirty="0" smtClean="0">
                <a:solidFill>
                  <a:schemeClr val="tx1"/>
                </a:solidFill>
              </a:rPr>
              <a:t>Eliminates requirement to evaluate and report every 5 years on the adequacy of funds for closure, post-closure, and perpetual care and maintenance of commercial HW and LLRW treatment and disposal facilities unless a 25% increase in size occurs</a:t>
            </a:r>
          </a:p>
        </p:txBody>
      </p:sp>
    </p:spTree>
    <p:extLst>
      <p:ext uri="{BB962C8B-B14F-4D97-AF65-F5344CB8AC3E}">
        <p14:creationId xmlns:p14="http://schemas.microsoft.com/office/powerpoint/2010/main" val="36165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581" y="458330"/>
            <a:ext cx="8392442" cy="706511"/>
          </a:xfrm>
        </p:spPr>
        <p:txBody>
          <a:bodyPr>
            <a:normAutofit/>
          </a:bodyPr>
          <a:lstStyle/>
          <a:p>
            <a:r>
              <a:rPr lang="en-US" dirty="0" smtClean="0">
                <a:solidFill>
                  <a:schemeClr val="accent2"/>
                </a:solidFill>
              </a:rPr>
              <a:t>2017 Utah Legislation – Perpetual Care Funding  (cont.)</a:t>
            </a: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31EAA74C-7368-EF47-8F0F-C6759A5A65D8}" type="slidenum">
              <a:rPr lang="en-US" smtClean="0"/>
              <a:pPr/>
              <a:t>12</a:t>
            </a:fld>
            <a:endParaRPr lang="en-US" dirty="0"/>
          </a:p>
        </p:txBody>
      </p:sp>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tretch>
            <a:fillRect/>
          </a:stretch>
        </p:blipFill>
        <p:spPr>
          <a:xfrm>
            <a:off x="5506804" y="1478279"/>
            <a:ext cx="3419856" cy="4425696"/>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idx="13"/>
          </p:nvPr>
        </p:nvSpPr>
        <p:spPr>
          <a:xfrm>
            <a:off x="193581" y="1130735"/>
            <a:ext cx="5313135" cy="5388818"/>
          </a:xfrm>
        </p:spPr>
        <p:txBody>
          <a:bodyPr/>
          <a:lstStyle/>
          <a:p>
            <a:r>
              <a:rPr lang="en-US" sz="2000" dirty="0" smtClean="0">
                <a:solidFill>
                  <a:schemeClr val="tx2"/>
                </a:solidFill>
              </a:rPr>
              <a:t>House Bill 296 – Radioactive and Hazardous Waste Account Amendments</a:t>
            </a:r>
          </a:p>
          <a:p>
            <a:endParaRPr lang="en-US" sz="1000" dirty="0" smtClean="0"/>
          </a:p>
          <a:p>
            <a:pPr lvl="1"/>
            <a:r>
              <a:rPr lang="en-US" sz="1800" dirty="0" smtClean="0">
                <a:solidFill>
                  <a:schemeClr val="tx1"/>
                </a:solidFill>
              </a:rPr>
              <a:t>Modifies the perpetual care requirements:</a:t>
            </a:r>
          </a:p>
          <a:p>
            <a:pPr lvl="2"/>
            <a:endParaRPr lang="en-US" sz="1600" dirty="0">
              <a:solidFill>
                <a:schemeClr val="tx1"/>
              </a:solidFill>
            </a:endParaRPr>
          </a:p>
          <a:p>
            <a:pPr lvl="2"/>
            <a:r>
              <a:rPr lang="en-US" sz="1800" b="0" dirty="0" smtClean="0">
                <a:solidFill>
                  <a:schemeClr val="tx1"/>
                </a:solidFill>
              </a:rPr>
              <a:t>Allows </a:t>
            </a:r>
            <a:r>
              <a:rPr lang="en-US" sz="1800" b="0" dirty="0" smtClean="0">
                <a:solidFill>
                  <a:schemeClr val="accent2"/>
                </a:solidFill>
              </a:rPr>
              <a:t>State Treasurer</a:t>
            </a:r>
            <a:r>
              <a:rPr lang="en-US" sz="1800" b="0" dirty="0" smtClean="0">
                <a:solidFill>
                  <a:schemeClr val="tx1"/>
                </a:solidFill>
              </a:rPr>
              <a:t> to invest the current perpetual care balance in a more robust investment option</a:t>
            </a:r>
          </a:p>
          <a:p>
            <a:pPr lvl="2"/>
            <a:endParaRPr lang="en-US" sz="1600" b="0" dirty="0" smtClean="0">
              <a:solidFill>
                <a:schemeClr val="tx1"/>
              </a:solidFill>
            </a:endParaRPr>
          </a:p>
          <a:p>
            <a:pPr lvl="2"/>
            <a:r>
              <a:rPr lang="en-US" sz="1800" b="0" dirty="0" smtClean="0">
                <a:solidFill>
                  <a:schemeClr val="tx1"/>
                </a:solidFill>
              </a:rPr>
              <a:t>Requires </a:t>
            </a:r>
            <a:r>
              <a:rPr lang="en-US" sz="1800" b="0" dirty="0">
                <a:solidFill>
                  <a:schemeClr val="accent2"/>
                </a:solidFill>
              </a:rPr>
              <a:t>State Treasurer</a:t>
            </a:r>
            <a:r>
              <a:rPr lang="en-US" sz="1800" b="0" dirty="0">
                <a:solidFill>
                  <a:schemeClr val="tx1"/>
                </a:solidFill>
              </a:rPr>
              <a:t> to report to the Legislature every 5 years on the account </a:t>
            </a:r>
            <a:r>
              <a:rPr lang="en-US" sz="1800" b="0" dirty="0" smtClean="0">
                <a:solidFill>
                  <a:schemeClr val="tx1"/>
                </a:solidFill>
              </a:rPr>
              <a:t>status – can request more funds if the investment is not meeting targeted growth</a:t>
            </a:r>
            <a:endParaRPr lang="en-US" sz="1800" b="0" dirty="0">
              <a:solidFill>
                <a:schemeClr val="tx1"/>
              </a:solidFill>
            </a:endParaRPr>
          </a:p>
        </p:txBody>
      </p:sp>
    </p:spTree>
    <p:extLst>
      <p:ext uri="{BB962C8B-B14F-4D97-AF65-F5344CB8AC3E}">
        <p14:creationId xmlns:p14="http://schemas.microsoft.com/office/powerpoint/2010/main" val="1587446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algn="r"/>
            <a:r>
              <a:rPr lang="en-US" sz="700" dirty="0" smtClean="0"/>
              <a:t>Photo - Energy</a:t>
            </a:r>
            <a:r>
              <a:rPr lang="en-US" sz="700" i="1" dirty="0" smtClean="0"/>
              <a:t>Solutions</a:t>
            </a:r>
            <a:endParaRPr lang="en-US" sz="700" i="1" dirty="0"/>
          </a:p>
        </p:txBody>
      </p:sp>
      <p:sp>
        <p:nvSpPr>
          <p:cNvPr id="3" name="Title 2"/>
          <p:cNvSpPr>
            <a:spLocks noGrp="1"/>
          </p:cNvSpPr>
          <p:nvPr>
            <p:ph type="ctrTitle"/>
          </p:nvPr>
        </p:nvSpPr>
        <p:spPr/>
        <p:txBody>
          <a:bodyPr>
            <a:normAutofit/>
          </a:bodyPr>
          <a:lstStyle/>
          <a:p>
            <a:r>
              <a:rPr lang="en-US" sz="2800" dirty="0" smtClean="0">
                <a:solidFill>
                  <a:schemeClr val="accent2"/>
                </a:solidFill>
              </a:rPr>
              <a:t>Energy</a:t>
            </a:r>
            <a:r>
              <a:rPr lang="en-US" sz="2800" i="1" dirty="0" smtClean="0">
                <a:solidFill>
                  <a:schemeClr val="accent2"/>
                </a:solidFill>
              </a:rPr>
              <a:t>Solutions</a:t>
            </a:r>
            <a:r>
              <a:rPr lang="en-US" sz="2800" dirty="0" smtClean="0">
                <a:solidFill>
                  <a:schemeClr val="accent2"/>
                </a:solidFill>
              </a:rPr>
              <a:t> – Clive</a:t>
            </a:r>
            <a:endParaRPr lang="en-US" sz="2800" dirty="0">
              <a:solidFill>
                <a:schemeClr val="accent2"/>
              </a:solidFill>
            </a:endParaRPr>
          </a:p>
        </p:txBody>
      </p:sp>
      <p:sp>
        <p:nvSpPr>
          <p:cNvPr id="4" name="Slide Number Placeholder 3"/>
          <p:cNvSpPr>
            <a:spLocks noGrp="1"/>
          </p:cNvSpPr>
          <p:nvPr>
            <p:ph type="sldNum" sz="quarter" idx="12"/>
          </p:nvPr>
        </p:nvSpPr>
        <p:spPr/>
        <p:txBody>
          <a:bodyPr/>
          <a:lstStyle/>
          <a:p>
            <a:fld id="{31EAA74C-7368-EF47-8F0F-C6759A5A65D8}" type="slidenum">
              <a:rPr lang="en-US" smtClean="0"/>
              <a:pPr/>
              <a:t>13</a:t>
            </a:fld>
            <a:endParaRPr lang="en-US" dirty="0"/>
          </a:p>
        </p:txBody>
      </p:sp>
      <p:pic>
        <p:nvPicPr>
          <p:cNvPr id="6" name="Picture Placeholder 5" descr="Clive aerial.jpg"/>
          <p:cNvPicPr>
            <a:picLocks noGrp="1" noChangeAspect="1"/>
          </p:cNvPicPr>
          <p:nvPr>
            <p:ph type="pic" sz="quarter" idx="15"/>
          </p:nvPr>
        </p:nvPicPr>
        <p:blipFill rotWithShape="1">
          <a:blip r:embed="rId2" cstate="print"/>
          <a:srcRect t="8510" b="8510"/>
          <a:stretch/>
        </p:blipFill>
        <p:spPr>
          <a:prstGeom prst="rect">
            <a:avLst/>
          </a:prstGeom>
        </p:spPr>
      </p:pic>
    </p:spTree>
    <p:extLst>
      <p:ext uri="{BB962C8B-B14F-4D97-AF65-F5344CB8AC3E}">
        <p14:creationId xmlns:p14="http://schemas.microsoft.com/office/powerpoint/2010/main" val="1861042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3581" y="375143"/>
            <a:ext cx="8392442" cy="706511"/>
          </a:xfrm>
        </p:spPr>
        <p:txBody>
          <a:bodyPr/>
          <a:lstStyle/>
          <a:p>
            <a:r>
              <a:rPr lang="en-US" dirty="0" smtClean="0">
                <a:solidFill>
                  <a:schemeClr val="accent2"/>
                </a:solidFill>
              </a:rPr>
              <a:t>Energy</a:t>
            </a:r>
            <a:r>
              <a:rPr lang="en-US" i="1" dirty="0" smtClean="0">
                <a:solidFill>
                  <a:schemeClr val="accent2"/>
                </a:solidFill>
              </a:rPr>
              <a:t>Solutions  </a:t>
            </a:r>
            <a:r>
              <a:rPr lang="en-US" dirty="0" smtClean="0">
                <a:solidFill>
                  <a:schemeClr val="accent2"/>
                </a:solidFill>
              </a:rPr>
              <a:t>–  Clive  –  LLRW</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99F0BE08-E9C6-4E21-9ED1-B73EC59A4F7F}" type="slidenum">
              <a:rPr lang="en-US" smtClean="0"/>
              <a:t>14</a:t>
            </a:fld>
            <a:endParaRPr lang="en-US"/>
          </a:p>
        </p:txBody>
      </p:sp>
      <p:sp>
        <p:nvSpPr>
          <p:cNvPr id="9" name="Content Placeholder 8"/>
          <p:cNvSpPr>
            <a:spLocks noGrp="1"/>
          </p:cNvSpPr>
          <p:nvPr>
            <p:ph idx="13"/>
          </p:nvPr>
        </p:nvSpPr>
        <p:spPr>
          <a:xfrm>
            <a:off x="160737" y="1454715"/>
            <a:ext cx="3775859" cy="4566069"/>
          </a:xfrm>
        </p:spPr>
        <p:txBody>
          <a:bodyPr/>
          <a:lstStyle/>
          <a:p>
            <a:pPr marL="223879" indent="-223879"/>
            <a:r>
              <a:rPr lang="en-US" sz="2000" dirty="0" smtClean="0">
                <a:solidFill>
                  <a:schemeClr val="tx2"/>
                </a:solidFill>
              </a:rPr>
              <a:t>Evaluation </a:t>
            </a:r>
            <a:r>
              <a:rPr lang="en-US" sz="2000" dirty="0">
                <a:solidFill>
                  <a:schemeClr val="tx2"/>
                </a:solidFill>
              </a:rPr>
              <a:t>of Performance Assessments</a:t>
            </a:r>
          </a:p>
          <a:p>
            <a:pPr marL="407336" lvl="2"/>
            <a:endParaRPr lang="en-US" b="1" dirty="0" smtClean="0">
              <a:solidFill>
                <a:schemeClr val="tx1"/>
              </a:solidFill>
            </a:endParaRPr>
          </a:p>
          <a:p>
            <a:pPr marL="407336" lvl="2"/>
            <a:r>
              <a:rPr lang="en-US" sz="1800" dirty="0" smtClean="0">
                <a:solidFill>
                  <a:schemeClr val="tx2"/>
                </a:solidFill>
              </a:rPr>
              <a:t>Erwin </a:t>
            </a:r>
            <a:r>
              <a:rPr lang="en-US" sz="1800" dirty="0" err="1">
                <a:solidFill>
                  <a:schemeClr val="tx2"/>
                </a:solidFill>
              </a:rPr>
              <a:t>Resin</a:t>
            </a:r>
            <a:r>
              <a:rPr lang="en-US" sz="1800" i="1" dirty="0" err="1">
                <a:solidFill>
                  <a:schemeClr val="tx2"/>
                </a:solidFill>
              </a:rPr>
              <a:t>Solutions</a:t>
            </a:r>
            <a:r>
              <a:rPr lang="en-US" sz="1800" dirty="0">
                <a:solidFill>
                  <a:schemeClr val="tx2"/>
                </a:solidFill>
              </a:rPr>
              <a:t> (</a:t>
            </a:r>
            <a:r>
              <a:rPr lang="en-US" sz="1800" dirty="0" err="1">
                <a:solidFill>
                  <a:schemeClr val="tx2"/>
                </a:solidFill>
              </a:rPr>
              <a:t>SempraSafe</a:t>
            </a:r>
            <a:r>
              <a:rPr lang="en-US" sz="1800" dirty="0">
                <a:solidFill>
                  <a:schemeClr val="tx2"/>
                </a:solidFill>
              </a:rPr>
              <a:t>) </a:t>
            </a:r>
            <a:r>
              <a:rPr lang="en-US" sz="1800" dirty="0" smtClean="0">
                <a:solidFill>
                  <a:schemeClr val="tx2"/>
                </a:solidFill>
              </a:rPr>
              <a:t>evaluation</a:t>
            </a:r>
          </a:p>
          <a:p>
            <a:pPr marL="407336" lvl="3"/>
            <a:r>
              <a:rPr lang="en-US" sz="1800" b="0" dirty="0" smtClean="0">
                <a:solidFill>
                  <a:schemeClr val="tx1"/>
                </a:solidFill>
              </a:rPr>
              <a:t>Energy</a:t>
            </a:r>
            <a:r>
              <a:rPr lang="en-US" sz="1800" b="0" i="1" dirty="0" smtClean="0">
                <a:solidFill>
                  <a:schemeClr val="tx1"/>
                </a:solidFill>
              </a:rPr>
              <a:t>Solutions</a:t>
            </a:r>
            <a:r>
              <a:rPr lang="en-US" sz="1800" b="0" dirty="0" smtClean="0">
                <a:solidFill>
                  <a:schemeClr val="tx1"/>
                </a:solidFill>
              </a:rPr>
              <a:t> </a:t>
            </a:r>
            <a:r>
              <a:rPr lang="en-US" sz="1800" b="0" dirty="0">
                <a:solidFill>
                  <a:schemeClr val="tx1"/>
                </a:solidFill>
              </a:rPr>
              <a:t>recently  withdrew its request for approval of large scale disposal</a:t>
            </a:r>
          </a:p>
          <a:p>
            <a:pPr marL="407336" lvl="3"/>
            <a:r>
              <a:rPr lang="en-US" sz="1800" b="0" dirty="0">
                <a:solidFill>
                  <a:schemeClr val="tx1"/>
                </a:solidFill>
              </a:rPr>
              <a:t>Division evaluating response</a:t>
            </a:r>
          </a:p>
          <a:p>
            <a:pPr marL="407336" lvl="2"/>
            <a:endParaRPr lang="en-US" sz="1800" b="0" dirty="0" smtClean="0">
              <a:solidFill>
                <a:schemeClr val="tx1"/>
              </a:solidFill>
            </a:endParaRPr>
          </a:p>
          <a:p>
            <a:pPr marL="407336" lvl="2"/>
            <a:r>
              <a:rPr lang="en-US" sz="1800" dirty="0" smtClean="0">
                <a:solidFill>
                  <a:schemeClr val="tx2"/>
                </a:solidFill>
              </a:rPr>
              <a:t>Depleted </a:t>
            </a:r>
            <a:r>
              <a:rPr lang="en-US" sz="1800" dirty="0">
                <a:solidFill>
                  <a:schemeClr val="tx2"/>
                </a:solidFill>
              </a:rPr>
              <a:t>Uranium</a:t>
            </a:r>
          </a:p>
          <a:p>
            <a:pPr marL="407336" lvl="3"/>
            <a:r>
              <a:rPr lang="en-US" sz="1800" b="0" dirty="0">
                <a:solidFill>
                  <a:schemeClr val="tx1"/>
                </a:solidFill>
              </a:rPr>
              <a:t>Schedule</a:t>
            </a:r>
          </a:p>
          <a:p>
            <a:pPr marL="407336" lvl="3"/>
            <a:r>
              <a:rPr lang="en-US" sz="1800" b="0" dirty="0">
                <a:solidFill>
                  <a:schemeClr val="tx1"/>
                </a:solidFill>
              </a:rPr>
              <a:t>Web site</a:t>
            </a:r>
          </a:p>
          <a:p>
            <a:pPr marL="261193" lvl="1" indent="0">
              <a:buNone/>
            </a:pPr>
            <a:endParaRPr lang="en-US" sz="1000" dirty="0">
              <a:solidFill>
                <a:srgbClr val="05A58A"/>
              </a:solidFill>
            </a:endParaRPr>
          </a:p>
          <a:p>
            <a:pPr marL="223879" lvl="1"/>
            <a:endParaRPr lang="en-US" dirty="0"/>
          </a:p>
          <a:p>
            <a:pPr marL="223879" lvl="1"/>
            <a:endParaRPr lang="en-US" dirty="0"/>
          </a:p>
          <a:p>
            <a:pPr marL="223879" indent="-223879"/>
            <a:endParaRPr lang="en-US" b="1" dirty="0">
              <a:solidFill>
                <a:srgbClr val="F26322"/>
              </a:solidFill>
            </a:endParaRPr>
          </a:p>
        </p:txBody>
      </p:sp>
      <p:pic>
        <p:nvPicPr>
          <p:cNvPr id="12" name="Content Placeholder 5" descr="Clive.pn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9601" r="19601"/>
          <a:stretch>
            <a:fillRect/>
          </a:stretch>
        </p:blipFill>
        <p:spPr>
          <a:xfrm>
            <a:off x="4035575" y="1228993"/>
            <a:ext cx="4877944" cy="5067643"/>
          </a:xfrm>
          <a:prstGeom prst="rect">
            <a:avLst/>
          </a:prstGeom>
          <a:ln>
            <a:noFill/>
          </a:ln>
          <a:effectLst>
            <a:softEdge rad="112500"/>
          </a:effectLst>
        </p:spPr>
      </p:pic>
      <p:sp>
        <p:nvSpPr>
          <p:cNvPr id="2" name="Rectangle 1"/>
          <p:cNvSpPr/>
          <p:nvPr/>
        </p:nvSpPr>
        <p:spPr>
          <a:xfrm>
            <a:off x="6739761" y="2749114"/>
            <a:ext cx="2118330" cy="1363471"/>
          </a:xfrm>
          <a:prstGeom prst="rect">
            <a:avLst/>
          </a:prstGeom>
          <a:noFill/>
          <a:ln w="63500">
            <a:solidFill>
              <a:srgbClr val="002060"/>
            </a:solidFill>
          </a:ln>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3" name="TextBox 2"/>
          <p:cNvSpPr txBox="1"/>
          <p:nvPr/>
        </p:nvSpPr>
        <p:spPr>
          <a:xfrm>
            <a:off x="7216419" y="2383305"/>
            <a:ext cx="1552988" cy="214173"/>
          </a:xfrm>
          <a:prstGeom prst="rect">
            <a:avLst/>
          </a:prstGeom>
          <a:noFill/>
        </p:spPr>
        <p:txBody>
          <a:bodyPr wrap="square" lIns="59701" tIns="29851" rIns="59701" bIns="29851" rtlCol="0">
            <a:spAutoFit/>
          </a:bodyPr>
          <a:lstStyle/>
          <a:p>
            <a:pPr algn="l"/>
            <a:r>
              <a:rPr lang="en-US" sz="1000" b="1" dirty="0">
                <a:solidFill>
                  <a:schemeClr val="tx1"/>
                </a:solidFill>
              </a:rPr>
              <a:t>LLRW DISPOSAL</a:t>
            </a:r>
          </a:p>
        </p:txBody>
      </p:sp>
      <p:cxnSp>
        <p:nvCxnSpPr>
          <p:cNvPr id="6" name="Straight Arrow Connector 5"/>
          <p:cNvCxnSpPr/>
          <p:nvPr/>
        </p:nvCxnSpPr>
        <p:spPr>
          <a:xfrm flipH="1">
            <a:off x="7615485" y="2621350"/>
            <a:ext cx="94759" cy="704191"/>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194304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1017250" y="1051099"/>
            <a:ext cx="7208574" cy="5208045"/>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ctrTitle"/>
          </p:nvPr>
        </p:nvSpPr>
        <p:spPr>
          <a:xfrm>
            <a:off x="383581" y="403763"/>
            <a:ext cx="8392442" cy="656004"/>
          </a:xfrm>
        </p:spPr>
        <p:txBody>
          <a:bodyPr>
            <a:normAutofit fontScale="90000"/>
          </a:bodyPr>
          <a:lstStyle/>
          <a:p>
            <a:pPr algn="ctr"/>
            <a:r>
              <a:rPr lang="en-US" sz="2800" dirty="0" smtClean="0">
                <a:solidFill>
                  <a:schemeClr val="accent2"/>
                </a:solidFill>
              </a:rPr>
              <a:t>Energy</a:t>
            </a:r>
            <a:r>
              <a:rPr lang="en-US" sz="2800" i="1" dirty="0" smtClean="0">
                <a:solidFill>
                  <a:schemeClr val="accent2"/>
                </a:solidFill>
              </a:rPr>
              <a:t>Solutions  </a:t>
            </a:r>
            <a:r>
              <a:rPr lang="en-US" sz="2800" dirty="0">
                <a:solidFill>
                  <a:schemeClr val="accent2"/>
                </a:solidFill>
              </a:rPr>
              <a:t>–  </a:t>
            </a:r>
            <a:r>
              <a:rPr lang="en-US" sz="2800" dirty="0" smtClean="0">
                <a:solidFill>
                  <a:schemeClr val="accent2"/>
                </a:solidFill>
              </a:rPr>
              <a:t>DU Performance Assessment  </a:t>
            </a:r>
            <a:endParaRPr lang="en-US" sz="2800" dirty="0">
              <a:solidFill>
                <a:schemeClr val="accent2"/>
              </a:solidFill>
            </a:endParaRPr>
          </a:p>
        </p:txBody>
      </p:sp>
      <p:sp>
        <p:nvSpPr>
          <p:cNvPr id="4" name="Slide Number Placeholder 3"/>
          <p:cNvSpPr>
            <a:spLocks noGrp="1"/>
          </p:cNvSpPr>
          <p:nvPr>
            <p:ph type="sldNum" sz="quarter" idx="12"/>
          </p:nvPr>
        </p:nvSpPr>
        <p:spPr/>
        <p:txBody>
          <a:bodyPr/>
          <a:lstStyle/>
          <a:p>
            <a:fld id="{31EAA74C-7368-EF47-8F0F-C6759A5A65D8}" type="slidenum">
              <a:rPr lang="en-US" smtClean="0"/>
              <a:pPr/>
              <a:t>15</a:t>
            </a:fld>
            <a:endParaRPr lang="en-US" dirty="0"/>
          </a:p>
        </p:txBody>
      </p:sp>
      <p:sp>
        <p:nvSpPr>
          <p:cNvPr id="6" name="TextBox 5"/>
          <p:cNvSpPr txBox="1"/>
          <p:nvPr/>
        </p:nvSpPr>
        <p:spPr>
          <a:xfrm>
            <a:off x="641268" y="106881"/>
            <a:ext cx="7814509" cy="307777"/>
          </a:xfrm>
          <a:prstGeom prst="rect">
            <a:avLst/>
          </a:prstGeom>
          <a:noFill/>
        </p:spPr>
        <p:txBody>
          <a:bodyPr wrap="square" rtlCol="0">
            <a:spAutoFit/>
          </a:bodyPr>
          <a:lstStyle/>
          <a:p>
            <a:r>
              <a:rPr lang="en-US" sz="1400" b="1" dirty="0">
                <a:solidFill>
                  <a:schemeClr val="tx1"/>
                </a:solidFill>
              </a:rPr>
              <a:t>http://www.deq.utah.gov/businesses/E/EnSolutions/depleteduranium/performassess/index.htm</a:t>
            </a:r>
          </a:p>
        </p:txBody>
      </p:sp>
    </p:spTree>
    <p:extLst>
      <p:ext uri="{BB962C8B-B14F-4D97-AF65-F5344CB8AC3E}">
        <p14:creationId xmlns:p14="http://schemas.microsoft.com/office/powerpoint/2010/main" val="2365107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51113" y="351111"/>
            <a:ext cx="8392442" cy="706511"/>
          </a:xfrm>
        </p:spPr>
        <p:txBody>
          <a:bodyPr/>
          <a:lstStyle/>
          <a:p>
            <a:r>
              <a:rPr lang="en-US" dirty="0" smtClean="0">
                <a:solidFill>
                  <a:schemeClr val="accent2"/>
                </a:solidFill>
              </a:rPr>
              <a:t>Energy</a:t>
            </a:r>
            <a:r>
              <a:rPr lang="en-US" i="1" dirty="0" smtClean="0">
                <a:solidFill>
                  <a:schemeClr val="accent2"/>
                </a:solidFill>
              </a:rPr>
              <a:t>Solutions  </a:t>
            </a:r>
            <a:r>
              <a:rPr lang="en-US" dirty="0" smtClean="0">
                <a:solidFill>
                  <a:schemeClr val="accent2"/>
                </a:solidFill>
              </a:rPr>
              <a:t>–  Clive –  LLRW </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99F0BE08-E9C6-4E21-9ED1-B73EC59A4F7F}" type="slidenum">
              <a:rPr lang="en-US" smtClean="0"/>
              <a:t>16</a:t>
            </a:fld>
            <a:endParaRPr lang="en-US"/>
          </a:p>
        </p:txBody>
      </p:sp>
      <p:sp>
        <p:nvSpPr>
          <p:cNvPr id="9" name="Content Placeholder 8"/>
          <p:cNvSpPr>
            <a:spLocks noGrp="1"/>
          </p:cNvSpPr>
          <p:nvPr>
            <p:ph idx="13"/>
          </p:nvPr>
        </p:nvSpPr>
        <p:spPr>
          <a:xfrm>
            <a:off x="200920" y="1421848"/>
            <a:ext cx="3658077" cy="4682058"/>
          </a:xfrm>
        </p:spPr>
        <p:txBody>
          <a:bodyPr/>
          <a:lstStyle/>
          <a:p>
            <a:pPr marL="223879" indent="-223879"/>
            <a:r>
              <a:rPr lang="en-US" sz="1800" dirty="0" smtClean="0">
                <a:solidFill>
                  <a:schemeClr val="tx2"/>
                </a:solidFill>
              </a:rPr>
              <a:t>License renewal – License </a:t>
            </a:r>
            <a:r>
              <a:rPr lang="en-US" sz="1800" dirty="0">
                <a:solidFill>
                  <a:schemeClr val="tx2"/>
                </a:solidFill>
              </a:rPr>
              <a:t>out for public comment before the end of this </a:t>
            </a:r>
            <a:r>
              <a:rPr lang="en-US" sz="1800" dirty="0" smtClean="0">
                <a:solidFill>
                  <a:schemeClr val="tx2"/>
                </a:solidFill>
              </a:rPr>
              <a:t>year</a:t>
            </a:r>
          </a:p>
          <a:p>
            <a:pPr marL="186566" lvl="1" indent="-186566"/>
            <a:endParaRPr lang="en-US" dirty="0" smtClean="0">
              <a:solidFill>
                <a:schemeClr val="tx1"/>
              </a:solidFill>
            </a:endParaRPr>
          </a:p>
          <a:p>
            <a:pPr marL="186566" lvl="1" indent="-186566"/>
            <a:r>
              <a:rPr lang="en-US" sz="1800" dirty="0">
                <a:solidFill>
                  <a:schemeClr val="tx2"/>
                </a:solidFill>
              </a:rPr>
              <a:t>Oversight</a:t>
            </a:r>
          </a:p>
          <a:p>
            <a:pPr lvl="2"/>
            <a:r>
              <a:rPr lang="en-US" sz="1800" b="0" dirty="0">
                <a:solidFill>
                  <a:schemeClr val="tx1"/>
                </a:solidFill>
              </a:rPr>
              <a:t>Incoming shipments</a:t>
            </a:r>
          </a:p>
          <a:p>
            <a:pPr lvl="2"/>
            <a:r>
              <a:rPr lang="en-US" sz="1800" b="0" dirty="0">
                <a:solidFill>
                  <a:schemeClr val="tx1"/>
                </a:solidFill>
              </a:rPr>
              <a:t>Containerized waste – waste classification verifications</a:t>
            </a:r>
          </a:p>
          <a:p>
            <a:pPr lvl="2"/>
            <a:r>
              <a:rPr lang="en-US" sz="1800" b="0" dirty="0">
                <a:solidFill>
                  <a:schemeClr val="tx1"/>
                </a:solidFill>
              </a:rPr>
              <a:t>Waste management operations &amp; site monitoring program</a:t>
            </a:r>
          </a:p>
          <a:p>
            <a:pPr marL="223879" lvl="1"/>
            <a:endParaRPr lang="en-US" sz="1800" dirty="0">
              <a:solidFill>
                <a:schemeClr val="tx1"/>
              </a:solidFill>
            </a:endParaRPr>
          </a:p>
          <a:p>
            <a:pPr marL="223879" lvl="1"/>
            <a:r>
              <a:rPr lang="en-US" sz="1800" dirty="0" smtClean="0">
                <a:solidFill>
                  <a:schemeClr val="tx2"/>
                </a:solidFill>
              </a:rPr>
              <a:t>Groundwater </a:t>
            </a:r>
            <a:r>
              <a:rPr lang="en-US" sz="1800" dirty="0">
                <a:solidFill>
                  <a:schemeClr val="tx2"/>
                </a:solidFill>
              </a:rPr>
              <a:t>Permit Amendments</a:t>
            </a:r>
          </a:p>
          <a:p>
            <a:pPr marL="223879" lvl="1"/>
            <a:endParaRPr lang="en-US" dirty="0"/>
          </a:p>
          <a:p>
            <a:pPr marL="223879" lvl="1"/>
            <a:endParaRPr lang="en-US" dirty="0"/>
          </a:p>
          <a:p>
            <a:pPr marL="223879" indent="-223879"/>
            <a:endParaRPr lang="en-US" b="1" dirty="0">
              <a:solidFill>
                <a:srgbClr val="F26322"/>
              </a:solidFill>
            </a:endParaRPr>
          </a:p>
        </p:txBody>
      </p:sp>
      <p:pic>
        <p:nvPicPr>
          <p:cNvPr id="12" name="Content Placeholder 5" descr="Clive.pn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9601" r="19601"/>
          <a:stretch>
            <a:fillRect/>
          </a:stretch>
        </p:blipFill>
        <p:spPr>
          <a:xfrm>
            <a:off x="3891463" y="1175416"/>
            <a:ext cx="4877944" cy="5067643"/>
          </a:xfrm>
          <a:prstGeom prst="rect">
            <a:avLst/>
          </a:prstGeom>
          <a:ln>
            <a:noFill/>
          </a:ln>
          <a:effectLst>
            <a:softEdge rad="112500"/>
          </a:effectLst>
        </p:spPr>
      </p:pic>
      <p:sp>
        <p:nvSpPr>
          <p:cNvPr id="2" name="Rectangle 1"/>
          <p:cNvSpPr/>
          <p:nvPr/>
        </p:nvSpPr>
        <p:spPr>
          <a:xfrm>
            <a:off x="6651077" y="2749114"/>
            <a:ext cx="2118330" cy="1363471"/>
          </a:xfrm>
          <a:prstGeom prst="rect">
            <a:avLst/>
          </a:prstGeom>
          <a:noFill/>
          <a:ln w="63500">
            <a:solidFill>
              <a:srgbClr val="002060"/>
            </a:solidFill>
          </a:ln>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3" name="TextBox 2"/>
          <p:cNvSpPr txBox="1"/>
          <p:nvPr/>
        </p:nvSpPr>
        <p:spPr>
          <a:xfrm>
            <a:off x="7216419" y="2383305"/>
            <a:ext cx="1552988" cy="214173"/>
          </a:xfrm>
          <a:prstGeom prst="rect">
            <a:avLst/>
          </a:prstGeom>
          <a:noFill/>
        </p:spPr>
        <p:txBody>
          <a:bodyPr wrap="square" lIns="59701" tIns="29851" rIns="59701" bIns="29851" rtlCol="0">
            <a:spAutoFit/>
          </a:bodyPr>
          <a:lstStyle/>
          <a:p>
            <a:pPr algn="l"/>
            <a:r>
              <a:rPr lang="en-US" sz="1000" b="1" dirty="0">
                <a:solidFill>
                  <a:schemeClr val="tx1"/>
                </a:solidFill>
              </a:rPr>
              <a:t>LLRW DISPOSAL</a:t>
            </a:r>
          </a:p>
        </p:txBody>
      </p:sp>
      <p:cxnSp>
        <p:nvCxnSpPr>
          <p:cNvPr id="6" name="Straight Arrow Connector 5"/>
          <p:cNvCxnSpPr/>
          <p:nvPr/>
        </p:nvCxnSpPr>
        <p:spPr>
          <a:xfrm flipH="1">
            <a:off x="7615485" y="2621350"/>
            <a:ext cx="94759" cy="704191"/>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22236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3581" y="365282"/>
            <a:ext cx="8392442" cy="706511"/>
          </a:xfrm>
        </p:spPr>
        <p:txBody>
          <a:bodyPr/>
          <a:lstStyle/>
          <a:p>
            <a:r>
              <a:rPr lang="en-US" dirty="0" smtClean="0">
                <a:solidFill>
                  <a:schemeClr val="accent2"/>
                </a:solidFill>
              </a:rPr>
              <a:t>Energy</a:t>
            </a:r>
            <a:r>
              <a:rPr lang="en-US" i="1" dirty="0" smtClean="0">
                <a:solidFill>
                  <a:schemeClr val="accent2"/>
                </a:solidFill>
              </a:rPr>
              <a:t>Solutions</a:t>
            </a:r>
            <a:r>
              <a:rPr lang="en-US" dirty="0">
                <a:solidFill>
                  <a:schemeClr val="accent2"/>
                </a:solidFill>
              </a:rPr>
              <a:t> </a:t>
            </a:r>
            <a:r>
              <a:rPr lang="en-US" dirty="0" smtClean="0">
                <a:solidFill>
                  <a:schemeClr val="accent2"/>
                </a:solidFill>
              </a:rPr>
              <a:t> –  Clive </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99F0BE08-E9C6-4E21-9ED1-B73EC59A4F7F}" type="slidenum">
              <a:rPr lang="en-US" smtClean="0"/>
              <a:t>17</a:t>
            </a:fld>
            <a:endParaRPr lang="en-US"/>
          </a:p>
        </p:txBody>
      </p:sp>
      <p:sp>
        <p:nvSpPr>
          <p:cNvPr id="9" name="Content Placeholder 8"/>
          <p:cNvSpPr>
            <a:spLocks noGrp="1"/>
          </p:cNvSpPr>
          <p:nvPr>
            <p:ph idx="13"/>
          </p:nvPr>
        </p:nvSpPr>
        <p:spPr>
          <a:xfrm>
            <a:off x="243958" y="1383487"/>
            <a:ext cx="3507881" cy="5066983"/>
          </a:xfrm>
        </p:spPr>
        <p:txBody>
          <a:bodyPr/>
          <a:lstStyle/>
          <a:p>
            <a:pPr marL="223879" indent="-223879"/>
            <a:r>
              <a:rPr lang="en-US" sz="1800" u="sng" dirty="0">
                <a:solidFill>
                  <a:schemeClr val="tx2"/>
                </a:solidFill>
              </a:rPr>
              <a:t>11e.(2) Byproduct Material</a:t>
            </a:r>
          </a:p>
          <a:p>
            <a:pPr marL="223879" indent="-223879"/>
            <a:endParaRPr lang="en-US" sz="1200" dirty="0">
              <a:solidFill>
                <a:srgbClr val="F26322"/>
              </a:solidFill>
            </a:endParaRPr>
          </a:p>
          <a:p>
            <a:pPr marL="186566" lvl="1" indent="-186566"/>
            <a:r>
              <a:rPr lang="en-US" dirty="0">
                <a:solidFill>
                  <a:schemeClr val="tx1"/>
                </a:solidFill>
              </a:rPr>
              <a:t>License renewal –  Division is hoping to have this license out for public comment by the end of this year.</a:t>
            </a:r>
          </a:p>
          <a:p>
            <a:pPr lvl="1"/>
            <a:endParaRPr lang="en-US" b="1" dirty="0">
              <a:solidFill>
                <a:schemeClr val="tx1"/>
              </a:solidFill>
            </a:endParaRPr>
          </a:p>
          <a:p>
            <a:pPr marL="223879" lvl="1"/>
            <a:r>
              <a:rPr lang="en-US" dirty="0">
                <a:solidFill>
                  <a:schemeClr val="tx1"/>
                </a:solidFill>
              </a:rPr>
              <a:t>Implementation of additional public participation procedures required by § 274 (o)(3) AEA </a:t>
            </a:r>
          </a:p>
          <a:p>
            <a:pPr lvl="2"/>
            <a:r>
              <a:rPr lang="en-US" sz="1600" b="0" dirty="0" smtClean="0">
                <a:solidFill>
                  <a:schemeClr val="tx1"/>
                </a:solidFill>
              </a:rPr>
              <a:t>Written comments &amp; public hearing, with a transcript</a:t>
            </a:r>
          </a:p>
          <a:p>
            <a:pPr lvl="2"/>
            <a:r>
              <a:rPr lang="en-US" sz="1600" b="0" dirty="0">
                <a:solidFill>
                  <a:schemeClr val="tx1"/>
                </a:solidFill>
              </a:rPr>
              <a:t>Cross Examination</a:t>
            </a:r>
          </a:p>
          <a:p>
            <a:pPr lvl="2"/>
            <a:r>
              <a:rPr lang="en-US" sz="1600" b="0" dirty="0" smtClean="0">
                <a:solidFill>
                  <a:schemeClr val="tx1"/>
                </a:solidFill>
              </a:rPr>
              <a:t>Written determination based on findings</a:t>
            </a:r>
            <a:endParaRPr lang="en-US" sz="1600" b="0" dirty="0">
              <a:solidFill>
                <a:schemeClr val="tx1"/>
              </a:solidFill>
            </a:endParaRPr>
          </a:p>
          <a:p>
            <a:pPr marL="522385" lvl="2" indent="-223879">
              <a:buFont typeface="Arial" panose="020B0604020202020204" pitchFamily="34" charset="0"/>
              <a:buChar char="•"/>
            </a:pPr>
            <a:endParaRPr lang="en-US" sz="1300" dirty="0">
              <a:solidFill>
                <a:schemeClr val="tx1"/>
              </a:solidFill>
            </a:endParaRPr>
          </a:p>
          <a:p>
            <a:pPr marL="223879" lvl="1"/>
            <a:r>
              <a:rPr lang="en-US" dirty="0">
                <a:solidFill>
                  <a:schemeClr val="tx1"/>
                </a:solidFill>
              </a:rPr>
              <a:t>DOE long-term stewardship</a:t>
            </a:r>
          </a:p>
          <a:p>
            <a:pPr marL="223879" indent="-223879"/>
            <a:endParaRPr lang="en-US" b="1" dirty="0">
              <a:solidFill>
                <a:srgbClr val="F26322"/>
              </a:solidFill>
            </a:endParaRPr>
          </a:p>
        </p:txBody>
      </p:sp>
      <p:pic>
        <p:nvPicPr>
          <p:cNvPr id="12" name="Content Placeholder 5" descr="Clive.pn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9601" r="19601"/>
          <a:stretch>
            <a:fillRect/>
          </a:stretch>
        </p:blipFill>
        <p:spPr>
          <a:xfrm>
            <a:off x="3891463" y="1228993"/>
            <a:ext cx="4877944" cy="5067643"/>
          </a:xfrm>
          <a:prstGeom prst="rect">
            <a:avLst/>
          </a:prstGeom>
          <a:ln>
            <a:noFill/>
          </a:ln>
          <a:effectLst>
            <a:softEdge rad="112500"/>
          </a:effectLst>
        </p:spPr>
      </p:pic>
      <p:sp>
        <p:nvSpPr>
          <p:cNvPr id="2" name="Rectangle 1"/>
          <p:cNvSpPr/>
          <p:nvPr/>
        </p:nvSpPr>
        <p:spPr>
          <a:xfrm>
            <a:off x="6651079" y="1939874"/>
            <a:ext cx="1059165" cy="809239"/>
          </a:xfrm>
          <a:prstGeom prst="rect">
            <a:avLst/>
          </a:prstGeom>
          <a:noFill/>
          <a:ln w="63500">
            <a:solidFill>
              <a:srgbClr val="002060"/>
            </a:solidFill>
          </a:ln>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3" name="TextBox 2"/>
          <p:cNvSpPr txBox="1"/>
          <p:nvPr/>
        </p:nvSpPr>
        <p:spPr>
          <a:xfrm>
            <a:off x="6595633" y="1582381"/>
            <a:ext cx="1962086" cy="214173"/>
          </a:xfrm>
          <a:prstGeom prst="rect">
            <a:avLst/>
          </a:prstGeom>
          <a:noFill/>
        </p:spPr>
        <p:txBody>
          <a:bodyPr wrap="square" lIns="59701" tIns="29851" rIns="59701" bIns="29851" rtlCol="0">
            <a:spAutoFit/>
          </a:bodyPr>
          <a:lstStyle/>
          <a:p>
            <a:pPr algn="l"/>
            <a:r>
              <a:rPr lang="en-US" sz="1000" b="1" dirty="0">
                <a:solidFill>
                  <a:schemeClr val="tx1"/>
                </a:solidFill>
              </a:rPr>
              <a:t>11e.(2) Byproduct Disposal</a:t>
            </a:r>
          </a:p>
        </p:txBody>
      </p:sp>
      <p:cxnSp>
        <p:nvCxnSpPr>
          <p:cNvPr id="6" name="Straight Arrow Connector 5"/>
          <p:cNvCxnSpPr/>
          <p:nvPr/>
        </p:nvCxnSpPr>
        <p:spPr>
          <a:xfrm flipH="1">
            <a:off x="6953416" y="1917159"/>
            <a:ext cx="47379" cy="352095"/>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05149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383581" y="413808"/>
            <a:ext cx="8392442" cy="706511"/>
          </a:xfrm>
        </p:spPr>
        <p:txBody>
          <a:bodyPr/>
          <a:lstStyle/>
          <a:p>
            <a:r>
              <a:rPr lang="en-US" dirty="0" smtClean="0">
                <a:solidFill>
                  <a:schemeClr val="accent2"/>
                </a:solidFill>
              </a:rPr>
              <a:t>Energy</a:t>
            </a:r>
            <a:r>
              <a:rPr lang="en-US" i="1" dirty="0" smtClean="0">
                <a:solidFill>
                  <a:schemeClr val="accent2"/>
                </a:solidFill>
              </a:rPr>
              <a:t>Solutions</a:t>
            </a:r>
            <a:r>
              <a:rPr lang="en-US" dirty="0" smtClean="0">
                <a:solidFill>
                  <a:schemeClr val="accent2"/>
                </a:solidFill>
              </a:rPr>
              <a:t>  –  Clive</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99F0BE08-E9C6-4E21-9ED1-B73EC59A4F7F}" type="slidenum">
              <a:rPr lang="en-US" smtClean="0"/>
              <a:t>18</a:t>
            </a:fld>
            <a:endParaRPr lang="en-US"/>
          </a:p>
        </p:txBody>
      </p:sp>
      <p:sp>
        <p:nvSpPr>
          <p:cNvPr id="9" name="Content Placeholder 8"/>
          <p:cNvSpPr>
            <a:spLocks noGrp="1"/>
          </p:cNvSpPr>
          <p:nvPr>
            <p:ph idx="13"/>
          </p:nvPr>
        </p:nvSpPr>
        <p:spPr>
          <a:xfrm>
            <a:off x="203774" y="1416334"/>
            <a:ext cx="3507881" cy="5066983"/>
          </a:xfrm>
        </p:spPr>
        <p:txBody>
          <a:bodyPr/>
          <a:lstStyle/>
          <a:p>
            <a:pPr marL="223879" indent="-223879"/>
            <a:r>
              <a:rPr lang="en-US" sz="2000" u="sng" dirty="0">
                <a:solidFill>
                  <a:schemeClr val="tx2"/>
                </a:solidFill>
              </a:rPr>
              <a:t>Mixed Waste</a:t>
            </a:r>
          </a:p>
          <a:p>
            <a:pPr marL="223879" indent="-223879"/>
            <a:endParaRPr lang="en-US" sz="1200" dirty="0">
              <a:solidFill>
                <a:srgbClr val="F26322"/>
              </a:solidFill>
            </a:endParaRPr>
          </a:p>
          <a:p>
            <a:pPr marL="186566" lvl="1" indent="-186566"/>
            <a:r>
              <a:rPr lang="en-US" sz="1800" dirty="0">
                <a:solidFill>
                  <a:schemeClr val="tx1"/>
                </a:solidFill>
              </a:rPr>
              <a:t>Permit is ready for renewal</a:t>
            </a:r>
          </a:p>
          <a:p>
            <a:pPr lvl="2"/>
            <a:endParaRPr lang="en-US" sz="1800" b="0" dirty="0" smtClean="0">
              <a:solidFill>
                <a:schemeClr val="tx1"/>
              </a:solidFill>
            </a:endParaRPr>
          </a:p>
          <a:p>
            <a:pPr marL="565150" lvl="2" indent="-149225"/>
            <a:r>
              <a:rPr lang="en-US" sz="1800" b="0" dirty="0" smtClean="0">
                <a:solidFill>
                  <a:schemeClr val="tx1"/>
                </a:solidFill>
              </a:rPr>
              <a:t>EPA evaluating allowing macro </a:t>
            </a:r>
            <a:r>
              <a:rPr lang="en-US" sz="1800" b="0" dirty="0">
                <a:solidFill>
                  <a:schemeClr val="tx1"/>
                </a:solidFill>
              </a:rPr>
              <a:t>encapsulation in the landfill cell </a:t>
            </a:r>
            <a:endParaRPr lang="en-US" sz="1800" b="0" dirty="0" smtClean="0">
              <a:solidFill>
                <a:schemeClr val="tx1"/>
              </a:solidFill>
            </a:endParaRPr>
          </a:p>
          <a:p>
            <a:pPr marL="565150" lvl="2" indent="-149225"/>
            <a:r>
              <a:rPr lang="en-US" sz="1800" b="0" dirty="0" smtClean="0">
                <a:solidFill>
                  <a:schemeClr val="tx1"/>
                </a:solidFill>
              </a:rPr>
              <a:t>DWMRC pursuing an approach to resolve </a:t>
            </a:r>
            <a:r>
              <a:rPr lang="en-US" sz="1800" b="0" dirty="0">
                <a:solidFill>
                  <a:schemeClr val="tx1"/>
                </a:solidFill>
              </a:rPr>
              <a:t>before the permit is </a:t>
            </a:r>
            <a:r>
              <a:rPr lang="en-US" sz="1800" b="0" dirty="0" smtClean="0">
                <a:solidFill>
                  <a:schemeClr val="tx1"/>
                </a:solidFill>
              </a:rPr>
              <a:t>renewed – awaiting a  response from EPA </a:t>
            </a:r>
            <a:endParaRPr lang="en-US" sz="1800" b="0" dirty="0">
              <a:solidFill>
                <a:schemeClr val="tx1"/>
              </a:solidFill>
            </a:endParaRPr>
          </a:p>
          <a:p>
            <a:pPr lvl="1"/>
            <a:endParaRPr lang="en-US" dirty="0"/>
          </a:p>
          <a:p>
            <a:pPr lvl="1"/>
            <a:endParaRPr lang="en-US" dirty="0"/>
          </a:p>
          <a:p>
            <a:pPr marL="223879" lvl="1"/>
            <a:endParaRPr lang="en-US" dirty="0"/>
          </a:p>
          <a:p>
            <a:pPr lvl="1"/>
            <a:endParaRPr lang="en-US" dirty="0"/>
          </a:p>
          <a:p>
            <a:pPr marL="223879" indent="-223879"/>
            <a:endParaRPr lang="en-US" b="1" dirty="0">
              <a:solidFill>
                <a:srgbClr val="F26322"/>
              </a:solidFill>
            </a:endParaRPr>
          </a:p>
        </p:txBody>
      </p:sp>
      <p:pic>
        <p:nvPicPr>
          <p:cNvPr id="12" name="Content Placeholder 5" descr="Clive.png"/>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9601" r="19601"/>
          <a:stretch>
            <a:fillRect/>
          </a:stretch>
        </p:blipFill>
        <p:spPr>
          <a:xfrm>
            <a:off x="3891463" y="1228993"/>
            <a:ext cx="4877944" cy="5067643"/>
          </a:xfrm>
          <a:prstGeom prst="rect">
            <a:avLst/>
          </a:prstGeom>
          <a:ln>
            <a:noFill/>
          </a:ln>
          <a:effectLst>
            <a:softEdge rad="112500"/>
          </a:effectLst>
        </p:spPr>
      </p:pic>
      <p:sp>
        <p:nvSpPr>
          <p:cNvPr id="2" name="Rectangle 1"/>
          <p:cNvSpPr/>
          <p:nvPr/>
        </p:nvSpPr>
        <p:spPr>
          <a:xfrm>
            <a:off x="4145838" y="1873360"/>
            <a:ext cx="1108513" cy="747989"/>
          </a:xfrm>
          <a:prstGeom prst="rect">
            <a:avLst/>
          </a:prstGeom>
          <a:noFill/>
          <a:ln w="63500">
            <a:solidFill>
              <a:srgbClr val="002060"/>
            </a:solidFill>
          </a:ln>
        </p:spPr>
        <p:style>
          <a:lnRef idx="1">
            <a:schemeClr val="accent1"/>
          </a:lnRef>
          <a:fillRef idx="3">
            <a:schemeClr val="accent1"/>
          </a:fillRef>
          <a:effectRef idx="2">
            <a:schemeClr val="accent1"/>
          </a:effectRef>
          <a:fontRef idx="minor">
            <a:schemeClr val="lt1"/>
          </a:fontRef>
        </p:style>
        <p:txBody>
          <a:bodyPr lIns="59701" tIns="29851" rIns="59701" bIns="29851" rtlCol="0" anchor="ctr"/>
          <a:lstStyle/>
          <a:p>
            <a:pPr algn="ctr"/>
            <a:endParaRPr lang="en-US"/>
          </a:p>
        </p:txBody>
      </p:sp>
      <p:sp>
        <p:nvSpPr>
          <p:cNvPr id="3" name="TextBox 2"/>
          <p:cNvSpPr txBox="1"/>
          <p:nvPr/>
        </p:nvSpPr>
        <p:spPr>
          <a:xfrm>
            <a:off x="4156918" y="1407815"/>
            <a:ext cx="1552988" cy="214173"/>
          </a:xfrm>
          <a:prstGeom prst="rect">
            <a:avLst/>
          </a:prstGeom>
          <a:noFill/>
        </p:spPr>
        <p:txBody>
          <a:bodyPr wrap="square" lIns="59701" tIns="29851" rIns="59701" bIns="29851" rtlCol="0">
            <a:spAutoFit/>
          </a:bodyPr>
          <a:lstStyle/>
          <a:p>
            <a:pPr algn="l"/>
            <a:r>
              <a:rPr lang="en-US" sz="1000" b="1" dirty="0">
                <a:solidFill>
                  <a:schemeClr val="tx1"/>
                </a:solidFill>
              </a:rPr>
              <a:t>Mixed Waste Disposal</a:t>
            </a:r>
          </a:p>
        </p:txBody>
      </p:sp>
      <p:cxnSp>
        <p:nvCxnSpPr>
          <p:cNvPr id="6" name="Straight Arrow Connector 5"/>
          <p:cNvCxnSpPr/>
          <p:nvPr/>
        </p:nvCxnSpPr>
        <p:spPr>
          <a:xfrm flipH="1">
            <a:off x="4706174" y="1679113"/>
            <a:ext cx="94759" cy="471403"/>
          </a:xfrm>
          <a:prstGeom prst="straightConnector1">
            <a:avLst/>
          </a:prstGeom>
          <a:ln w="41275">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60935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83582" y="1122683"/>
            <a:ext cx="8392441" cy="5271732"/>
          </a:xfrm>
        </p:spPr>
        <p:txBody>
          <a:bodyPr/>
          <a:lstStyle/>
          <a:p>
            <a:pPr marL="0" indent="0">
              <a:buNone/>
            </a:pPr>
            <a:r>
              <a:rPr lang="en-US" sz="1800" b="0" dirty="0" smtClean="0">
                <a:solidFill>
                  <a:schemeClr val="tx2"/>
                </a:solidFill>
              </a:rPr>
              <a:t>	</a:t>
            </a:r>
          </a:p>
          <a:p>
            <a:pPr marL="0" indent="0">
              <a:buNone/>
            </a:pPr>
            <a:endParaRPr lang="en-US" sz="1800" b="0" dirty="0">
              <a:solidFill>
                <a:schemeClr val="tx2"/>
              </a:solidFill>
            </a:endParaRPr>
          </a:p>
          <a:p>
            <a:pPr marL="0" indent="0">
              <a:buNone/>
            </a:pPr>
            <a:endParaRPr lang="en-US" sz="1800" b="0" dirty="0" smtClean="0">
              <a:solidFill>
                <a:schemeClr val="tx2"/>
              </a:solidFill>
            </a:endParaRPr>
          </a:p>
          <a:p>
            <a:pPr marL="0" indent="0">
              <a:buNone/>
            </a:pPr>
            <a:endParaRPr lang="en-US" sz="1800" b="0" dirty="0">
              <a:solidFill>
                <a:schemeClr val="tx2"/>
              </a:solidFill>
            </a:endParaRPr>
          </a:p>
          <a:p>
            <a:pPr marL="0" indent="0">
              <a:buNone/>
            </a:pPr>
            <a:endParaRPr lang="en-US" sz="1800" b="0" dirty="0" smtClean="0">
              <a:solidFill>
                <a:schemeClr val="tx2"/>
              </a:solidFill>
            </a:endParaRPr>
          </a:p>
          <a:p>
            <a:pPr marL="0" indent="0">
              <a:buNone/>
            </a:pPr>
            <a:endParaRPr lang="en-US" sz="1800" b="0" dirty="0">
              <a:solidFill>
                <a:schemeClr val="tx2"/>
              </a:solidFill>
            </a:endParaRPr>
          </a:p>
          <a:p>
            <a:pPr marL="0" indent="0">
              <a:buNone/>
            </a:pPr>
            <a:endParaRPr lang="en-US" sz="1800" b="0" dirty="0" smtClean="0">
              <a:solidFill>
                <a:schemeClr val="tx2"/>
              </a:solidFill>
            </a:endParaRPr>
          </a:p>
          <a:p>
            <a:pPr marL="0" indent="0">
              <a:buNone/>
            </a:pPr>
            <a:endParaRPr lang="en-US" sz="1800" b="0" dirty="0">
              <a:solidFill>
                <a:schemeClr val="tx2"/>
              </a:solidFill>
            </a:endParaRPr>
          </a:p>
          <a:p>
            <a:pPr marL="0" indent="0">
              <a:buNone/>
            </a:pPr>
            <a:endParaRPr lang="en-US" sz="1800" b="0" dirty="0" smtClean="0">
              <a:solidFill>
                <a:schemeClr val="tx2"/>
              </a:solidFill>
            </a:endParaRPr>
          </a:p>
          <a:p>
            <a:pPr marL="0" indent="0">
              <a:buNone/>
            </a:pPr>
            <a:endParaRPr lang="en-US" sz="1800" b="0" dirty="0">
              <a:solidFill>
                <a:schemeClr val="tx2"/>
              </a:solidFill>
            </a:endParaRPr>
          </a:p>
          <a:p>
            <a:pPr marL="0" indent="0">
              <a:buNone/>
            </a:pPr>
            <a:endParaRPr lang="en-US" sz="1800" b="0" dirty="0" smtClean="0">
              <a:solidFill>
                <a:schemeClr val="tx2"/>
              </a:solidFill>
            </a:endParaRPr>
          </a:p>
          <a:p>
            <a:pPr marL="0" indent="0">
              <a:buNone/>
            </a:pPr>
            <a:endParaRPr lang="en-US" sz="1800" b="0" dirty="0">
              <a:solidFill>
                <a:schemeClr val="tx2"/>
              </a:solidFill>
            </a:endParaRPr>
          </a:p>
          <a:p>
            <a:pPr marL="0" indent="0">
              <a:buNone/>
            </a:pPr>
            <a:endParaRPr lang="en-US" sz="1800" b="0" dirty="0" smtClean="0">
              <a:solidFill>
                <a:schemeClr val="tx2"/>
              </a:solidFill>
            </a:endParaRPr>
          </a:p>
          <a:p>
            <a:pPr marL="0" indent="0">
              <a:buNone/>
            </a:pPr>
            <a:r>
              <a:rPr lang="en-US" sz="1800" b="0" dirty="0" smtClean="0">
                <a:solidFill>
                  <a:schemeClr val="tx2"/>
                </a:solidFill>
              </a:rPr>
              <a:t>	</a:t>
            </a:r>
          </a:p>
          <a:p>
            <a:pPr marL="0" indent="0">
              <a:buNone/>
            </a:pPr>
            <a:r>
              <a:rPr lang="en-US" sz="1800" b="0" dirty="0">
                <a:solidFill>
                  <a:schemeClr val="tx2"/>
                </a:solidFill>
              </a:rPr>
              <a:t>	</a:t>
            </a:r>
            <a:r>
              <a:rPr lang="en-US" sz="1800" b="0" dirty="0" smtClean="0">
                <a:solidFill>
                  <a:schemeClr val="tx2"/>
                </a:solidFill>
              </a:rPr>
              <a:t>			https</a:t>
            </a:r>
            <a:r>
              <a:rPr lang="en-US" sz="1800" b="0" dirty="0">
                <a:solidFill>
                  <a:schemeClr val="tx2"/>
                </a:solidFill>
              </a:rPr>
              <a:t>://deq.utah.gov/news/ask-deq-not-phil</a:t>
            </a:r>
          </a:p>
        </p:txBody>
      </p:sp>
      <p:sp>
        <p:nvSpPr>
          <p:cNvPr id="3" name="Title 2"/>
          <p:cNvSpPr>
            <a:spLocks noGrp="1"/>
          </p:cNvSpPr>
          <p:nvPr>
            <p:ph type="ctrTitle"/>
          </p:nvPr>
        </p:nvSpPr>
        <p:spPr>
          <a:xfrm>
            <a:off x="383581" y="400756"/>
            <a:ext cx="8392442" cy="706511"/>
          </a:xfrm>
        </p:spPr>
        <p:txBody>
          <a:bodyPr>
            <a:normAutofit/>
          </a:bodyPr>
          <a:lstStyle/>
          <a:p>
            <a:r>
              <a:rPr lang="en-US" sz="2800" dirty="0" smtClean="0">
                <a:solidFill>
                  <a:schemeClr val="accent2"/>
                </a:solidFill>
              </a:rPr>
              <a:t>Utah DEQ – Public Outreach – Ask DEQ, Not Phil</a:t>
            </a:r>
            <a:endParaRPr lang="en-US" sz="2800" dirty="0">
              <a:solidFill>
                <a:schemeClr val="accent2"/>
              </a:solidFill>
            </a:endParaRPr>
          </a:p>
        </p:txBody>
      </p:sp>
      <p:sp>
        <p:nvSpPr>
          <p:cNvPr id="4" name="Slide Number Placeholder 3"/>
          <p:cNvSpPr>
            <a:spLocks noGrp="1"/>
          </p:cNvSpPr>
          <p:nvPr>
            <p:ph type="sldNum" sz="quarter" idx="12"/>
          </p:nvPr>
        </p:nvSpPr>
        <p:spPr/>
        <p:txBody>
          <a:bodyPr/>
          <a:lstStyle/>
          <a:p>
            <a:fld id="{31EAA74C-7368-EF47-8F0F-C6759A5A65D8}" type="slidenum">
              <a:rPr lang="en-US" smtClean="0"/>
              <a:pPr/>
              <a:t>19</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674" y="1165699"/>
            <a:ext cx="6480361" cy="450412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22735" t="15777" r="37512" b="44411"/>
          <a:stretch/>
        </p:blipFill>
        <p:spPr>
          <a:xfrm>
            <a:off x="6175330" y="1141945"/>
            <a:ext cx="2565071" cy="17931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293389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EAA74C-7368-EF47-8F0F-C6759A5A65D8}" type="slidenum">
              <a:rPr lang="en-US" smtClean="0"/>
              <a:pPr/>
              <a:t>2</a:t>
            </a:fld>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357" y="2553905"/>
            <a:ext cx="6339840" cy="3584734"/>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492" y="742950"/>
            <a:ext cx="5863590" cy="3086100"/>
          </a:xfrm>
          <a:prstGeom prst="rect">
            <a:avLst/>
          </a:prstGeom>
        </p:spPr>
      </p:pic>
    </p:spTree>
    <p:extLst>
      <p:ext uri="{BB962C8B-B14F-4D97-AF65-F5344CB8AC3E}">
        <p14:creationId xmlns:p14="http://schemas.microsoft.com/office/powerpoint/2010/main" val="109502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3"/>
          </p:nvPr>
        </p:nvSpPr>
        <p:spPr>
          <a:xfrm>
            <a:off x="470106" y="1226835"/>
            <a:ext cx="7004561" cy="4769503"/>
          </a:xfrm>
        </p:spPr>
        <p:txBody>
          <a:bodyPr/>
          <a:lstStyle/>
          <a:p>
            <a:endParaRPr lang="en-US" dirty="0" smtClean="0"/>
          </a:p>
          <a:p>
            <a:endParaRPr lang="en-US" dirty="0" smtClean="0"/>
          </a:p>
          <a:p>
            <a:pPr marL="0" indent="0">
              <a:buNone/>
            </a:pPr>
            <a:r>
              <a:rPr lang="en-US" sz="2100" dirty="0">
                <a:solidFill>
                  <a:srgbClr val="6D6D6D"/>
                </a:solidFill>
                <a:effectLst>
                  <a:outerShdw blurRad="38100" dist="38100" dir="2700000" algn="tl">
                    <a:srgbClr val="000000">
                      <a:alpha val="43137"/>
                    </a:srgbClr>
                  </a:outerShdw>
                </a:effectLst>
              </a:rPr>
              <a:t>Rusty Lundberg</a:t>
            </a:r>
          </a:p>
          <a:p>
            <a:pPr marL="0" indent="0">
              <a:buNone/>
            </a:pPr>
            <a:r>
              <a:rPr lang="en-US" sz="1800" dirty="0">
                <a:solidFill>
                  <a:srgbClr val="05A58A"/>
                </a:solidFill>
                <a:effectLst>
                  <a:outerShdw blurRad="38100" dist="38100" dir="2700000" algn="tl">
                    <a:srgbClr val="000000">
                      <a:alpha val="43137"/>
                    </a:srgbClr>
                  </a:outerShdw>
                </a:effectLst>
              </a:rPr>
              <a:t>Deputy Director</a:t>
            </a:r>
          </a:p>
          <a:p>
            <a:pPr marL="0" indent="0">
              <a:buNone/>
            </a:pPr>
            <a:r>
              <a:rPr lang="en-US" sz="1800" dirty="0">
                <a:solidFill>
                  <a:srgbClr val="05A58A"/>
                </a:solidFill>
                <a:effectLst>
                  <a:outerShdw blurRad="38100" dist="38100" dir="2700000" algn="tl">
                    <a:srgbClr val="000000">
                      <a:alpha val="43137"/>
                    </a:srgbClr>
                  </a:outerShdw>
                </a:effectLst>
              </a:rPr>
              <a:t>Division of Waste Management and Radiation Control</a:t>
            </a:r>
          </a:p>
          <a:p>
            <a:pPr marL="0" indent="0">
              <a:buNone/>
            </a:pPr>
            <a:r>
              <a:rPr lang="en-US" sz="1800" dirty="0">
                <a:solidFill>
                  <a:srgbClr val="05A58A"/>
                </a:solidFill>
                <a:effectLst>
                  <a:outerShdw blurRad="38100" dist="38100" dir="2700000" algn="tl">
                    <a:srgbClr val="000000">
                      <a:alpha val="43137"/>
                    </a:srgbClr>
                  </a:outerShdw>
                </a:effectLst>
              </a:rPr>
              <a:t>Utah Department of Environmental Quality</a:t>
            </a:r>
          </a:p>
          <a:p>
            <a:pPr marL="0" indent="0">
              <a:buNone/>
            </a:pPr>
            <a:endParaRPr lang="en-US" sz="1200" dirty="0">
              <a:solidFill>
                <a:srgbClr val="05A58A"/>
              </a:solidFill>
              <a:effectLst>
                <a:outerShdw blurRad="38100" dist="38100" dir="2700000" algn="tl">
                  <a:srgbClr val="000000">
                    <a:alpha val="43137"/>
                  </a:srgbClr>
                </a:outerShdw>
              </a:effectLst>
            </a:endParaRPr>
          </a:p>
          <a:p>
            <a:pPr marL="0" indent="0">
              <a:buNone/>
            </a:pPr>
            <a:r>
              <a:rPr lang="en-US" sz="1300" dirty="0">
                <a:solidFill>
                  <a:srgbClr val="05A58A"/>
                </a:solidFill>
                <a:effectLst>
                  <a:outerShdw blurRad="38100" dist="38100" dir="2700000" algn="tl">
                    <a:srgbClr val="000000">
                      <a:alpha val="43137"/>
                    </a:srgbClr>
                  </a:outerShdw>
                </a:effectLst>
              </a:rPr>
              <a:t>(801) 536-4257</a:t>
            </a:r>
          </a:p>
          <a:p>
            <a:pPr marL="0" indent="0">
              <a:buNone/>
            </a:pPr>
            <a:r>
              <a:rPr lang="en-US" sz="1300" dirty="0">
                <a:solidFill>
                  <a:srgbClr val="05A58A"/>
                </a:solidFill>
                <a:effectLst>
                  <a:outerShdw blurRad="38100" dist="38100" dir="2700000" algn="tl">
                    <a:srgbClr val="000000">
                      <a:alpha val="43137"/>
                    </a:srgbClr>
                  </a:outerShdw>
                </a:effectLst>
                <a:hlinkClick r:id="rId2"/>
              </a:rPr>
              <a:t>rlundberg@utah.gov</a:t>
            </a:r>
            <a:endParaRPr lang="en-US" sz="1300" dirty="0">
              <a:solidFill>
                <a:srgbClr val="05A58A"/>
              </a:solidFill>
              <a:effectLst>
                <a:outerShdw blurRad="38100" dist="38100" dir="2700000" algn="tl">
                  <a:srgbClr val="000000">
                    <a:alpha val="43137"/>
                  </a:srgbClr>
                </a:outerShdw>
              </a:effectLst>
            </a:endParaRPr>
          </a:p>
          <a:p>
            <a:endParaRPr lang="en-US" dirty="0">
              <a:solidFill>
                <a:srgbClr val="05A58A"/>
              </a:solidFill>
              <a:effectLst>
                <a:outerShdw blurRad="38100" dist="38100" dir="2700000" algn="tl">
                  <a:srgbClr val="000000">
                    <a:alpha val="43137"/>
                  </a:srgbClr>
                </a:outerShdw>
              </a:effectLst>
            </a:endParaRPr>
          </a:p>
          <a:p>
            <a:endParaRPr lang="en-US" sz="2100" dirty="0">
              <a:solidFill>
                <a:srgbClr val="6D6D6D"/>
              </a:solidFill>
              <a:effectLst>
                <a:outerShdw blurRad="38100" dist="38100" dir="2700000" algn="tl">
                  <a:srgbClr val="000000">
                    <a:alpha val="43137"/>
                  </a:srgbClr>
                </a:outerShdw>
              </a:effectLst>
            </a:endParaRPr>
          </a:p>
        </p:txBody>
      </p:sp>
      <p:sp>
        <p:nvSpPr>
          <p:cNvPr id="5" name="Title 4"/>
          <p:cNvSpPr>
            <a:spLocks noGrp="1"/>
          </p:cNvSpPr>
          <p:nvPr>
            <p:ph type="ctrTitle"/>
          </p:nvPr>
        </p:nvSpPr>
        <p:spPr/>
        <p:txBody>
          <a:bodyPr>
            <a:normAutofit/>
          </a:bodyPr>
          <a:lstStyle/>
          <a:p>
            <a:r>
              <a:rPr lang="en-US" sz="3600" dirty="0"/>
              <a:t>Thank You</a:t>
            </a:r>
          </a:p>
        </p:txBody>
      </p:sp>
      <p:sp>
        <p:nvSpPr>
          <p:cNvPr id="4" name="Slide Number Placeholder 3"/>
          <p:cNvSpPr>
            <a:spLocks noGrp="1"/>
          </p:cNvSpPr>
          <p:nvPr>
            <p:ph type="sldNum" sz="quarter" idx="12"/>
          </p:nvPr>
        </p:nvSpPr>
        <p:spPr/>
        <p:txBody>
          <a:bodyPr/>
          <a:lstStyle/>
          <a:p>
            <a:fld id="{99F0BE08-E9C6-4E21-9ED1-B73EC59A4F7F}" type="slidenum">
              <a:rPr lang="en-US" smtClean="0"/>
              <a:t>20</a:t>
            </a:fld>
            <a:endParaRPr lang="en-US"/>
          </a:p>
        </p:txBody>
      </p:sp>
      <p:pic>
        <p:nvPicPr>
          <p:cNvPr id="20" name="Content Placeholder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9449" y="1171405"/>
            <a:ext cx="3708321" cy="1060899"/>
          </a:xfrm>
          <a:prstGeom prst="rect">
            <a:avLst/>
          </a:prstGeom>
        </p:spPr>
      </p:pic>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269224">
            <a:off x="4152912" y="3776457"/>
            <a:ext cx="4286250" cy="22445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065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585457" y="1526433"/>
            <a:ext cx="8392441" cy="4769503"/>
          </a:xfrm>
        </p:spPr>
        <p:txBody>
          <a:bodyPr/>
          <a:lstStyle/>
          <a:p>
            <a:r>
              <a:rPr lang="en-US" dirty="0" smtClean="0">
                <a:solidFill>
                  <a:schemeClr val="tx2"/>
                </a:solidFill>
              </a:rPr>
              <a:t>NRC – IMPEP Follow Up</a:t>
            </a:r>
          </a:p>
          <a:p>
            <a:pPr marL="855663" lvl="2" indent="-342900">
              <a:buFont typeface="Arial" panose="020B0604020202020204" pitchFamily="34" charset="0"/>
              <a:buChar char="•"/>
            </a:pPr>
            <a:r>
              <a:rPr lang="en-US" dirty="0" smtClean="0"/>
              <a:t>November 3, </a:t>
            </a:r>
            <a:r>
              <a:rPr lang="en-US" dirty="0" smtClean="0"/>
              <a:t>2016</a:t>
            </a:r>
          </a:p>
          <a:p>
            <a:pPr marL="855663" lvl="2" indent="-342900">
              <a:buFont typeface="Arial" panose="020B0604020202020204" pitchFamily="34" charset="0"/>
              <a:buChar char="•"/>
            </a:pPr>
            <a:r>
              <a:rPr lang="en-US" dirty="0" smtClean="0"/>
              <a:t>November – December 2017</a:t>
            </a:r>
            <a:endParaRPr lang="en-US" dirty="0" smtClean="0"/>
          </a:p>
          <a:p>
            <a:r>
              <a:rPr lang="en-US" dirty="0" smtClean="0">
                <a:solidFill>
                  <a:schemeClr val="tx2"/>
                </a:solidFill>
              </a:rPr>
              <a:t>Legislation</a:t>
            </a:r>
          </a:p>
          <a:p>
            <a:pPr marL="855663" lvl="2" indent="-342900">
              <a:buFont typeface="Arial" panose="020B0604020202020204" pitchFamily="34" charset="0"/>
              <a:buChar char="•"/>
            </a:pPr>
            <a:r>
              <a:rPr lang="en-US" dirty="0" smtClean="0"/>
              <a:t>Senate Bill – Financial Assurance</a:t>
            </a:r>
          </a:p>
          <a:p>
            <a:pPr marL="855663" lvl="2" indent="-342900">
              <a:buFont typeface="Arial" panose="020B0604020202020204" pitchFamily="34" charset="0"/>
              <a:buChar char="•"/>
            </a:pPr>
            <a:r>
              <a:rPr lang="en-US" dirty="0" smtClean="0"/>
              <a:t>House Bill – Perpetual Care Funding</a:t>
            </a:r>
          </a:p>
          <a:p>
            <a:r>
              <a:rPr lang="en-US" dirty="0" smtClean="0">
                <a:solidFill>
                  <a:schemeClr val="tx2"/>
                </a:solidFill>
              </a:rPr>
              <a:t>Clive Facility</a:t>
            </a:r>
          </a:p>
          <a:p>
            <a:pPr marL="855663" lvl="2" indent="-342900">
              <a:buFont typeface="Arial" panose="020B0604020202020204" pitchFamily="34" charset="0"/>
              <a:buChar char="•"/>
            </a:pPr>
            <a:r>
              <a:rPr lang="en-US" dirty="0" smtClean="0"/>
              <a:t>Low-Level Radioactive Waste</a:t>
            </a:r>
          </a:p>
          <a:p>
            <a:pPr marL="855663" lvl="2" indent="-342900">
              <a:buFont typeface="Arial" panose="020B0604020202020204" pitchFamily="34" charset="0"/>
              <a:buChar char="•"/>
            </a:pPr>
            <a:r>
              <a:rPr lang="en-US" dirty="0" smtClean="0"/>
              <a:t>11e.(2) Byproduct</a:t>
            </a:r>
          </a:p>
          <a:p>
            <a:pPr marL="855663" lvl="2" indent="-342900">
              <a:buFont typeface="Arial" panose="020B0604020202020204" pitchFamily="34" charset="0"/>
              <a:buChar char="•"/>
            </a:pPr>
            <a:r>
              <a:rPr lang="en-US" dirty="0" smtClean="0"/>
              <a:t>Mixed Waste</a:t>
            </a:r>
          </a:p>
          <a:p>
            <a:pPr marL="342900" lvl="1" indent="-342900">
              <a:buFont typeface="Arial" panose="020B0604020202020204" pitchFamily="34" charset="0"/>
              <a:buChar char="•"/>
            </a:pPr>
            <a:r>
              <a:rPr lang="en-US" sz="2400" dirty="0" smtClean="0">
                <a:solidFill>
                  <a:schemeClr val="tx2"/>
                </a:solidFill>
              </a:rPr>
              <a:t>Public Outreach</a:t>
            </a:r>
            <a:endParaRPr lang="en-US" sz="2400" dirty="0">
              <a:solidFill>
                <a:schemeClr val="tx2"/>
              </a:solidFill>
            </a:endParaRPr>
          </a:p>
          <a:p>
            <a:pPr marL="855663" lvl="2" indent="-342900">
              <a:buFont typeface="Arial" panose="020B0604020202020204" pitchFamily="34" charset="0"/>
              <a:buChar char="•"/>
            </a:pPr>
            <a:endParaRPr lang="en-US" dirty="0" smtClean="0"/>
          </a:p>
        </p:txBody>
      </p:sp>
      <p:sp>
        <p:nvSpPr>
          <p:cNvPr id="3" name="Title 2"/>
          <p:cNvSpPr>
            <a:spLocks noGrp="1"/>
          </p:cNvSpPr>
          <p:nvPr>
            <p:ph type="ctrTitle"/>
          </p:nvPr>
        </p:nvSpPr>
        <p:spPr>
          <a:xfrm>
            <a:off x="383581" y="472006"/>
            <a:ext cx="8392442" cy="706511"/>
          </a:xfrm>
        </p:spPr>
        <p:txBody>
          <a:bodyPr/>
          <a:lstStyle/>
          <a:p>
            <a:r>
              <a:rPr lang="en-US" dirty="0" smtClean="0">
                <a:solidFill>
                  <a:schemeClr val="accent2"/>
                </a:solidFill>
              </a:rPr>
              <a:t>Utah Activities Update	</a:t>
            </a:r>
            <a:endParaRPr lang="en-US" dirty="0">
              <a:solidFill>
                <a:schemeClr val="accent2"/>
              </a:solidFill>
            </a:endParaRPr>
          </a:p>
        </p:txBody>
      </p:sp>
      <p:sp>
        <p:nvSpPr>
          <p:cNvPr id="4" name="Slide Number Placeholder 3"/>
          <p:cNvSpPr>
            <a:spLocks noGrp="1"/>
          </p:cNvSpPr>
          <p:nvPr>
            <p:ph type="sldNum" sz="quarter" idx="12"/>
          </p:nvPr>
        </p:nvSpPr>
        <p:spPr/>
        <p:txBody>
          <a:bodyPr/>
          <a:lstStyle/>
          <a:p>
            <a:fld id="{31EAA74C-7368-EF47-8F0F-C6759A5A65D8}" type="slidenum">
              <a:rPr lang="en-US" smtClean="0"/>
              <a:pPr/>
              <a:t>3</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3406" y="697607"/>
            <a:ext cx="1558088" cy="1561621"/>
          </a:xfrm>
          <a:prstGeom prst="rect">
            <a:avLst/>
          </a:prstGeom>
        </p:spPr>
      </p:pic>
    </p:spTree>
    <p:extLst>
      <p:ext uri="{BB962C8B-B14F-4D97-AF65-F5344CB8AC3E}">
        <p14:creationId xmlns:p14="http://schemas.microsoft.com/office/powerpoint/2010/main" val="33332369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581" y="391639"/>
            <a:ext cx="8392442" cy="706511"/>
          </a:xfrm>
        </p:spPr>
        <p:txBody>
          <a:bodyPr/>
          <a:lstStyle/>
          <a:p>
            <a:r>
              <a:rPr lang="en-US" dirty="0" smtClean="0">
                <a:solidFill>
                  <a:schemeClr val="accent2"/>
                </a:solidFill>
              </a:rPr>
              <a:t>IMPEP Review – Follow-up </a:t>
            </a:r>
            <a:r>
              <a:rPr lang="en-US" dirty="0" smtClean="0">
                <a:solidFill>
                  <a:schemeClr val="accent2"/>
                </a:solidFill>
              </a:rPr>
              <a:t>Evaluation</a:t>
            </a: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31EAA74C-7368-EF47-8F0F-C6759A5A65D8}" type="slidenum">
              <a:rPr lang="en-US" smtClean="0"/>
              <a:pPr/>
              <a:t>4</a:t>
            </a:fld>
            <a:endParaRPr lang="en-US" dirty="0"/>
          </a:p>
        </p:txBody>
      </p:sp>
      <p:pic>
        <p:nvPicPr>
          <p:cNvPr id="6" name="Picture Placeholder 5"/>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tretch>
            <a:fillRect/>
          </a:stretch>
        </p:blipFill>
        <p:spPr>
          <a:xfrm>
            <a:off x="5936948" y="2332883"/>
            <a:ext cx="2924473" cy="3783639"/>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idx="13"/>
          </p:nvPr>
        </p:nvSpPr>
        <p:spPr>
          <a:xfrm>
            <a:off x="359831" y="1034216"/>
            <a:ext cx="5313135" cy="5300824"/>
          </a:xfrm>
        </p:spPr>
        <p:txBody>
          <a:bodyPr/>
          <a:lstStyle/>
          <a:p>
            <a:r>
              <a:rPr lang="en-US" sz="1800" dirty="0" smtClean="0">
                <a:solidFill>
                  <a:schemeClr val="tx2"/>
                </a:solidFill>
              </a:rPr>
              <a:t>IMPEP – July 2015</a:t>
            </a:r>
          </a:p>
          <a:p>
            <a:r>
              <a:rPr lang="en-US" sz="1800" dirty="0" smtClean="0">
                <a:solidFill>
                  <a:schemeClr val="tx1"/>
                </a:solidFill>
              </a:rPr>
              <a:t>November </a:t>
            </a:r>
            <a:r>
              <a:rPr lang="en-US" sz="1800" dirty="0" smtClean="0">
                <a:solidFill>
                  <a:schemeClr val="tx1"/>
                </a:solidFill>
              </a:rPr>
              <a:t>3, 2016</a:t>
            </a:r>
            <a:r>
              <a:rPr lang="en-US" sz="1800" dirty="0" smtClean="0"/>
              <a:t> </a:t>
            </a:r>
            <a:r>
              <a:rPr lang="en-US" sz="1800" dirty="0" smtClean="0">
                <a:solidFill>
                  <a:schemeClr val="tx2"/>
                </a:solidFill>
              </a:rPr>
              <a:t>– Follow up to the July 2015 full IMPEP review conducted by the NRC</a:t>
            </a:r>
          </a:p>
          <a:p>
            <a:pPr marL="574675" indent="-298450"/>
            <a:r>
              <a:rPr lang="en-US" sz="1800" dirty="0" smtClean="0">
                <a:solidFill>
                  <a:schemeClr val="tx2"/>
                </a:solidFill>
              </a:rPr>
              <a:t>Status </a:t>
            </a:r>
            <a:r>
              <a:rPr lang="en-US" sz="1800" dirty="0" smtClean="0">
                <a:solidFill>
                  <a:schemeClr val="tx2"/>
                </a:solidFill>
              </a:rPr>
              <a:t>of addressing the incompatibility finding associated with statutory requirements for financial assurance for LLRW management facilities</a:t>
            </a:r>
          </a:p>
          <a:p>
            <a:pPr marL="0" indent="0">
              <a:buNone/>
            </a:pPr>
            <a:endParaRPr lang="en-US" sz="1200" dirty="0" smtClean="0">
              <a:solidFill>
                <a:schemeClr val="tx2"/>
              </a:solidFill>
            </a:endParaRPr>
          </a:p>
          <a:p>
            <a:pPr marL="0" indent="0">
              <a:buNone/>
            </a:pPr>
            <a:r>
              <a:rPr lang="en-US" sz="1800" dirty="0" smtClean="0">
                <a:solidFill>
                  <a:schemeClr val="tx2"/>
                </a:solidFill>
              </a:rPr>
              <a:t>   </a:t>
            </a:r>
            <a:r>
              <a:rPr lang="en-US" sz="1800" u="sng" dirty="0" smtClean="0">
                <a:solidFill>
                  <a:schemeClr val="tx2"/>
                </a:solidFill>
              </a:rPr>
              <a:t>2015 Findings:</a:t>
            </a:r>
            <a:endParaRPr lang="en-US" sz="1800" dirty="0" smtClean="0">
              <a:solidFill>
                <a:schemeClr val="tx2"/>
              </a:solidFill>
            </a:endParaRPr>
          </a:p>
          <a:p>
            <a:pPr lvl="1"/>
            <a:r>
              <a:rPr lang="en-US" sz="1800" b="0" dirty="0" smtClean="0">
                <a:solidFill>
                  <a:schemeClr val="tx1"/>
                </a:solidFill>
              </a:rPr>
              <a:t>Limited </a:t>
            </a:r>
            <a:r>
              <a:rPr lang="en-US" sz="1800" b="0" dirty="0">
                <a:solidFill>
                  <a:schemeClr val="tx1"/>
                </a:solidFill>
              </a:rPr>
              <a:t>financial assurance coverage for commercial radioactive waste treatment and disposal facility to the landfill embankments where waste was </a:t>
            </a:r>
            <a:r>
              <a:rPr lang="en-US" sz="1800" b="0" dirty="0" smtClean="0">
                <a:solidFill>
                  <a:schemeClr val="tx1"/>
                </a:solidFill>
              </a:rPr>
              <a:t>disposed</a:t>
            </a:r>
          </a:p>
          <a:p>
            <a:pPr lvl="1"/>
            <a:r>
              <a:rPr lang="en-US" sz="1800" b="0" dirty="0" smtClean="0">
                <a:solidFill>
                  <a:schemeClr val="tx1"/>
                </a:solidFill>
              </a:rPr>
              <a:t>Allowed </a:t>
            </a:r>
            <a:r>
              <a:rPr lang="en-US" sz="1800" b="0" dirty="0">
                <a:solidFill>
                  <a:schemeClr val="tx1"/>
                </a:solidFill>
              </a:rPr>
              <a:t>licensee to update financial assurance annually without a detailed review by the Division to assure sufficient funds are available for site closure</a:t>
            </a:r>
          </a:p>
          <a:p>
            <a:pPr marL="522385" lvl="2" indent="0">
              <a:buNone/>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05073" y="557889"/>
            <a:ext cx="1333500" cy="1540193"/>
          </a:xfrm>
          <a:prstGeom prst="rect">
            <a:avLst/>
          </a:prstGeom>
        </p:spPr>
      </p:pic>
    </p:spTree>
    <p:extLst>
      <p:ext uri="{BB962C8B-B14F-4D97-AF65-F5344CB8AC3E}">
        <p14:creationId xmlns:p14="http://schemas.microsoft.com/office/powerpoint/2010/main" val="12516930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581" y="329506"/>
            <a:ext cx="8392442" cy="953035"/>
          </a:xfrm>
        </p:spPr>
        <p:txBody>
          <a:bodyPr>
            <a:normAutofit/>
          </a:bodyPr>
          <a:lstStyle/>
          <a:p>
            <a:r>
              <a:rPr lang="en-US" dirty="0" smtClean="0">
                <a:solidFill>
                  <a:schemeClr val="accent2"/>
                </a:solidFill>
              </a:rPr>
              <a:t>2016 Follow-up Evaluation </a:t>
            </a: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31EAA74C-7368-EF47-8F0F-C6759A5A65D8}" type="slidenum">
              <a:rPr lang="en-US" smtClean="0"/>
              <a:pPr/>
              <a:t>5</a:t>
            </a:fld>
            <a:endParaRPr lang="en-US" dirty="0"/>
          </a:p>
        </p:txBody>
      </p:sp>
      <p:pic>
        <p:nvPicPr>
          <p:cNvPr id="6" name="Picture Placeholder 5"/>
          <p:cNvPicPr>
            <a:picLocks noGrp="1" noChangeAspect="1"/>
          </p:cNvPicPr>
          <p:nvPr>
            <p:ph type="pic" sz="quarter" idx="15"/>
          </p:nvPr>
        </p:nvPicPr>
        <p:blipFill rotWithShape="1">
          <a:blip r:embed="rId2" cstate="print">
            <a:extLst>
              <a:ext uri="{28A0092B-C50C-407E-A947-70E740481C1C}">
                <a14:useLocalDpi xmlns:a14="http://schemas.microsoft.com/office/drawing/2010/main" val="0"/>
              </a:ext>
            </a:extLst>
          </a:blip>
          <a:srcRect l="10315" r="10315" b="6267"/>
          <a:stretch/>
        </p:blipFill>
        <p:spPr>
          <a:xfrm>
            <a:off x="518810" y="1347870"/>
            <a:ext cx="2925340" cy="4471042"/>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idx="13"/>
          </p:nvPr>
        </p:nvSpPr>
        <p:spPr>
          <a:xfrm>
            <a:off x="3696706" y="1253308"/>
            <a:ext cx="5313135" cy="4769503"/>
          </a:xfrm>
        </p:spPr>
        <p:txBody>
          <a:bodyPr/>
          <a:lstStyle/>
          <a:p>
            <a:pPr marL="0" indent="0">
              <a:buNone/>
            </a:pPr>
            <a:r>
              <a:rPr lang="en-US" dirty="0" smtClean="0">
                <a:solidFill>
                  <a:srgbClr val="6D6D6D"/>
                </a:solidFill>
              </a:rPr>
              <a:t>“</a:t>
            </a:r>
            <a:r>
              <a:rPr lang="en-US" sz="1800" b="0" dirty="0" smtClean="0">
                <a:solidFill>
                  <a:schemeClr val="tx1"/>
                </a:solidFill>
              </a:rPr>
              <a:t>At </a:t>
            </a:r>
            <a:r>
              <a:rPr lang="en-US" sz="1800" b="0" dirty="0">
                <a:solidFill>
                  <a:schemeClr val="tx1"/>
                </a:solidFill>
              </a:rPr>
              <a:t>the time of the periodic meeting, the Division planned to incorporate NRC comments and develop revised legislation for the 2017 legislative session. </a:t>
            </a:r>
            <a:r>
              <a:rPr lang="en-US" sz="1800" b="0" dirty="0">
                <a:solidFill>
                  <a:schemeClr val="accent2"/>
                </a:solidFill>
              </a:rPr>
              <a:t>The recommendation is still open pending the outcome of the legislative changes</a:t>
            </a:r>
            <a:r>
              <a:rPr lang="en-US" sz="1800" b="0" dirty="0" smtClean="0">
                <a:solidFill>
                  <a:schemeClr val="accent2"/>
                </a:solidFill>
              </a:rPr>
              <a:t>.</a:t>
            </a:r>
            <a:r>
              <a:rPr lang="en-US" sz="1800" b="0" dirty="0" smtClean="0">
                <a:solidFill>
                  <a:schemeClr val="tx1"/>
                </a:solidFill>
              </a:rPr>
              <a:t>”</a:t>
            </a:r>
            <a:r>
              <a:rPr lang="en-US" sz="1600" dirty="0" smtClean="0">
                <a:solidFill>
                  <a:srgbClr val="6D6D6D"/>
                </a:solidFill>
              </a:rPr>
              <a:t>	</a:t>
            </a:r>
            <a:r>
              <a:rPr lang="en-US" sz="1100" dirty="0" smtClean="0">
                <a:solidFill>
                  <a:schemeClr val="tx1"/>
                </a:solidFill>
              </a:rPr>
              <a:t>(ML16354A220)</a:t>
            </a:r>
            <a:endParaRPr lang="en-US" sz="1100" dirty="0">
              <a:solidFill>
                <a:schemeClr val="tx1"/>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8152" y="2934694"/>
            <a:ext cx="4846320" cy="2742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02354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EAA74C-7368-EF47-8F0F-C6759A5A65D8}" type="slidenum">
              <a:rPr lang="en-US" smtClean="0"/>
              <a:pPr/>
              <a:t>6</a:t>
            </a:fld>
            <a:endParaRPr lang="en-US" dirty="0"/>
          </a:p>
        </p:txBody>
      </p:sp>
      <p:pic>
        <p:nvPicPr>
          <p:cNvPr id="4" name="Picture Placeholder 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t="11282" b="11282"/>
          <a:stretch>
            <a:fillRect/>
          </a:stretch>
        </p:blipFill>
        <p:spPr>
          <a:xfrm>
            <a:off x="383582" y="736269"/>
            <a:ext cx="8392441" cy="5388116"/>
          </a:xfrm>
        </p:spPr>
      </p:pic>
    </p:spTree>
    <p:extLst>
      <p:ext uri="{BB962C8B-B14F-4D97-AF65-F5344CB8AC3E}">
        <p14:creationId xmlns:p14="http://schemas.microsoft.com/office/powerpoint/2010/main" val="4508965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3581" y="364569"/>
            <a:ext cx="8392442" cy="706511"/>
          </a:xfrm>
        </p:spPr>
        <p:txBody>
          <a:bodyPr>
            <a:normAutofit/>
          </a:bodyPr>
          <a:lstStyle/>
          <a:p>
            <a:r>
              <a:rPr lang="en-US" dirty="0" smtClean="0">
                <a:solidFill>
                  <a:schemeClr val="accent2"/>
                </a:solidFill>
              </a:rPr>
              <a:t>Utah Legislation – 2017 General Session</a:t>
            </a: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31EAA74C-7368-EF47-8F0F-C6759A5A65D8}" type="slidenum">
              <a:rPr lang="en-US" smtClean="0"/>
              <a:pPr/>
              <a:t>7</a:t>
            </a:fld>
            <a:endParaRPr lang="en-US" dirty="0"/>
          </a:p>
        </p:txBody>
      </p:sp>
      <p:pic>
        <p:nvPicPr>
          <p:cNvPr id="6" name="Picture Placeholder 5"/>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tretch>
            <a:fillRect/>
          </a:stretch>
        </p:blipFill>
        <p:spPr>
          <a:xfrm>
            <a:off x="5720552" y="1433757"/>
            <a:ext cx="3160166" cy="4089363"/>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idx="13"/>
          </p:nvPr>
        </p:nvSpPr>
        <p:spPr>
          <a:xfrm>
            <a:off x="227708" y="1156962"/>
            <a:ext cx="5469009" cy="5269757"/>
          </a:xfrm>
        </p:spPr>
        <p:txBody>
          <a:bodyPr/>
          <a:lstStyle/>
          <a:p>
            <a:r>
              <a:rPr lang="en-US" sz="1800" dirty="0" smtClean="0">
                <a:solidFill>
                  <a:schemeClr val="tx2"/>
                </a:solidFill>
              </a:rPr>
              <a:t>NRC review of 2017 legislation to address incompatibility items</a:t>
            </a:r>
          </a:p>
          <a:p>
            <a:pPr lvl="1"/>
            <a:endParaRPr lang="en-US" sz="1200" dirty="0" smtClean="0"/>
          </a:p>
          <a:p>
            <a:pPr marL="463550" lvl="2" indent="0">
              <a:buNone/>
            </a:pPr>
            <a:r>
              <a:rPr lang="en-US" sz="1600" dirty="0" smtClean="0">
                <a:solidFill>
                  <a:schemeClr val="tx1"/>
                </a:solidFill>
              </a:rPr>
              <a:t>“… Utah’s </a:t>
            </a:r>
            <a:r>
              <a:rPr lang="en-US" sz="1600" dirty="0">
                <a:solidFill>
                  <a:schemeClr val="tx1"/>
                </a:solidFill>
              </a:rPr>
              <a:t>legislation states, </a:t>
            </a:r>
            <a:r>
              <a:rPr lang="en-US" sz="1600" dirty="0" smtClean="0">
                <a:solidFill>
                  <a:schemeClr val="tx1"/>
                </a:solidFill>
              </a:rPr>
              <a:t>‘the </a:t>
            </a:r>
            <a:r>
              <a:rPr lang="en-US" sz="1600" dirty="0">
                <a:solidFill>
                  <a:schemeClr val="tx1"/>
                </a:solidFill>
              </a:rPr>
              <a:t>licensee or permittee shall </a:t>
            </a:r>
            <a:r>
              <a:rPr lang="en-US" sz="1600" dirty="0" smtClean="0">
                <a:solidFill>
                  <a:schemeClr val="tx1"/>
                </a:solidFill>
              </a:rPr>
              <a:t>annually propose </a:t>
            </a:r>
            <a:r>
              <a:rPr lang="en-US" sz="1600" dirty="0">
                <a:solidFill>
                  <a:schemeClr val="tx1"/>
                </a:solidFill>
              </a:rPr>
              <a:t>closure and postclosure costs upon which financial assurance amounts </a:t>
            </a:r>
            <a:r>
              <a:rPr lang="en-US" sz="1600" dirty="0" smtClean="0">
                <a:solidFill>
                  <a:schemeClr val="tx1"/>
                </a:solidFill>
              </a:rPr>
              <a:t>are based</a:t>
            </a:r>
            <a:r>
              <a:rPr lang="en-US" sz="1600" dirty="0">
                <a:solidFill>
                  <a:schemeClr val="tx1"/>
                </a:solidFill>
              </a:rPr>
              <a:t>, including costs of potential remediation at the licensed or permitted facility and</a:t>
            </a:r>
            <a:r>
              <a:rPr lang="en-US" sz="1600" dirty="0" smtClean="0">
                <a:solidFill>
                  <a:schemeClr val="tx1"/>
                </a:solidFill>
              </a:rPr>
              <a:t>, notwithstanding </a:t>
            </a:r>
            <a:r>
              <a:rPr lang="en-US" sz="1600" dirty="0">
                <a:solidFill>
                  <a:schemeClr val="tx1"/>
                </a:solidFill>
              </a:rPr>
              <a:t>the obligation limitations described in Subsection (12)(b), </a:t>
            </a:r>
            <a:r>
              <a:rPr lang="en-US" sz="1600" dirty="0" smtClean="0">
                <a:solidFill>
                  <a:schemeClr val="tx1"/>
                </a:solidFill>
              </a:rPr>
              <a:t>any unlicensed </a:t>
            </a:r>
            <a:r>
              <a:rPr lang="en-US" sz="1600" dirty="0">
                <a:solidFill>
                  <a:schemeClr val="tx1"/>
                </a:solidFill>
              </a:rPr>
              <a:t>facility</a:t>
            </a:r>
            <a:r>
              <a:rPr lang="en-US" sz="1600" dirty="0" smtClean="0">
                <a:solidFill>
                  <a:schemeClr val="tx1"/>
                </a:solidFill>
              </a:rPr>
              <a:t>.’</a:t>
            </a:r>
            <a:endParaRPr lang="en-US" sz="1600" dirty="0">
              <a:solidFill>
                <a:schemeClr val="tx1"/>
              </a:solidFill>
            </a:endParaRPr>
          </a:p>
          <a:p>
            <a:pPr lvl="2"/>
            <a:endParaRPr lang="en-US" sz="1600" dirty="0">
              <a:solidFill>
                <a:schemeClr val="tx1"/>
              </a:solidFill>
            </a:endParaRPr>
          </a:p>
          <a:p>
            <a:pPr marL="463550" lvl="2" indent="0">
              <a:buNone/>
            </a:pPr>
            <a:r>
              <a:rPr lang="en-US" sz="1600" dirty="0">
                <a:solidFill>
                  <a:schemeClr val="tx1"/>
                </a:solidFill>
              </a:rPr>
              <a:t>“The phrase, </a:t>
            </a:r>
            <a:r>
              <a:rPr lang="en-US" sz="1600" dirty="0" smtClean="0">
                <a:solidFill>
                  <a:schemeClr val="tx1"/>
                </a:solidFill>
              </a:rPr>
              <a:t>‘notwithstanding </a:t>
            </a:r>
            <a:r>
              <a:rPr lang="en-US" sz="1600" dirty="0">
                <a:solidFill>
                  <a:schemeClr val="tx1"/>
                </a:solidFill>
              </a:rPr>
              <a:t>the obligation </a:t>
            </a:r>
            <a:r>
              <a:rPr lang="en-US" sz="1600" dirty="0">
                <a:solidFill>
                  <a:schemeClr val="accent2"/>
                </a:solidFill>
              </a:rPr>
              <a:t>limitations</a:t>
            </a:r>
            <a:r>
              <a:rPr lang="en-US" sz="1600" dirty="0">
                <a:solidFill>
                  <a:schemeClr val="tx1"/>
                </a:solidFill>
              </a:rPr>
              <a:t> described in Subsection (12)(b</a:t>
            </a:r>
            <a:r>
              <a:rPr lang="en-US" sz="1600" dirty="0" smtClean="0">
                <a:solidFill>
                  <a:schemeClr val="tx1"/>
                </a:solidFill>
              </a:rPr>
              <a:t>)’</a:t>
            </a:r>
            <a:endParaRPr lang="en-US" sz="1600" dirty="0">
              <a:solidFill>
                <a:schemeClr val="tx1"/>
              </a:solidFill>
            </a:endParaRPr>
          </a:p>
          <a:p>
            <a:pPr marL="463550" lvl="2" indent="0">
              <a:buNone/>
            </a:pPr>
            <a:r>
              <a:rPr lang="en-US" sz="1600" dirty="0">
                <a:solidFill>
                  <a:schemeClr val="tx1"/>
                </a:solidFill>
              </a:rPr>
              <a:t>should </a:t>
            </a:r>
            <a:r>
              <a:rPr lang="en-US" sz="1600" dirty="0" smtClean="0">
                <a:solidFill>
                  <a:schemeClr val="tx1"/>
                </a:solidFill>
              </a:rPr>
              <a:t>… </a:t>
            </a:r>
            <a:r>
              <a:rPr lang="en-US" sz="1600" dirty="0">
                <a:solidFill>
                  <a:schemeClr val="tx1"/>
                </a:solidFill>
              </a:rPr>
              <a:t>be </a:t>
            </a:r>
            <a:r>
              <a:rPr lang="en-US" sz="1600" dirty="0" smtClean="0">
                <a:solidFill>
                  <a:schemeClr val="tx1"/>
                </a:solidFill>
              </a:rPr>
              <a:t>… </a:t>
            </a:r>
            <a:r>
              <a:rPr lang="en-US" sz="1600" dirty="0">
                <a:solidFill>
                  <a:schemeClr val="tx1"/>
                </a:solidFill>
              </a:rPr>
              <a:t>changed to read, </a:t>
            </a:r>
            <a:r>
              <a:rPr lang="en-US" sz="1600" dirty="0" smtClean="0">
                <a:solidFill>
                  <a:schemeClr val="tx1"/>
                </a:solidFill>
              </a:rPr>
              <a:t>‘notwithstanding </a:t>
            </a:r>
            <a:r>
              <a:rPr lang="en-US" sz="1600" dirty="0">
                <a:solidFill>
                  <a:schemeClr val="tx1"/>
                </a:solidFill>
              </a:rPr>
              <a:t>the obligations </a:t>
            </a:r>
            <a:r>
              <a:rPr lang="en-US" sz="1600" dirty="0" smtClean="0">
                <a:solidFill>
                  <a:schemeClr val="tx1"/>
                </a:solidFill>
              </a:rPr>
              <a:t>described in </a:t>
            </a:r>
            <a:r>
              <a:rPr lang="en-US" sz="1600" dirty="0">
                <a:solidFill>
                  <a:schemeClr val="tx1"/>
                </a:solidFill>
              </a:rPr>
              <a:t>Subsection (12)(b</a:t>
            </a:r>
            <a:r>
              <a:rPr lang="en-US" sz="1600" dirty="0" smtClean="0">
                <a:solidFill>
                  <a:schemeClr val="tx1"/>
                </a:solidFill>
              </a:rPr>
              <a:t>)’. </a:t>
            </a:r>
            <a:r>
              <a:rPr lang="en-US" sz="1600" dirty="0">
                <a:solidFill>
                  <a:schemeClr val="tx1"/>
                </a:solidFill>
              </a:rPr>
              <a:t>This is to ensure that (12)(e) is consistent with (12)(b), </a:t>
            </a:r>
            <a:r>
              <a:rPr lang="en-US" sz="1600" dirty="0" smtClean="0">
                <a:solidFill>
                  <a:schemeClr val="tx1"/>
                </a:solidFill>
              </a:rPr>
              <a:t>because the </a:t>
            </a:r>
            <a:r>
              <a:rPr lang="en-US" sz="1600" dirty="0">
                <a:solidFill>
                  <a:schemeClr val="tx1"/>
                </a:solidFill>
              </a:rPr>
              <a:t>limiting language in (12)(b), </a:t>
            </a:r>
            <a:r>
              <a:rPr lang="en-US" sz="1600" dirty="0" smtClean="0">
                <a:solidFill>
                  <a:schemeClr val="tx1"/>
                </a:solidFill>
              </a:rPr>
              <a:t>‘shall </a:t>
            </a:r>
            <a:r>
              <a:rPr lang="en-US" sz="1600" dirty="0">
                <a:solidFill>
                  <a:schemeClr val="tx1"/>
                </a:solidFill>
              </a:rPr>
              <a:t>be limited to</a:t>
            </a:r>
            <a:r>
              <a:rPr lang="en-US" sz="1600" dirty="0" smtClean="0">
                <a:solidFill>
                  <a:schemeClr val="tx1"/>
                </a:solidFill>
              </a:rPr>
              <a:t>,’ </a:t>
            </a:r>
            <a:r>
              <a:rPr lang="en-US" sz="1600" dirty="0">
                <a:solidFill>
                  <a:schemeClr val="tx1"/>
                </a:solidFill>
              </a:rPr>
              <a:t>was replaced with </a:t>
            </a:r>
            <a:r>
              <a:rPr lang="en-US" sz="1600" dirty="0" smtClean="0">
                <a:solidFill>
                  <a:schemeClr val="tx1"/>
                </a:solidFill>
              </a:rPr>
              <a:t>‘shall </a:t>
            </a:r>
            <a:r>
              <a:rPr lang="en-US" sz="1600" dirty="0">
                <a:solidFill>
                  <a:schemeClr val="tx1"/>
                </a:solidFill>
              </a:rPr>
              <a:t>include</a:t>
            </a:r>
            <a:r>
              <a:rPr lang="en-US" sz="1600" dirty="0" smtClean="0">
                <a:solidFill>
                  <a:schemeClr val="tx1"/>
                </a:solidFill>
              </a:rPr>
              <a:t>.’”</a:t>
            </a:r>
            <a:endParaRPr lang="en-US" sz="1600" dirty="0">
              <a:solidFill>
                <a:schemeClr val="tx1"/>
              </a:solidFill>
            </a:endParaRPr>
          </a:p>
          <a:p>
            <a:pPr marL="522385" lvl="2" indent="0">
              <a:buNone/>
            </a:pPr>
            <a:endParaRPr lang="en-US" dirty="0"/>
          </a:p>
        </p:txBody>
      </p:sp>
      <p:cxnSp>
        <p:nvCxnSpPr>
          <p:cNvPr id="7" name="Straight Arrow Connector 6"/>
          <p:cNvCxnSpPr/>
          <p:nvPr/>
        </p:nvCxnSpPr>
        <p:spPr>
          <a:xfrm flipH="1" flipV="1">
            <a:off x="5350496" y="3161111"/>
            <a:ext cx="857250" cy="656332"/>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p:nvPr/>
        </p:nvCxnSpPr>
        <p:spPr>
          <a:xfrm flipH="1">
            <a:off x="5141746" y="4252765"/>
            <a:ext cx="1080917" cy="167431"/>
          </a:xfrm>
          <a:prstGeom prst="straightConnector1">
            <a:avLst/>
          </a:prstGeom>
          <a:ln w="44450">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73502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1EAA74C-7368-EF47-8F0F-C6759A5A65D8}" type="slidenum">
              <a:rPr lang="en-US" smtClean="0"/>
              <a:pPr/>
              <a:t>8</a:t>
            </a:fld>
            <a:endParaRPr lang="en-US" dirty="0"/>
          </a:p>
        </p:txBody>
      </p:sp>
      <p:pic>
        <p:nvPicPr>
          <p:cNvPr id="4" name="Picture Placeholder 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6391" r="6391"/>
          <a:stretch>
            <a:fillRect/>
          </a:stretch>
        </p:blipFill>
        <p:spPr/>
      </p:pic>
    </p:spTree>
    <p:extLst>
      <p:ext uri="{BB962C8B-B14F-4D97-AF65-F5344CB8AC3E}">
        <p14:creationId xmlns:p14="http://schemas.microsoft.com/office/powerpoint/2010/main" val="14838453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2"/>
                </a:solidFill>
              </a:rPr>
              <a:t>2017 Utah Legislation – Financial Assurance</a:t>
            </a: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31EAA74C-7368-EF47-8F0F-C6759A5A65D8}" type="slidenum">
              <a:rPr lang="en-US" smtClean="0"/>
              <a:pPr/>
              <a:t>9</a:t>
            </a:fld>
            <a:endParaRPr lang="en-US" dirty="0"/>
          </a:p>
        </p:txBody>
      </p:sp>
      <p:pic>
        <p:nvPicPr>
          <p:cNvPr id="7" name="Picture Placeholder 6"/>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l="5863" r="5863"/>
          <a:stretch>
            <a:fillRect/>
          </a:stretch>
        </p:blipFill>
        <p:spPr>
          <a:xfrm>
            <a:off x="5673054" y="1298154"/>
            <a:ext cx="3128877" cy="4589623"/>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idx="13"/>
          </p:nvPr>
        </p:nvSpPr>
        <p:spPr>
          <a:xfrm>
            <a:off x="252956" y="1467058"/>
            <a:ext cx="5313135" cy="4769503"/>
          </a:xfrm>
        </p:spPr>
        <p:txBody>
          <a:bodyPr/>
          <a:lstStyle/>
          <a:p>
            <a:r>
              <a:rPr lang="en-US" sz="2000" dirty="0" smtClean="0">
                <a:solidFill>
                  <a:schemeClr val="tx2"/>
                </a:solidFill>
              </a:rPr>
              <a:t>Senate Bill 79 – Waste Management Amendments</a:t>
            </a:r>
          </a:p>
          <a:p>
            <a:endParaRPr lang="en-US" sz="1000" dirty="0" smtClean="0"/>
          </a:p>
          <a:p>
            <a:pPr lvl="1"/>
            <a:r>
              <a:rPr lang="en-US" sz="1800" dirty="0" smtClean="0">
                <a:solidFill>
                  <a:schemeClr val="tx1"/>
                </a:solidFill>
              </a:rPr>
              <a:t>Resolves incompatibility issues</a:t>
            </a:r>
          </a:p>
          <a:p>
            <a:pPr marL="522385" lvl="2" indent="0">
              <a:buNone/>
            </a:pPr>
            <a:endParaRPr lang="en-US" dirty="0">
              <a:solidFill>
                <a:schemeClr val="tx1"/>
              </a:solidFill>
            </a:endParaRPr>
          </a:p>
          <a:p>
            <a:pPr lvl="2"/>
            <a:r>
              <a:rPr lang="en-US" sz="1800" b="0" dirty="0" smtClean="0">
                <a:solidFill>
                  <a:schemeClr val="tx1"/>
                </a:solidFill>
              </a:rPr>
              <a:t>Defines “unlicensed facility”</a:t>
            </a:r>
          </a:p>
          <a:p>
            <a:pPr lvl="2"/>
            <a:endParaRPr lang="en-US" b="0" dirty="0" smtClean="0">
              <a:solidFill>
                <a:schemeClr val="tx1"/>
              </a:solidFill>
            </a:endParaRPr>
          </a:p>
          <a:p>
            <a:pPr lvl="2"/>
            <a:r>
              <a:rPr lang="en-US" sz="1800" b="0" dirty="0" smtClean="0">
                <a:solidFill>
                  <a:schemeClr val="tx1"/>
                </a:solidFill>
              </a:rPr>
              <a:t>Modifies financial assurance requirements for licensed and unlicensed areas of a LLRW disposal facility</a:t>
            </a:r>
          </a:p>
          <a:p>
            <a:pPr lvl="2"/>
            <a:endParaRPr lang="en-US" sz="1800" b="0" dirty="0" smtClean="0">
              <a:solidFill>
                <a:schemeClr val="tx1"/>
              </a:solidFill>
            </a:endParaRPr>
          </a:p>
          <a:p>
            <a:pPr lvl="2"/>
            <a:r>
              <a:rPr lang="en-US" sz="1800" b="0" dirty="0" smtClean="0">
                <a:solidFill>
                  <a:schemeClr val="tx1"/>
                </a:solidFill>
              </a:rPr>
              <a:t>Clarifies </a:t>
            </a:r>
            <a:r>
              <a:rPr lang="en-US" sz="1800" b="0" dirty="0">
                <a:solidFill>
                  <a:schemeClr val="tx1"/>
                </a:solidFill>
              </a:rPr>
              <a:t>the definition of a Radioactive Waste Facility</a:t>
            </a:r>
          </a:p>
          <a:p>
            <a:pPr lvl="2"/>
            <a:endParaRPr lang="en-US" sz="1800" b="0" dirty="0" smtClean="0">
              <a:solidFill>
                <a:schemeClr val="tx1"/>
              </a:solidFill>
            </a:endParaRPr>
          </a:p>
        </p:txBody>
      </p:sp>
    </p:spTree>
    <p:extLst>
      <p:ext uri="{BB962C8B-B14F-4D97-AF65-F5344CB8AC3E}">
        <p14:creationId xmlns:p14="http://schemas.microsoft.com/office/powerpoint/2010/main" val="2442362777"/>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pn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5482</TotalTime>
  <Words>789</Words>
  <Application>Microsoft Office PowerPoint</Application>
  <PresentationFormat>On-screen Show (4:3)</PresentationFormat>
  <Paragraphs>158</Paragraphs>
  <Slides>20</Slides>
  <Notes>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Custom Design</vt:lpstr>
      <vt:lpstr>1_Custom Design</vt:lpstr>
      <vt:lpstr>PowerPoint Presentation</vt:lpstr>
      <vt:lpstr>PowerPoint Presentation</vt:lpstr>
      <vt:lpstr>Utah Activities Update </vt:lpstr>
      <vt:lpstr>IMPEP Review – Follow-up Evaluation</vt:lpstr>
      <vt:lpstr>2016 Follow-up Evaluation </vt:lpstr>
      <vt:lpstr>PowerPoint Presentation</vt:lpstr>
      <vt:lpstr>Utah Legislation – 2017 General Session</vt:lpstr>
      <vt:lpstr>PowerPoint Presentation</vt:lpstr>
      <vt:lpstr>2017 Utah Legislation – Financial Assurance</vt:lpstr>
      <vt:lpstr>EnergySolutions – Clive</vt:lpstr>
      <vt:lpstr>2017 Utah Legislation – Perpetual Care Funding</vt:lpstr>
      <vt:lpstr>2017 Utah Legislation – Perpetual Care Funding  (cont.)</vt:lpstr>
      <vt:lpstr>EnergySolutions – Clive</vt:lpstr>
      <vt:lpstr>EnergySolutions  –  Clive  –  LLRW</vt:lpstr>
      <vt:lpstr>EnergySolutions  –  DU Performance Assessment  </vt:lpstr>
      <vt:lpstr>EnergySolutions  –  Clive –  LLRW </vt:lpstr>
      <vt:lpstr>EnergySolutions  –  Clive </vt:lpstr>
      <vt:lpstr>EnergySolutions  –  Clive</vt:lpstr>
      <vt:lpstr>Utah DEQ – Public Outreach – Ask DEQ, Not Phil</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Lundberg</dc:creator>
  <cp:lastModifiedBy>Rusty Lundberg</cp:lastModifiedBy>
  <cp:revision>408</cp:revision>
  <cp:lastPrinted>2017-04-11T16:56:56Z</cp:lastPrinted>
  <dcterms:modified xsi:type="dcterms:W3CDTF">2017-04-12T18:12:25Z</dcterms:modified>
</cp:coreProperties>
</file>