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7" r:id="rId3"/>
    <p:sldId id="281" r:id="rId4"/>
    <p:sldId id="379" r:id="rId5"/>
    <p:sldId id="340" r:id="rId6"/>
    <p:sldId id="302" r:id="rId7"/>
    <p:sldId id="387" r:id="rId8"/>
    <p:sldId id="388" r:id="rId9"/>
    <p:sldId id="386" r:id="rId10"/>
    <p:sldId id="337" r:id="rId11"/>
    <p:sldId id="328" r:id="rId12"/>
    <p:sldId id="383" r:id="rId13"/>
    <p:sldId id="382" r:id="rId14"/>
    <p:sldId id="381" r:id="rId15"/>
    <p:sldId id="384" r:id="rId16"/>
    <p:sldId id="385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ttamo, Paivi (CONTR)" initials="NP(" lastIdx="1" clrIdx="0">
    <p:extLst/>
  </p:cmAuthor>
  <p:cmAuthor id="2" name="Forinash, Betsy" initials="FB" lastIdx="2" clrIdx="1">
    <p:extLst/>
  </p:cmAuthor>
  <p:cmAuthor id="3" name="Tetreault, Stephan" initials="TS" lastIdx="26" clrIdx="2">
    <p:extLst/>
  </p:cmAuthor>
  <p:cmAuthor id="4" name="Kliczewski, Theresa" initials="KT" lastIdx="24" clrIdx="3">
    <p:extLst/>
  </p:cmAuthor>
  <p:cmAuthor id="5" name="Wagner, Mary Louise" initials="WML" lastIdx="2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1715" autoAdjust="0"/>
  </p:normalViewPr>
  <p:slideViewPr>
    <p:cSldViewPr snapToGrid="0">
      <p:cViewPr varScale="1">
        <p:scale>
          <a:sx n="78" d="100"/>
          <a:sy n="78" d="100"/>
        </p:scale>
        <p:origin x="1603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7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GraphData!$A$9</c:f>
              <c:strCache>
                <c:ptCount val="1"/>
                <c:pt idx="0">
                  <c:v>OnSite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1"/>
              <c:layout>
                <c:manualLayout>
                  <c:x val="-2.88596918931635E-17"/>
                  <c:y val="-7.20720720720720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0FD-4619-9B04-7E26A768E1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GraphData!$B$6:$G$6</c:f>
              <c:strCache>
                <c:ptCount val="6"/>
                <c:pt idx="0">
                  <c:v>FY14 Actual</c:v>
                </c:pt>
                <c:pt idx="1">
                  <c:v>FY15 Actual</c:v>
                </c:pt>
                <c:pt idx="2">
                  <c:v>FY16 Actual</c:v>
                </c:pt>
                <c:pt idx="3">
                  <c:v>FY17</c:v>
                </c:pt>
                <c:pt idx="4">
                  <c:v>FY18</c:v>
                </c:pt>
                <c:pt idx="5">
                  <c:v>FY19</c:v>
                </c:pt>
              </c:strCache>
            </c:strRef>
          </c:cat>
          <c:val>
            <c:numRef>
              <c:f>GraphData!$B$9:$G$9</c:f>
              <c:numCache>
                <c:formatCode>#,##0.00</c:formatCode>
                <c:ptCount val="6"/>
                <c:pt idx="0">
                  <c:v>22.991924359366799</c:v>
                </c:pt>
                <c:pt idx="1">
                  <c:v>16.672270942899999</c:v>
                </c:pt>
                <c:pt idx="2">
                  <c:v>23.1643790159</c:v>
                </c:pt>
                <c:pt idx="3">
                  <c:v>7.9754320759999997</c:v>
                </c:pt>
                <c:pt idx="4">
                  <c:v>12.203440862000001</c:v>
                </c:pt>
                <c:pt idx="5">
                  <c:v>6.540920912999999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FD-4619-9B04-7E26A768E166}"/>
            </c:ext>
          </c:extLst>
        </c:ser>
        <c:ser>
          <c:idx val="0"/>
          <c:order val="1"/>
          <c:tx>
            <c:strRef>
              <c:f>GraphData!$A$7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GraphData!$B$6:$G$6</c:f>
              <c:strCache>
                <c:ptCount val="6"/>
                <c:pt idx="0">
                  <c:v>FY14 Actual</c:v>
                </c:pt>
                <c:pt idx="1">
                  <c:v>FY15 Actual</c:v>
                </c:pt>
                <c:pt idx="2">
                  <c:v>FY16 Actual</c:v>
                </c:pt>
                <c:pt idx="3">
                  <c:v>FY17</c:v>
                </c:pt>
                <c:pt idx="4">
                  <c:v>FY18</c:v>
                </c:pt>
                <c:pt idx="5">
                  <c:v>FY19</c:v>
                </c:pt>
              </c:strCache>
            </c:strRef>
          </c:cat>
          <c:val>
            <c:numRef>
              <c:f>GraphData!$B$7:$G$7</c:f>
              <c:numCache>
                <c:formatCode>#,##0.00</c:formatCode>
                <c:ptCount val="6"/>
                <c:pt idx="0">
                  <c:v>0.60085556852199196</c:v>
                </c:pt>
                <c:pt idx="1">
                  <c:v>0.61340989008953695</c:v>
                </c:pt>
                <c:pt idx="2">
                  <c:v>0.66445158230000001</c:v>
                </c:pt>
                <c:pt idx="3">
                  <c:v>0.83343812848167098</c:v>
                </c:pt>
                <c:pt idx="4">
                  <c:v>0.274797356887793</c:v>
                </c:pt>
                <c:pt idx="5">
                  <c:v>0.28419006697399901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0FD-4619-9B04-7E26A768E166}"/>
            </c:ext>
          </c:extLst>
        </c:ser>
        <c:ser>
          <c:idx val="1"/>
          <c:order val="2"/>
          <c:tx>
            <c:strRef>
              <c:f>GraphData!$A$8</c:f>
              <c:strCache>
                <c:ptCount val="1"/>
                <c:pt idx="0">
                  <c:v>NNSS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9.44509918345753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0FD-4619-9B04-7E26A768E1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87091598621461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0FD-4619-9B04-7E26A768E1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7225495917287696E-3"/>
                  <c:y val="-7.20720720720720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0FD-4619-9B04-7E26A768E1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44509918345753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0FD-4619-9B04-7E26A768E1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87091598621461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0FD-4619-9B04-7E26A768E1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1.68168168168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0FD-4619-9B04-7E26A768E1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GraphData!$B$6:$G$6</c:f>
              <c:strCache>
                <c:ptCount val="6"/>
                <c:pt idx="0">
                  <c:v>FY14 Actual</c:v>
                </c:pt>
                <c:pt idx="1">
                  <c:v>FY15 Actual</c:v>
                </c:pt>
                <c:pt idx="2">
                  <c:v>FY16 Actual</c:v>
                </c:pt>
                <c:pt idx="3">
                  <c:v>FY17</c:v>
                </c:pt>
                <c:pt idx="4">
                  <c:v>FY18</c:v>
                </c:pt>
                <c:pt idx="5">
                  <c:v>FY19</c:v>
                </c:pt>
              </c:strCache>
            </c:strRef>
          </c:cat>
          <c:val>
            <c:numRef>
              <c:f>GraphData!$B$8:$G$8</c:f>
              <c:numCache>
                <c:formatCode>#,##0.00</c:formatCode>
                <c:ptCount val="6"/>
                <c:pt idx="0">
                  <c:v>1.26932</c:v>
                </c:pt>
                <c:pt idx="1">
                  <c:v>1.3263320000000001</c:v>
                </c:pt>
                <c:pt idx="2">
                  <c:v>1.0458989999999999</c:v>
                </c:pt>
                <c:pt idx="3">
                  <c:v>1.1299999999999999</c:v>
                </c:pt>
                <c:pt idx="4">
                  <c:v>1.02</c:v>
                </c:pt>
                <c:pt idx="5">
                  <c:v>1.45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0FD-4619-9B04-7E26A768E166}"/>
            </c:ext>
          </c:extLst>
        </c:ser>
        <c:ser>
          <c:idx val="3"/>
          <c:order val="3"/>
          <c:tx>
            <c:strRef>
              <c:f>GraphData!$A$10</c:f>
              <c:strCache>
                <c:ptCount val="1"/>
                <c:pt idx="0">
                  <c:v>TBD</c:v>
                </c:pt>
              </c:strCache>
            </c:strRef>
          </c:tx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0FD-4619-9B04-7E26A768E16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0FD-4619-9B04-7E26A768E16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0FD-4619-9B04-7E26A768E16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0FD-4619-9B04-7E26A768E16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80FD-4619-9B04-7E26A768E16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72254959172876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0FD-4619-9B04-7E26A768E1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GraphData!$B$6:$G$6</c:f>
              <c:strCache>
                <c:ptCount val="6"/>
                <c:pt idx="0">
                  <c:v>FY14 Actual</c:v>
                </c:pt>
                <c:pt idx="1">
                  <c:v>FY15 Actual</c:v>
                </c:pt>
                <c:pt idx="2">
                  <c:v>FY16 Actual</c:v>
                </c:pt>
                <c:pt idx="3">
                  <c:v>FY17</c:v>
                </c:pt>
                <c:pt idx="4">
                  <c:v>FY18</c:v>
                </c:pt>
                <c:pt idx="5">
                  <c:v>FY19</c:v>
                </c:pt>
              </c:strCache>
            </c:strRef>
          </c:cat>
          <c:val>
            <c:numRef>
              <c:f>GraphData!$B$10:$G$10</c:f>
              <c:numCache>
                <c:formatCode>#,##0.00</c:formatCode>
                <c:ptCount val="6"/>
                <c:pt idx="0">
                  <c:v>4.1759900000000001E-3</c:v>
                </c:pt>
                <c:pt idx="1">
                  <c:v>3.5299999999999997E-5</c:v>
                </c:pt>
                <c:pt idx="2">
                  <c:v>1.307159E-3</c:v>
                </c:pt>
                <c:pt idx="3">
                  <c:v>0.32604883829999998</c:v>
                </c:pt>
                <c:pt idx="4">
                  <c:v>0.70625348929999998</c:v>
                </c:pt>
                <c:pt idx="5">
                  <c:v>0.75747590730000003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80FD-4619-9B04-7E26A768E1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7"/>
        <c:axId val="314999536"/>
        <c:axId val="314998360"/>
      </c:barChart>
      <c:catAx>
        <c:axId val="314999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314998360"/>
        <c:crosses val="autoZero"/>
        <c:auto val="1"/>
        <c:lblAlgn val="ctr"/>
        <c:lblOffset val="100"/>
        <c:noMultiLvlLbl val="0"/>
      </c:catAx>
      <c:valAx>
        <c:axId val="314998360"/>
        <c:scaling>
          <c:orientation val="minMax"/>
        </c:scaling>
        <c:delete val="0"/>
        <c:axPos val="l"/>
        <c:majorGridlines>
          <c:spPr>
            <a:ln w="6350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Millions of Cubic Feet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14999536"/>
        <c:crosses val="autoZero"/>
        <c:crossBetween val="between"/>
      </c:valAx>
      <c:spPr>
        <a:ln w="0"/>
      </c:spPr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46EA81-5D68-4BFD-A673-897871B302DE}" type="datetimeFigureOut">
              <a:rPr lang="en-US" smtClean="0"/>
              <a:t>4/24/2017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FDB4A7-1621-44A7-B785-275CC63445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22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ln/>
        </p:spPr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defTabSz="960947"/>
            <a:fld id="{DAC9AEE7-C675-48A7-8DF5-3F543C92FC95}" type="slidenum">
              <a:rPr>
                <a:solidFill>
                  <a:prstClr val="black"/>
                </a:solidFill>
              </a:rPr>
              <a:pPr defTabSz="960947"/>
              <a:t>1</a:t>
            </a:fld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0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74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DB4A7-1621-44A7-B785-275CC634455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62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DB4A7-1621-44A7-B785-275CC634455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40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DB4A7-1621-44A7-B785-275CC634455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91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DB4A7-1621-44A7-B785-275CC634455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92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321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DB4A7-1621-44A7-B785-275CC634455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35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DB4A7-1621-44A7-B785-275CC634455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249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DB4A7-1621-44A7-B785-275CC634455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47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DB4A7-1621-44A7-B785-275CC634455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98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48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lvl="1" defTabSz="931774">
              <a:defRPr/>
            </a:pPr>
            <a:endParaRPr lang="en-US" sz="1500" dirty="0" smtClean="0">
              <a:solidFill>
                <a:srgbClr val="00249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DB4A7-1621-44A7-B785-275CC634455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60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58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 hasCustomPrompt="1"/>
          </p:nvPr>
        </p:nvSpPr>
        <p:spPr>
          <a:xfrm>
            <a:off x="685800" y="2058911"/>
            <a:ext cx="7772400" cy="1470181"/>
          </a:xfrm>
        </p:spPr>
        <p:txBody>
          <a:bodyPr/>
          <a:lstStyle>
            <a:lvl1pPr algn="l">
              <a:lnSpc>
                <a:spcPct val="90000"/>
              </a:lnSpc>
              <a:defRPr sz="2400"/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694800" y="3477600"/>
            <a:ext cx="6400800" cy="604800"/>
          </a:xfrm>
        </p:spPr>
        <p:txBody>
          <a:bodyPr anchor="ctr" anchorCtr="0"/>
          <a:lstStyle>
            <a:lvl1pPr marL="0" indent="0" algn="l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7892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772269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515099" y="228602"/>
            <a:ext cx="1943100" cy="59550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85800" y="228602"/>
            <a:ext cx="5692140" cy="59550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961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873827" y="310242"/>
            <a:ext cx="5878286" cy="517071"/>
          </a:xfrm>
          <a:prstGeom prst="rect">
            <a:avLst/>
          </a:prstGeom>
          <a:noFill/>
          <a:ln>
            <a:noFill/>
          </a:ln>
        </p:spPr>
        <p:txBody>
          <a:bodyPr vert="horz" wrap="square" lIns="82296" tIns="41148" rIns="82296" bIns="41148" anchor="t" anchorCtr="1" compatLnSpc="1"/>
          <a:lstStyle>
            <a:lvl1pPr marL="0" marR="0" lvl="0" indent="0" algn="r" defTabSz="685800" rtl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100" b="1" i="0" u="none" strike="noStrike" kern="1200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85800" y="1485902"/>
            <a:ext cx="7772400" cy="46977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57175" marR="0" lvl="0" indent="-257175" algn="l" defTabSz="6858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557213" marR="0" lvl="1" indent="-214313" algn="l" defTabSz="685800" rtl="0" fontAlgn="auto" hangingPunct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165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857250" marR="0" lvl="2" indent="-171450" algn="l" defTabSz="685800" rtl="0" fontAlgn="auto" hangingPunct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575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200150" marR="0" lvl="3" indent="-171450" algn="l" defTabSz="685800" rtl="0" fontAlgn="auto" hangingPunct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135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1543050" marR="0" lvl="4" indent="-171450" algn="l" defTabSz="685800" rtl="0" fontAlgn="auto" hangingPunct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ct val="100000"/>
              <a:buFont typeface="Arial" pitchFamily="34"/>
              <a:buNone/>
              <a:tabLst/>
              <a:def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7829724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6858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700" b="1" i="0" u="none" strike="noStrike" kern="1200" cap="none" spc="0" baseline="0">
                <a:solidFill>
                  <a:srgbClr val="002499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6858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Calibri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807879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447800" y="185740"/>
            <a:ext cx="76962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>
            <a:lvl1pPr marL="0" marR="0" lvl="0" indent="0" algn="ctr" defTabSz="6858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100" b="1" i="0" u="none" strike="noStrike" kern="1200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63" y="41703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6896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sz="quarter" idx="4294967295"/>
          </p:nvPr>
        </p:nvSpPr>
        <p:spPr>
          <a:xfrm>
            <a:off x="457200" y="1600202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57175" marR="0" lvl="0" indent="-257175" algn="l" defTabSz="6858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5C12"/>
              </a:buClr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2499"/>
                </a:solidFill>
                <a:uFillTx/>
                <a:latin typeface="Calibri"/>
              </a:defRPr>
            </a:lvl1pPr>
            <a:lvl2pPr marL="557213" marR="0" lvl="1" indent="-214313" algn="l" defTabSz="685800" rtl="0" fontAlgn="auto" hangingPunct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285C12"/>
              </a:buClr>
              <a:buSzPct val="100000"/>
              <a:buFont typeface="Arial" pitchFamily="34"/>
              <a:buChar char="–"/>
              <a:tabLst/>
              <a:defRPr lang="en-US" sz="2100" b="0" i="0" u="none" strike="noStrike" kern="1200" cap="none" spc="0" baseline="0">
                <a:solidFill>
                  <a:srgbClr val="002499"/>
                </a:solidFill>
                <a:uFillTx/>
                <a:latin typeface="Calibri"/>
              </a:defRPr>
            </a:lvl2pPr>
            <a:lvl3pPr marL="857250" marR="0" lvl="2" indent="-171450" algn="l" defTabSz="685800" rtl="0" fontAlgn="auto" hangingPunct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285C12"/>
              </a:buClr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2499"/>
                </a:solidFill>
                <a:uFillTx/>
                <a:latin typeface="Calibri"/>
              </a:defRPr>
            </a:lvl3pPr>
            <a:lvl4pPr marL="1200150" marR="0" lvl="3" indent="-171450" algn="l" defTabSz="685800" rtl="0" fontAlgn="auto" hangingPunct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285C12"/>
              </a:buClr>
              <a:buSzPct val="100000"/>
              <a:buFont typeface="Arial" pitchFamily="34"/>
              <a:buChar char="–"/>
              <a:tabLst/>
              <a:defRPr lang="en-US" sz="1500" b="0" i="0" u="none" strike="noStrike" kern="1200" cap="none" spc="0" baseline="0">
                <a:solidFill>
                  <a:srgbClr val="002499"/>
                </a:solidFill>
                <a:uFillTx/>
                <a:latin typeface="Calibri"/>
              </a:defRPr>
            </a:lvl4pPr>
            <a:lvl5pPr marL="1543050" marR="0" lvl="4" indent="-171450" algn="l" defTabSz="685800" rtl="0" fontAlgn="auto" hangingPunct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63" y="41703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1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0DF0D88B-9D85-4909-AE50-E7E132BC310E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2917372" y="266698"/>
            <a:ext cx="5921829" cy="560614"/>
          </a:xfrm>
          <a:prstGeom prst="rect">
            <a:avLst/>
          </a:prstGeom>
          <a:noFill/>
          <a:ln>
            <a:noFill/>
          </a:ln>
        </p:spPr>
        <p:txBody>
          <a:bodyPr vert="horz" wrap="square" lIns="61722" tIns="30861" rIns="61722" bIns="30861" anchor="t" anchorCtr="1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800" b="1" i="0" u="none" strike="noStrike" kern="1200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eaLnBrk="0">
              <a:defRPr/>
            </a:pPr>
            <a:r>
              <a:rPr sz="2100" dirty="0">
                <a:solidFill>
                  <a:prstClr val="white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178336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7"/>
            <a:ext cx="7772400" cy="1362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6858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all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685800" rtl="0" fontAlgn="auto" hangingPunct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None/>
              <a:tabLst/>
              <a:defRPr lang="en-US" sz="15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63" y="41703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1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6E23B436-4792-4496-A513-81C1E5D1C35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068162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 noGrp="1"/>
          </p:cNvSpPr>
          <p:nvPr>
            <p:ph sz="half" idx="1"/>
          </p:nvPr>
        </p:nvSpPr>
        <p:spPr>
          <a:xfrm>
            <a:off x="457201" y="1600202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57175" marR="0" lvl="0" indent="-257175" algn="l" defTabSz="685800" rtl="0" fontAlgn="auto" hangingPunct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557213" marR="0" lvl="1" indent="-214313" algn="l" defTabSz="685800" rtl="0" fontAlgn="auto" hangingPunct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857250" marR="0" lvl="2" indent="-171450" algn="l" defTabSz="685800" rtl="0" fontAlgn="auto" hangingPunct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200150" marR="0" lvl="3" indent="-171450" algn="l" defTabSz="685800" rtl="0" fontAlgn="auto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135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1543050" marR="0" lvl="4" indent="-171450" algn="l" defTabSz="685800" rtl="0" fontAlgn="auto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135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sz="half" idx="2"/>
          </p:nvPr>
        </p:nvSpPr>
        <p:spPr>
          <a:xfrm>
            <a:off x="4648196" y="1600202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57175" marR="0" lvl="0" indent="-257175" algn="l" defTabSz="685800" rtl="0" fontAlgn="auto" hangingPunct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557213" marR="0" lvl="1" indent="-214313" algn="l" defTabSz="685800" rtl="0" fontAlgn="auto" hangingPunct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857250" marR="0" lvl="2" indent="-171450" algn="l" defTabSz="685800" rtl="0" fontAlgn="auto" hangingPunct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200150" marR="0" lvl="3" indent="-171450" algn="l" defTabSz="685800" rtl="0" fontAlgn="auto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135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1543050" marR="0" lvl="4" indent="-171450" algn="l" defTabSz="685800" rtl="0" fontAlgn="auto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135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63" y="41703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5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8097C7D2-65B7-470B-8DCE-61ECFDE7ADBF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2917372" y="266698"/>
            <a:ext cx="5921829" cy="560614"/>
          </a:xfrm>
          <a:prstGeom prst="rect">
            <a:avLst/>
          </a:prstGeom>
          <a:noFill/>
          <a:ln>
            <a:noFill/>
          </a:ln>
        </p:spPr>
        <p:txBody>
          <a:bodyPr vert="horz" wrap="square" lIns="82296" tIns="41148" rIns="82296" bIns="41148" anchor="t" anchorCtr="1" compatLnSpc="1"/>
          <a:lstStyle>
            <a:lvl1pPr marL="0" marR="0" lvl="0" indent="0" algn="r" defTabSz="6858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100" b="1" i="0" u="none" strike="noStrike" kern="1200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29596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4"/>
            <a:ext cx="4040184" cy="639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685800" rtl="0" fontAlgn="auto" hangingPunct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  <a:tabLst/>
              <a:def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sz="half" idx="2"/>
          </p:nvPr>
        </p:nvSpPr>
        <p:spPr>
          <a:xfrm>
            <a:off x="457200" y="2174872"/>
            <a:ext cx="4040184" cy="39512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57175" marR="0" lvl="0" indent="-257175" algn="l" defTabSz="685800" rtl="0" fontAlgn="auto" hangingPunct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557213" marR="0" lvl="1" indent="-214313" algn="l" defTabSz="685800" rtl="0" fontAlgn="auto" hangingPunct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857250" marR="0" lvl="2" indent="-171450" algn="l" defTabSz="685800" rtl="0" fontAlgn="auto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35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200150" marR="0" lvl="3" indent="-171450" algn="l" defTabSz="685800" rtl="0" fontAlgn="auto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1543050" marR="0" lvl="4" indent="-171450" algn="l" defTabSz="685800" rtl="0" fontAlgn="auto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quarter" idx="3"/>
          </p:nvPr>
        </p:nvSpPr>
        <p:spPr>
          <a:xfrm>
            <a:off x="4645024" y="1535114"/>
            <a:ext cx="4041776" cy="6397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685800" rtl="0" fontAlgn="auto" hangingPunct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None/>
              <a:tabLst/>
              <a:def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sz="quarter" idx="4"/>
          </p:nvPr>
        </p:nvSpPr>
        <p:spPr>
          <a:xfrm>
            <a:off x="4645024" y="2174872"/>
            <a:ext cx="4041776" cy="39512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57175" marR="0" lvl="0" indent="-257175" algn="l" defTabSz="685800" rtl="0" fontAlgn="auto" hangingPunct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557213" marR="0" lvl="1" indent="-214313" algn="l" defTabSz="685800" rtl="0" fontAlgn="auto" hangingPunct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857250" marR="0" lvl="2" indent="-171450" algn="l" defTabSz="685800" rtl="0" fontAlgn="auto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35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200150" marR="0" lvl="3" indent="-171450" algn="l" defTabSz="685800" rtl="0" fontAlgn="auto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1543050" marR="0" lvl="4" indent="-171450" algn="l" defTabSz="685800" rtl="0" fontAlgn="auto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63" y="41703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5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2E02E725-D395-4721-B154-138A6E9E9498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1" name="Title 1"/>
          <p:cNvSpPr txBox="1">
            <a:spLocks noGrp="1"/>
          </p:cNvSpPr>
          <p:nvPr>
            <p:ph type="title"/>
          </p:nvPr>
        </p:nvSpPr>
        <p:spPr>
          <a:xfrm>
            <a:off x="2917372" y="266698"/>
            <a:ext cx="5921829" cy="560614"/>
          </a:xfrm>
          <a:prstGeom prst="rect">
            <a:avLst/>
          </a:prstGeom>
          <a:noFill/>
          <a:ln>
            <a:noFill/>
          </a:ln>
        </p:spPr>
        <p:txBody>
          <a:bodyPr vert="horz" wrap="square" lIns="82296" tIns="41148" rIns="82296" bIns="41148" anchor="t" anchorCtr="1" compatLnSpc="1"/>
          <a:lstStyle>
            <a:lvl1pPr marL="0" marR="0" lvl="0" indent="0" algn="r" defTabSz="6858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100" b="1" i="0" u="none" strike="noStrike" kern="1200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975667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63" y="41703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5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defRPr>
            </a:lvl1pPr>
            <a:lvl2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2pPr>
          </a:lstStyle>
          <a:p>
            <a:pPr>
              <a:defRPr/>
            </a:pPr>
            <a:endParaRPr dirty="0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85FCD25A-1D55-441D-9F18-F3CA4249E27F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2917372" y="266698"/>
            <a:ext cx="5921829" cy="560614"/>
          </a:xfrm>
          <a:prstGeom prst="rect">
            <a:avLst/>
          </a:prstGeom>
          <a:noFill/>
          <a:ln>
            <a:noFill/>
          </a:ln>
        </p:spPr>
        <p:txBody>
          <a:bodyPr vert="horz" wrap="square" lIns="82296" tIns="41148" rIns="82296" bIns="41148" anchor="t" anchorCtr="1" compatLnSpc="1"/>
          <a:lstStyle>
            <a:lvl1pPr marL="0" marR="0" lvl="0" indent="0" algn="r" defTabSz="6858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100" b="1" i="0" u="none" strike="noStrike" kern="1200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88230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548709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63" y="41703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5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AE00E00B-D318-4394-8D01-D02D949EB308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2917372" y="266698"/>
            <a:ext cx="5921829" cy="560614"/>
          </a:xfrm>
          <a:prstGeom prst="rect">
            <a:avLst/>
          </a:prstGeom>
          <a:noFill/>
          <a:ln>
            <a:noFill/>
          </a:ln>
        </p:spPr>
        <p:txBody>
          <a:bodyPr vert="horz" wrap="square" lIns="82296" tIns="41148" rIns="82296" bIns="41148" anchor="t" anchorCtr="1" compatLnSpc="1"/>
          <a:lstStyle>
            <a:lvl1pPr marL="0" marR="0" lvl="0" indent="0" algn="r" defTabSz="6858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100" b="1" i="0" u="none" strike="noStrike" kern="1200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95781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1" y="273048"/>
            <a:ext cx="3008311" cy="11620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6858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5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8" y="273048"/>
            <a:ext cx="5111752" cy="58531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257175" marR="0" lvl="0" indent="-257175" algn="l" defTabSz="6858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557213" marR="0" lvl="1" indent="-214313" algn="l" defTabSz="685800" rtl="0" fontAlgn="auto" hangingPunct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857250" marR="0" lvl="2" indent="-171450" algn="l" defTabSz="685800" rtl="0" fontAlgn="auto" hangingPunct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200150" marR="0" lvl="3" indent="-171450" algn="l" defTabSz="685800" rtl="0" fontAlgn="auto" hangingPunct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1543050" marR="0" lvl="4" indent="-171450" algn="l" defTabSz="685800" rtl="0" fontAlgn="auto" hangingPunct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sz="half" idx="2"/>
          </p:nvPr>
        </p:nvSpPr>
        <p:spPr>
          <a:xfrm>
            <a:off x="457201" y="1435095"/>
            <a:ext cx="3008311" cy="46910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685800" rtl="0" fontAlgn="auto" hangingPunct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63" y="41703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5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3E2BD057-E619-4804-973D-48371C668AC1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437246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2"/>
            <a:ext cx="5486400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6858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5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6858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sz="half" idx="2"/>
          </p:nvPr>
        </p:nvSpPr>
        <p:spPr>
          <a:xfrm>
            <a:off x="1792288" y="5367335"/>
            <a:ext cx="5486400" cy="8048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685800" rtl="0" fontAlgn="auto" hangingPunct="0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63" y="41703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5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4EBDC126-8976-4AB9-AEF6-5BB40E334F74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403068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/>
          <a:lstStyle>
            <a:lvl1pPr marL="257175" marR="0" lvl="0" indent="-257175" algn="l" defTabSz="6858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557213" marR="0" lvl="1" indent="-214313" algn="l" defTabSz="685800" rtl="0" fontAlgn="auto" hangingPunct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857250" marR="0" lvl="2" indent="-171450" algn="l" defTabSz="685800" rtl="0" fontAlgn="auto" hangingPunct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200150" marR="0" lvl="3" indent="-171450" algn="l" defTabSz="685800" rtl="0" fontAlgn="auto" hangingPunct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1543050" marR="0" lvl="4" indent="-171450" algn="l" defTabSz="685800" rtl="0" fontAlgn="auto" hangingPunct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63" y="41703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5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340589C7-AC82-405D-BA97-E740763F2C9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482529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9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1" compatLnSpc="1"/>
          <a:lstStyle>
            <a:lvl1pPr marL="0" marR="0" lvl="0" indent="0" algn="ctr" defTabSz="6858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3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1" y="274642"/>
            <a:ext cx="6019796" cy="5851529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t" anchorCtr="0" compatLnSpc="1"/>
          <a:lstStyle>
            <a:lvl1pPr marL="257175" marR="0" lvl="0" indent="-257175" algn="l" defTabSz="6858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557213" marR="0" lvl="1" indent="-214313" algn="l" defTabSz="685800" rtl="0" fontAlgn="auto" hangingPunct="0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1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857250" marR="0" lvl="2" indent="-171450" algn="l" defTabSz="685800" rtl="0" fontAlgn="auto" hangingPunct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200150" marR="0" lvl="3" indent="-171450" algn="l" defTabSz="685800" rtl="0" fontAlgn="auto" hangingPunct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1543050" marR="0" lvl="4" indent="-171450" algn="l" defTabSz="685800" rtl="0" fontAlgn="auto" hangingPunct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15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63" y="41703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5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6858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79332830-B449-40C1-91F3-C6A870D2CAF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913447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sz="quarter" idx="4294967295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63" y="4170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0DF0D88B-9D85-4909-AE50-E7E132BC310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410129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6405" y="6247805"/>
            <a:ext cx="1905000" cy="45839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595" y="6247805"/>
            <a:ext cx="2896810" cy="45839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595" y="6247805"/>
            <a:ext cx="1905000" cy="45839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7AC7A-E49C-42CF-BD69-7AD6377BB6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865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942" y="4406265"/>
            <a:ext cx="7772400" cy="1363032"/>
          </a:xfrm>
        </p:spPr>
        <p:txBody>
          <a:bodyPr anchor="t"/>
          <a:lstStyle>
            <a:lvl1pPr>
              <a:defRPr sz="27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942" y="2906082"/>
            <a:ext cx="7772400" cy="1500192"/>
          </a:xfrm>
        </p:spPr>
        <p:txBody>
          <a:bodyPr anchor="b"/>
          <a:lstStyle>
            <a:lvl1pPr marL="0" indent="0">
              <a:buNone/>
              <a:defRPr sz="135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52195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85800" y="2628899"/>
            <a:ext cx="3817620" cy="3554730"/>
          </a:xfrm>
        </p:spPr>
        <p:txBody>
          <a:bodyPr/>
          <a:lstStyle>
            <a:lvl1pPr>
              <a:defRPr sz="1875"/>
            </a:lvl1pPr>
            <a:lvl2pPr>
              <a:defRPr sz="165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0580" y="2628899"/>
            <a:ext cx="3817620" cy="3554730"/>
          </a:xfrm>
        </p:spPr>
        <p:txBody>
          <a:bodyPr/>
          <a:lstStyle>
            <a:lvl1pPr>
              <a:defRPr sz="1875"/>
            </a:lvl1pPr>
            <a:lvl2pPr>
              <a:defRPr sz="165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77291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1" y="1534482"/>
            <a:ext cx="4040505" cy="640080"/>
          </a:xfrm>
        </p:spPr>
        <p:txBody>
          <a:bodyPr anchor="b"/>
          <a:lstStyle>
            <a:lvl1pPr marL="0" indent="0">
              <a:buNone/>
              <a:defRPr sz="165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1" y="2174564"/>
            <a:ext cx="4040505" cy="3951927"/>
          </a:xfrm>
        </p:spPr>
        <p:txBody>
          <a:bodyPr/>
          <a:lstStyle>
            <a:lvl1pPr>
              <a:defRPr sz="1650"/>
            </a:lvl1pPr>
            <a:lvl2pPr>
              <a:defRPr sz="1350"/>
            </a:lvl2pPr>
            <a:lvl3pPr>
              <a:defRPr sz="12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4869" y="1534482"/>
            <a:ext cx="4041931" cy="640080"/>
          </a:xfrm>
        </p:spPr>
        <p:txBody>
          <a:bodyPr anchor="b"/>
          <a:lstStyle>
            <a:lvl1pPr marL="0" indent="0">
              <a:buNone/>
              <a:defRPr sz="165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4869" y="2174564"/>
            <a:ext cx="4041931" cy="3951927"/>
          </a:xfrm>
        </p:spPr>
        <p:txBody>
          <a:bodyPr/>
          <a:lstStyle>
            <a:lvl1pPr>
              <a:defRPr sz="1650"/>
            </a:lvl1pPr>
            <a:lvl2pPr>
              <a:defRPr sz="1350"/>
            </a:lvl2pPr>
            <a:lvl3pPr>
              <a:defRPr sz="12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11712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516039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1548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2895"/>
            <a:ext cx="3008952" cy="1161571"/>
          </a:xfrm>
        </p:spPr>
        <p:txBody>
          <a:bodyPr/>
          <a:lstStyle>
            <a:lvl1pPr>
              <a:defRPr sz="135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4737" y="272893"/>
            <a:ext cx="5112072" cy="5853586"/>
          </a:xfrm>
        </p:spPr>
        <p:txBody>
          <a:bodyPr/>
          <a:lstStyle>
            <a:lvl1pPr>
              <a:defRPr sz="2175"/>
            </a:lvl1pPr>
            <a:lvl2pPr>
              <a:defRPr sz="1875"/>
            </a:lvl2pPr>
            <a:lvl3pPr>
              <a:defRPr sz="16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4467"/>
            <a:ext cx="3008952" cy="4692015"/>
          </a:xfrm>
        </p:spPr>
        <p:txBody>
          <a:bodyPr/>
          <a:lstStyle>
            <a:lvl1pPr marL="0" indent="0">
              <a:buNone/>
              <a:defRPr sz="97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99508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1647" y="4800602"/>
            <a:ext cx="5486400" cy="567211"/>
          </a:xfrm>
        </p:spPr>
        <p:txBody>
          <a:bodyPr/>
          <a:lstStyle>
            <a:lvl1pPr>
              <a:defRPr sz="135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1647" y="612931"/>
            <a:ext cx="5486400" cy="4114800"/>
          </a:xfrm>
        </p:spPr>
        <p:txBody>
          <a:bodyPr/>
          <a:lstStyle>
            <a:lvl1pPr marL="0" indent="0">
              <a:buNone/>
              <a:defRPr sz="2175"/>
            </a:lvl1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1647" y="5367811"/>
            <a:ext cx="5486400" cy="804388"/>
          </a:xfrm>
        </p:spPr>
        <p:txBody>
          <a:bodyPr/>
          <a:lstStyle>
            <a:lvl1pPr marL="0" indent="0">
              <a:buNone/>
              <a:defRPr sz="97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5160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 userDrawn="1"/>
        </p:nvSpPr>
        <p:spPr bwMode="auto">
          <a:xfrm flipH="1">
            <a:off x="-1" y="6642100"/>
            <a:ext cx="9144000" cy="215900"/>
          </a:xfrm>
          <a:prstGeom prst="rect">
            <a:avLst/>
          </a:prstGeom>
          <a:solidFill>
            <a:srgbClr val="285C1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pic>
        <p:nvPicPr>
          <p:cNvPr id="15" name="Picture 14" descr="EM-new-header-light-gold-swoosh.jpg"/>
          <p:cNvPicPr>
            <a:picLocks noChangeAspect="1"/>
          </p:cNvPicPr>
          <p:nvPr userDrawn="1"/>
        </p:nvPicPr>
        <p:blipFill>
          <a:blip r:embed="rId13" cstate="print"/>
          <a:srcRect r="16342"/>
          <a:stretch>
            <a:fillRect/>
          </a:stretch>
        </p:blipFill>
        <p:spPr>
          <a:xfrm>
            <a:off x="2" y="2"/>
            <a:ext cx="9143999" cy="2280267"/>
          </a:xfrm>
          <a:prstGeom prst="rect">
            <a:avLst/>
          </a:prstGeom>
        </p:spPr>
      </p:pic>
      <p:sp>
        <p:nvSpPr>
          <p:cNvPr id="2054" name="Rectangle 5"/>
          <p:cNvSpPr txBox="1">
            <a:spLocks noGrp="1"/>
          </p:cNvSpPr>
          <p:nvPr>
            <p:ph type="title"/>
          </p:nvPr>
        </p:nvSpPr>
        <p:spPr bwMode="auto">
          <a:xfrm>
            <a:off x="469900" y="1068389"/>
            <a:ext cx="66294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5" name="Rectangle 6"/>
          <p:cNvSpPr txBox="1">
            <a:spLocks noGrp="1"/>
          </p:cNvSpPr>
          <p:nvPr>
            <p:ph type="body" idx="1"/>
          </p:nvPr>
        </p:nvSpPr>
        <p:spPr bwMode="auto">
          <a:xfrm>
            <a:off x="685800" y="2908302"/>
            <a:ext cx="777240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7414063" y="6619733"/>
            <a:ext cx="1371600" cy="177741"/>
          </a:xfrm>
          <a:prstGeom prst="rect">
            <a:avLst/>
          </a:prstGeom>
          <a:noFill/>
          <a:ln>
            <a:noFill/>
          </a:ln>
          <a:extLst/>
        </p:spPr>
        <p:txBody>
          <a:bodyPr lIns="61722" tIns="30861" rIns="61722" bIns="308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b="1" dirty="0">
                <a:solidFill>
                  <a:srgbClr val="FFE8A6"/>
                </a:solidFill>
                <a:latin typeface="Calibri"/>
                <a:ea typeface="ヒラギノ角ゴ ProN W3"/>
                <a:cs typeface="ヒラギノ角ゴ ProN W3"/>
              </a:rPr>
              <a:t>www.energy.gov/EM</a:t>
            </a:r>
          </a:p>
        </p:txBody>
      </p:sp>
      <p:sp>
        <p:nvSpPr>
          <p:cNvPr id="12" name="TextBox 2"/>
          <p:cNvSpPr txBox="1">
            <a:spLocks noChangeArrowheads="1"/>
          </p:cNvSpPr>
          <p:nvPr userDrawn="1"/>
        </p:nvSpPr>
        <p:spPr bwMode="auto">
          <a:xfrm>
            <a:off x="7780020" y="6634641"/>
            <a:ext cx="1295400" cy="20774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A256FFE-0AB4-4725-A126-1B90327B6F89}" type="slidenum">
              <a:rPr lang="en-US" sz="750" smtClean="0">
                <a:solidFill>
                  <a:srgbClr val="FFFFFF"/>
                </a:solidFill>
                <a:latin typeface="Calibri"/>
                <a:ea typeface="ヒラギノ角ゴ ProN W3"/>
                <a:cs typeface="ヒラギノ角ゴ ProN W3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750" dirty="0">
              <a:solidFill>
                <a:srgbClr val="FFFFFF"/>
              </a:solidFill>
              <a:latin typeface="Calibri"/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212994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550" b="1">
          <a:solidFill>
            <a:srgbClr val="002499"/>
          </a:solidFill>
          <a:latin typeface="+mj-lt"/>
          <a:ea typeface="ヒラギノ角ゴ ProN W3"/>
          <a:cs typeface="ヒラギノ角ゴ ProN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5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5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5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5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55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55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55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55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9pPr>
    </p:titleStyle>
    <p:bodyStyle>
      <a:lvl1pPr marL="214313" indent="-214313" algn="l" rtl="0" eaLnBrk="0" fontAlgn="base" hangingPunct="0">
        <a:spcBef>
          <a:spcPts val="45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050">
          <a:solidFill>
            <a:schemeClr val="tx1"/>
          </a:solidFill>
          <a:latin typeface="+mn-lt"/>
          <a:ea typeface="ヒラギノ角ゴ ProN W3"/>
          <a:cs typeface="ヒラギノ角ゴ ProN W3"/>
        </a:defRPr>
      </a:lvl1pPr>
      <a:lvl2pPr marL="385763" lvl="1" indent="-214313" algn="l" rtl="0" eaLnBrk="0" fontAlgn="base" hangingPunct="0">
        <a:spcBef>
          <a:spcPts val="45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050">
          <a:solidFill>
            <a:schemeClr val="tx1"/>
          </a:solidFill>
          <a:latin typeface="+mn-lt"/>
          <a:ea typeface="ヒラギノ角ゴ ProN W3"/>
          <a:cs typeface="ヒラギノ角ゴ ProN W3"/>
        </a:defRPr>
      </a:lvl2pPr>
      <a:lvl3pPr marL="557213" lvl="2" indent="-214313" algn="l" rtl="0" eaLnBrk="0" fontAlgn="base" hangingPunct="0">
        <a:spcBef>
          <a:spcPts val="45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050">
          <a:solidFill>
            <a:schemeClr val="tx1"/>
          </a:solidFill>
          <a:latin typeface="+mn-lt"/>
          <a:ea typeface="ヒラギノ角ゴ ProN W3"/>
          <a:cs typeface="ヒラギノ角ゴ ProN W3"/>
        </a:defRPr>
      </a:lvl3pPr>
      <a:lvl4pPr marL="728663" lvl="3" indent="-214313" algn="l" rtl="0" eaLnBrk="0" fontAlgn="base" hangingPunct="0">
        <a:spcBef>
          <a:spcPts val="45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050">
          <a:solidFill>
            <a:schemeClr val="tx1"/>
          </a:solidFill>
          <a:latin typeface="+mn-lt"/>
          <a:ea typeface="ヒラギノ角ゴ ProN W3"/>
          <a:cs typeface="ヒラギノ角ゴ ProN W3"/>
        </a:defRPr>
      </a:lvl4pPr>
      <a:lvl5pPr marL="900113" lvl="4" indent="-214313" algn="l" rtl="0" eaLnBrk="0" fontAlgn="base" hangingPunct="0">
        <a:spcBef>
          <a:spcPts val="45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050">
          <a:solidFill>
            <a:schemeClr val="tx1"/>
          </a:solidFill>
          <a:latin typeface="+mn-lt"/>
          <a:ea typeface="ヒラギノ角ゴ ProN W3"/>
          <a:cs typeface="ヒラギノ角ゴ ProN W3"/>
        </a:defRPr>
      </a:lvl5pPr>
      <a:lvl6pPr marL="1243013" indent="-214313" algn="l" rtl="0" eaLnBrk="0" fontAlgn="base" hangingPunct="0">
        <a:spcBef>
          <a:spcPts val="135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05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6pPr>
      <a:lvl7pPr marL="1585913" indent="-214313" algn="l" rtl="0" eaLnBrk="0" fontAlgn="base" hangingPunct="0">
        <a:spcBef>
          <a:spcPts val="135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05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7pPr>
      <a:lvl8pPr marL="1928813" indent="-214313" algn="l" rtl="0" eaLnBrk="0" fontAlgn="base" hangingPunct="0">
        <a:spcBef>
          <a:spcPts val="135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05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8pPr>
      <a:lvl9pPr marL="2271713" indent="-214313" algn="l" rtl="0" eaLnBrk="0" fontAlgn="base" hangingPunct="0">
        <a:spcBef>
          <a:spcPts val="135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05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inside header with EM written out.png"/>
          <p:cNvPicPr>
            <a:picLocks noChangeAspect="1"/>
          </p:cNvPicPr>
          <p:nvPr userDrawn="1"/>
        </p:nvPicPr>
        <p:blipFill>
          <a:blip r:embed="rId17" cstate="print"/>
          <a:srcRect b="2366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 userDrawn="1"/>
        </p:nvSpPr>
        <p:spPr bwMode="auto">
          <a:xfrm flipH="1">
            <a:off x="-1" y="6642100"/>
            <a:ext cx="9144000" cy="215900"/>
          </a:xfrm>
          <a:prstGeom prst="rect">
            <a:avLst/>
          </a:prstGeom>
          <a:solidFill>
            <a:srgbClr val="285C1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1033" name="Title 1"/>
          <p:cNvSpPr txBox="1">
            <a:spLocks noChangeArrowheads="1"/>
          </p:cNvSpPr>
          <p:nvPr/>
        </p:nvSpPr>
        <p:spPr bwMode="auto">
          <a:xfrm>
            <a:off x="0" y="1"/>
            <a:ext cx="7469188" cy="17256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00" dirty="0">
              <a:solidFill>
                <a:srgbClr val="FFFFFF"/>
              </a:solidFill>
              <a:latin typeface="Helvetica Neue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 userDrawn="1"/>
        </p:nvSpPr>
        <p:spPr bwMode="auto">
          <a:xfrm>
            <a:off x="7414063" y="6619733"/>
            <a:ext cx="1371600" cy="177741"/>
          </a:xfrm>
          <a:prstGeom prst="rect">
            <a:avLst/>
          </a:prstGeom>
          <a:noFill/>
          <a:ln>
            <a:noFill/>
          </a:ln>
          <a:extLst/>
        </p:spPr>
        <p:txBody>
          <a:bodyPr lIns="61722" tIns="30861" rIns="61722" bIns="308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50" b="1" dirty="0">
                <a:solidFill>
                  <a:srgbClr val="FFE8A6"/>
                </a:solidFill>
                <a:latin typeface="Calibri"/>
                <a:ea typeface="ヒラギノ角ゴ ProN W3"/>
                <a:cs typeface="ヒラギノ角ゴ ProN W3"/>
              </a:rPr>
              <a:t>www.energy.gov/EM</a:t>
            </a:r>
          </a:p>
        </p:txBody>
      </p:sp>
      <p:sp>
        <p:nvSpPr>
          <p:cNvPr id="16" name="TextBox 2"/>
          <p:cNvSpPr txBox="1">
            <a:spLocks noChangeArrowheads="1"/>
          </p:cNvSpPr>
          <p:nvPr userDrawn="1"/>
        </p:nvSpPr>
        <p:spPr bwMode="auto">
          <a:xfrm>
            <a:off x="7783800" y="6618465"/>
            <a:ext cx="1295400" cy="20774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A256FFE-0AB4-4725-A126-1B90327B6F89}" type="slidenum">
              <a:rPr lang="en-US" sz="750" smtClean="0">
                <a:solidFill>
                  <a:srgbClr val="FFFFFF"/>
                </a:solidFill>
                <a:latin typeface="Calibri"/>
                <a:ea typeface="ヒラギノ角ゴ ProN W3"/>
                <a:cs typeface="ヒラギノ角ゴ ProN W3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750" dirty="0">
              <a:solidFill>
                <a:srgbClr val="FFFFFF"/>
              </a:solidFill>
              <a:latin typeface="Calibri"/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392166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8" r:id="rId15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Arial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 noGrp="1"/>
          </p:cNvSpPr>
          <p:nvPr>
            <p:ph type="ctrTitle"/>
          </p:nvPr>
        </p:nvSpPr>
        <p:spPr>
          <a:xfrm>
            <a:off x="0" y="2471383"/>
            <a:ext cx="9144000" cy="1102636"/>
          </a:xfrm>
        </p:spPr>
        <p:txBody>
          <a:bodyPr/>
          <a:lstStyle>
            <a:lvl1pPr algn="ctr">
              <a:defRPr/>
            </a:lvl1pPr>
          </a:lstStyle>
          <a:p>
            <a:pPr lvl="0">
              <a:lnSpc>
                <a:spcPct val="90000"/>
              </a:lnSpc>
            </a:pPr>
            <a:r>
              <a:rPr lang="en-US" sz="2550" dirty="0" smtClean="0"/>
              <a:t>Overview of Waste Disposition Activities</a:t>
            </a:r>
            <a:br>
              <a:rPr lang="en-US" sz="2550" dirty="0" smtClean="0"/>
            </a:br>
            <a:r>
              <a:rPr lang="en-US" sz="2550" dirty="0" smtClean="0"/>
              <a:t/>
            </a:r>
            <a:br>
              <a:rPr lang="en-US" sz="2550" dirty="0" smtClean="0"/>
            </a:br>
            <a:r>
              <a:rPr lang="en-US" sz="2000" dirty="0" smtClean="0"/>
              <a:t>Spring 2017 LLW Forum Meeting</a:t>
            </a:r>
            <a:endParaRPr lang="en-US" sz="2550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4087646"/>
            <a:ext cx="9144000" cy="1460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kern="0" dirty="0" smtClean="0">
                <a:solidFill>
                  <a:srgbClr val="002499"/>
                </a:solidFill>
                <a:ea typeface="ヒラギノ角ゴ ProN W3"/>
                <a:cs typeface="ヒラギノ角ゴ ProN W3"/>
              </a:rPr>
              <a:t>Doug Tonkay</a:t>
            </a:r>
            <a:endParaRPr lang="en-US" sz="2100" b="1" kern="0" dirty="0">
              <a:solidFill>
                <a:srgbClr val="002499"/>
              </a:solidFill>
              <a:ea typeface="ヒラギノ角ゴ ProN W3"/>
              <a:cs typeface="ヒラギノ角ゴ ProN W3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 smtClean="0">
                <a:solidFill>
                  <a:prstClr val="black"/>
                </a:solidFill>
                <a:ea typeface="ヒラギノ角ゴ ProN W3"/>
                <a:cs typeface="ヒラギノ角ゴ ProN W3"/>
              </a:rPr>
              <a:t>Director of Waste Disposal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 smtClean="0">
                <a:solidFill>
                  <a:prstClr val="black"/>
                </a:solidFill>
                <a:ea typeface="ヒラギノ角ゴ ProN W3"/>
                <a:cs typeface="ヒラギノ角ゴ ProN W3"/>
              </a:rPr>
              <a:t>Office </a:t>
            </a:r>
            <a:r>
              <a:rPr lang="en-US" kern="0" dirty="0">
                <a:solidFill>
                  <a:prstClr val="black"/>
                </a:solidFill>
                <a:ea typeface="ヒラギノ角ゴ ProN W3"/>
                <a:cs typeface="ヒラギノ角ゴ ProN W3"/>
              </a:rPr>
              <a:t>of Environmental Management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75" kern="0" dirty="0">
              <a:solidFill>
                <a:prstClr val="black"/>
              </a:solidFill>
              <a:ea typeface="ヒラギノ角ゴ ProN W3"/>
              <a:cs typeface="ヒラギノ角ゴ ProN W3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 smtClean="0">
                <a:solidFill>
                  <a:prstClr val="black"/>
                </a:solidFill>
                <a:ea typeface="ヒラギノ角ゴ ProN W3"/>
                <a:cs typeface="ヒラギノ角ゴ ProN W3"/>
              </a:rPr>
              <a:t>April 25, 2017</a:t>
            </a:r>
            <a:endParaRPr lang="en-US" kern="0" dirty="0">
              <a:solidFill>
                <a:prstClr val="black"/>
              </a:solidFill>
              <a:ea typeface="ヒラギノ角ゴ ProN W3"/>
              <a:cs typeface="ヒラギノ角ゴ ProN W3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575" kern="0" dirty="0">
              <a:solidFill>
                <a:prstClr val="black"/>
              </a:solidFill>
              <a:ea typeface="ヒラギノ角ゴ ProN W3"/>
              <a:cs typeface="ヒラギノ角ゴ ProN W3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059478" y="3745228"/>
            <a:ext cx="5056217" cy="0"/>
          </a:xfrm>
          <a:prstGeom prst="line">
            <a:avLst/>
          </a:prstGeom>
          <a:ln w="25400" cap="rnd">
            <a:solidFill>
              <a:srgbClr val="FFE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222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xfrm>
            <a:off x="3056239" y="0"/>
            <a:ext cx="6087762" cy="866775"/>
          </a:xfrm>
        </p:spPr>
        <p:txBody>
          <a:bodyPr anchor="ctr" anchorCtr="1"/>
          <a:lstStyle/>
          <a:p>
            <a:pPr algn="r" eaLnBrk="1" hangingPunct="1">
              <a:defRPr/>
            </a:pPr>
            <a:r>
              <a:rPr lang="en-US" sz="2800" b="0" dirty="0">
                <a:solidFill>
                  <a:srgbClr val="FFFFFF"/>
                </a:solidFill>
                <a:cs typeface="Arial" pitchFamily="34" charset="0"/>
              </a:rPr>
              <a:t>Status on GTCC LLW &amp; GTCC-Like Waste Disposal Cont.</a:t>
            </a:r>
            <a:endParaRPr sz="2800" b="0" dirty="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413083" y="1390881"/>
            <a:ext cx="4114801" cy="4913666"/>
            <a:chOff x="381000" y="2305457"/>
            <a:chExt cx="4114801" cy="3313407"/>
          </a:xfrm>
        </p:grpSpPr>
        <p:sp>
          <p:nvSpPr>
            <p:cNvPr id="5" name="Freeform 4"/>
            <p:cNvSpPr/>
            <p:nvPr/>
          </p:nvSpPr>
          <p:spPr>
            <a:xfrm>
              <a:off x="381000" y="4782771"/>
              <a:ext cx="4114800" cy="836093"/>
            </a:xfrm>
            <a:custGeom>
              <a:avLst/>
              <a:gdLst>
                <a:gd name="connsiteX0" fmla="*/ 0 w 4114800"/>
                <a:gd name="connsiteY0" fmla="*/ 0 h 865771"/>
                <a:gd name="connsiteX1" fmla="*/ 4114800 w 4114800"/>
                <a:gd name="connsiteY1" fmla="*/ 0 h 865771"/>
                <a:gd name="connsiteX2" fmla="*/ 4114800 w 4114800"/>
                <a:gd name="connsiteY2" fmla="*/ 865771 h 865771"/>
                <a:gd name="connsiteX3" fmla="*/ 0 w 4114800"/>
                <a:gd name="connsiteY3" fmla="*/ 865771 h 865771"/>
                <a:gd name="connsiteX4" fmla="*/ 0 w 4114800"/>
                <a:gd name="connsiteY4" fmla="*/ 0 h 86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4800" h="865771">
                  <a:moveTo>
                    <a:pt x="0" y="0"/>
                  </a:moveTo>
                  <a:lnTo>
                    <a:pt x="4114800" y="0"/>
                  </a:lnTo>
                  <a:lnTo>
                    <a:pt x="4114800" y="865771"/>
                  </a:lnTo>
                  <a:lnTo>
                    <a:pt x="0" y="865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Issue Record of Decision</a:t>
              </a:r>
              <a:endParaRPr lang="en-US" sz="14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381000" y="3590564"/>
              <a:ext cx="4114800" cy="1114791"/>
            </a:xfrm>
            <a:custGeom>
              <a:avLst/>
              <a:gdLst>
                <a:gd name="connsiteX0" fmla="*/ 0 w 4114800"/>
                <a:gd name="connsiteY0" fmla="*/ 466351 h 1331556"/>
                <a:gd name="connsiteX1" fmla="*/ 1890956 w 4114800"/>
                <a:gd name="connsiteY1" fmla="*/ 466351 h 1331556"/>
                <a:gd name="connsiteX2" fmla="*/ 1890956 w 4114800"/>
                <a:gd name="connsiteY2" fmla="*/ 332889 h 1331556"/>
                <a:gd name="connsiteX3" fmla="*/ 1724511 w 4114800"/>
                <a:gd name="connsiteY3" fmla="*/ 332889 h 1331556"/>
                <a:gd name="connsiteX4" fmla="*/ 2057400 w 4114800"/>
                <a:gd name="connsiteY4" fmla="*/ 0 h 1331556"/>
                <a:gd name="connsiteX5" fmla="*/ 2390289 w 4114800"/>
                <a:gd name="connsiteY5" fmla="*/ 332889 h 1331556"/>
                <a:gd name="connsiteX6" fmla="*/ 2223845 w 4114800"/>
                <a:gd name="connsiteY6" fmla="*/ 332889 h 1331556"/>
                <a:gd name="connsiteX7" fmla="*/ 2223845 w 4114800"/>
                <a:gd name="connsiteY7" fmla="*/ 466351 h 1331556"/>
                <a:gd name="connsiteX8" fmla="*/ 4114800 w 4114800"/>
                <a:gd name="connsiteY8" fmla="*/ 466351 h 1331556"/>
                <a:gd name="connsiteX9" fmla="*/ 4114800 w 4114800"/>
                <a:gd name="connsiteY9" fmla="*/ 1331556 h 1331556"/>
                <a:gd name="connsiteX10" fmla="*/ 0 w 4114800"/>
                <a:gd name="connsiteY10" fmla="*/ 1331556 h 1331556"/>
                <a:gd name="connsiteX11" fmla="*/ 0 w 4114800"/>
                <a:gd name="connsiteY11" fmla="*/ 466351 h 133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14800" h="1331556">
                  <a:moveTo>
                    <a:pt x="4114800" y="865205"/>
                  </a:moveTo>
                  <a:lnTo>
                    <a:pt x="2223844" y="865205"/>
                  </a:lnTo>
                  <a:lnTo>
                    <a:pt x="2223844" y="998667"/>
                  </a:lnTo>
                  <a:lnTo>
                    <a:pt x="2390289" y="998667"/>
                  </a:lnTo>
                  <a:lnTo>
                    <a:pt x="2057400" y="1331555"/>
                  </a:lnTo>
                  <a:lnTo>
                    <a:pt x="1724511" y="998667"/>
                  </a:lnTo>
                  <a:lnTo>
                    <a:pt x="1890955" y="998667"/>
                  </a:lnTo>
                  <a:lnTo>
                    <a:pt x="1890955" y="865205"/>
                  </a:lnTo>
                  <a:lnTo>
                    <a:pt x="0" y="865205"/>
                  </a:lnTo>
                  <a:lnTo>
                    <a:pt x="0" y="1"/>
                  </a:lnTo>
                  <a:lnTo>
                    <a:pt x="4114800" y="1"/>
                  </a:lnTo>
                  <a:lnTo>
                    <a:pt x="4114800" y="86520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7" tIns="99569" rIns="99568" bIns="56591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Await</a:t>
              </a:r>
              <a:r>
                <a:rPr lang="en-US" sz="1400" b="1" kern="1200" baseline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Congressional Action</a:t>
              </a:r>
              <a:endParaRPr lang="en-US" sz="14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381000" y="2305457"/>
              <a:ext cx="4114801" cy="1207691"/>
            </a:xfrm>
            <a:custGeom>
              <a:avLst/>
              <a:gdLst>
                <a:gd name="connsiteX0" fmla="*/ 0 w 4114800"/>
                <a:gd name="connsiteY0" fmla="*/ 466351 h 1331556"/>
                <a:gd name="connsiteX1" fmla="*/ 1890956 w 4114800"/>
                <a:gd name="connsiteY1" fmla="*/ 466351 h 1331556"/>
                <a:gd name="connsiteX2" fmla="*/ 1890956 w 4114800"/>
                <a:gd name="connsiteY2" fmla="*/ 332889 h 1331556"/>
                <a:gd name="connsiteX3" fmla="*/ 1724511 w 4114800"/>
                <a:gd name="connsiteY3" fmla="*/ 332889 h 1331556"/>
                <a:gd name="connsiteX4" fmla="*/ 2057400 w 4114800"/>
                <a:gd name="connsiteY4" fmla="*/ 0 h 1331556"/>
                <a:gd name="connsiteX5" fmla="*/ 2390289 w 4114800"/>
                <a:gd name="connsiteY5" fmla="*/ 332889 h 1331556"/>
                <a:gd name="connsiteX6" fmla="*/ 2223845 w 4114800"/>
                <a:gd name="connsiteY6" fmla="*/ 332889 h 1331556"/>
                <a:gd name="connsiteX7" fmla="*/ 2223845 w 4114800"/>
                <a:gd name="connsiteY7" fmla="*/ 466351 h 1331556"/>
                <a:gd name="connsiteX8" fmla="*/ 4114800 w 4114800"/>
                <a:gd name="connsiteY8" fmla="*/ 466351 h 1331556"/>
                <a:gd name="connsiteX9" fmla="*/ 4114800 w 4114800"/>
                <a:gd name="connsiteY9" fmla="*/ 1331556 h 1331556"/>
                <a:gd name="connsiteX10" fmla="*/ 0 w 4114800"/>
                <a:gd name="connsiteY10" fmla="*/ 1331556 h 1331556"/>
                <a:gd name="connsiteX11" fmla="*/ 0 w 4114800"/>
                <a:gd name="connsiteY11" fmla="*/ 466351 h 133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14800" h="1331556">
                  <a:moveTo>
                    <a:pt x="4114800" y="865205"/>
                  </a:moveTo>
                  <a:lnTo>
                    <a:pt x="2223844" y="865205"/>
                  </a:lnTo>
                  <a:lnTo>
                    <a:pt x="2223844" y="998667"/>
                  </a:lnTo>
                  <a:lnTo>
                    <a:pt x="2390289" y="998667"/>
                  </a:lnTo>
                  <a:lnTo>
                    <a:pt x="2057400" y="1331555"/>
                  </a:lnTo>
                  <a:lnTo>
                    <a:pt x="1724511" y="998667"/>
                  </a:lnTo>
                  <a:lnTo>
                    <a:pt x="1890955" y="998667"/>
                  </a:lnTo>
                  <a:lnTo>
                    <a:pt x="1890955" y="865205"/>
                  </a:lnTo>
                  <a:lnTo>
                    <a:pt x="0" y="865205"/>
                  </a:lnTo>
                  <a:lnTo>
                    <a:pt x="0" y="1"/>
                  </a:lnTo>
                  <a:lnTo>
                    <a:pt x="4114800" y="1"/>
                  </a:lnTo>
                  <a:lnTo>
                    <a:pt x="4114800" y="86520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7" tIns="99569" rIns="99569" bIns="56591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Submit Report to Congress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153417" y="1902837"/>
            <a:ext cx="3673641" cy="33547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499"/>
                </a:solidFill>
              </a:rPr>
              <a:t>T</a:t>
            </a:r>
            <a:r>
              <a:rPr lang="en-US" sz="1600" b="1" dirty="0" smtClean="0">
                <a:solidFill>
                  <a:srgbClr val="002499"/>
                </a:solidFill>
              </a:rPr>
              <a:t>he </a:t>
            </a:r>
            <a:r>
              <a:rPr lang="en-US" sz="1600" b="1" dirty="0">
                <a:solidFill>
                  <a:srgbClr val="002499"/>
                </a:solidFill>
              </a:rPr>
              <a:t>Report to Congress will: </a:t>
            </a:r>
          </a:p>
          <a:p>
            <a:pPr marL="225425" indent="-225425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dirty="0">
                <a:solidFill>
                  <a:srgbClr val="002499"/>
                </a:solidFill>
              </a:rPr>
              <a:t>Describe alternatives under consideration</a:t>
            </a:r>
          </a:p>
          <a:p>
            <a:pPr marL="225425" indent="-225425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dirty="0">
                <a:solidFill>
                  <a:srgbClr val="002499"/>
                </a:solidFill>
              </a:rPr>
              <a:t>Identify  waste volume, concentration, and other relevant characteristics</a:t>
            </a:r>
          </a:p>
          <a:p>
            <a:pPr marL="225425" indent="-225425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dirty="0">
                <a:solidFill>
                  <a:srgbClr val="002499"/>
                </a:solidFill>
              </a:rPr>
              <a:t>Identify the Federal and non-Federal options for disposal</a:t>
            </a:r>
          </a:p>
          <a:p>
            <a:pPr marL="225425" indent="-225425" eaLnBrk="0" hangingPunct="0">
              <a:buFont typeface="Arial" pitchFamily="34" charset="0"/>
              <a:buChar char="•"/>
            </a:pPr>
            <a:r>
              <a:rPr lang="en-US" sz="1400" dirty="0">
                <a:solidFill>
                  <a:srgbClr val="002499"/>
                </a:solidFill>
              </a:rPr>
              <a:t>Describe actions to ensure safe disposal of identified radioactive wastes</a:t>
            </a:r>
          </a:p>
          <a:p>
            <a:pPr marL="225425" indent="-225425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dirty="0">
                <a:solidFill>
                  <a:srgbClr val="002499"/>
                </a:solidFill>
              </a:rPr>
              <a:t>Describe projected costs</a:t>
            </a:r>
          </a:p>
          <a:p>
            <a:pPr marL="225425" indent="-225425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dirty="0">
                <a:solidFill>
                  <a:srgbClr val="002499"/>
                </a:solidFill>
              </a:rPr>
              <a:t>Identify options for ensuring that the beneficiaries of the activities resulting from the generation of GTCC waste bear all reasonable costs of disposing of such wastes</a:t>
            </a:r>
          </a:p>
          <a:p>
            <a:pPr marL="225425" indent="-225425" eaLnBrk="0" hangingPunct="0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dirty="0">
                <a:solidFill>
                  <a:srgbClr val="002499"/>
                </a:solidFill>
              </a:rPr>
              <a:t>Identify statutory authority required for disposal of GTCC </a:t>
            </a:r>
            <a:r>
              <a:rPr lang="en-US" sz="1400" dirty="0" smtClean="0">
                <a:solidFill>
                  <a:srgbClr val="002499"/>
                </a:solidFill>
              </a:rPr>
              <a:t>waste</a:t>
            </a:r>
            <a:endParaRPr lang="en-US" sz="1400" b="1" dirty="0">
              <a:solidFill>
                <a:srgbClr val="002499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27883" y="2057978"/>
            <a:ext cx="625534" cy="495752"/>
          </a:xfrm>
          <a:prstGeom prst="line">
            <a:avLst/>
          </a:prstGeom>
          <a:ln>
            <a:gradFill flip="none" rotWithShape="1">
              <a:gsLst>
                <a:gs pos="10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27463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872" y="152443"/>
            <a:ext cx="2219478" cy="563562"/>
          </a:xfrm>
        </p:spPr>
        <p:txBody>
          <a:bodyPr>
            <a:noAutofit/>
          </a:bodyPr>
          <a:lstStyle/>
          <a:p>
            <a:r>
              <a:rPr lang="en-US" sz="2800" b="0" dirty="0" smtClean="0"/>
              <a:t>WIPP Update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44448" y="1035866"/>
            <a:ext cx="8237031" cy="51598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002499"/>
                </a:solidFill>
              </a:rPr>
              <a:t>WIPP Officially Reopened with a ribbon cutting ceremony held on January 9, 2017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 </a:t>
            </a:r>
            <a:endParaRPr lang="en-US" sz="1800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53" y="1957994"/>
            <a:ext cx="6839015" cy="455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5621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8367" y="274638"/>
            <a:ext cx="4901938" cy="504825"/>
          </a:xfrm>
        </p:spPr>
        <p:txBody>
          <a:bodyPr/>
          <a:lstStyle/>
          <a:p>
            <a:r>
              <a:rPr lang="en-US" sz="2800" b="0" dirty="0" smtClean="0"/>
              <a:t>WIPP Update: Look Ahead 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19" y="1162471"/>
            <a:ext cx="8496300" cy="502875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2499"/>
                </a:solidFill>
              </a:rPr>
              <a:t> </a:t>
            </a:r>
            <a:r>
              <a:rPr lang="en-US" sz="2200" b="1" dirty="0" smtClean="0">
                <a:solidFill>
                  <a:srgbClr val="002499"/>
                </a:solidFill>
              </a:rPr>
              <a:t>Near-Term (next 12 months)</a:t>
            </a:r>
          </a:p>
          <a:p>
            <a:pPr marL="1027113" lvl="2" indent="-341313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2499"/>
                </a:solidFill>
              </a:rPr>
              <a:t>Waste emplacement operations in Panel 7</a:t>
            </a:r>
          </a:p>
          <a:p>
            <a:pPr marL="1027113" lvl="2" indent="-341313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2499"/>
                </a:solidFill>
              </a:rPr>
              <a:t> Shipping has resumed – establishing priorities</a:t>
            </a:r>
          </a:p>
          <a:p>
            <a:pPr marL="1027113" lvl="2" indent="-341313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2499"/>
                </a:solidFill>
              </a:rPr>
              <a:t>Supplemental Ventilation</a:t>
            </a:r>
          </a:p>
          <a:p>
            <a:pPr marL="1027113" lvl="2" indent="-341313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499"/>
                </a:solidFill>
              </a:rPr>
              <a:t>Restart </a:t>
            </a:r>
            <a:r>
              <a:rPr lang="en-US" sz="2000" dirty="0" smtClean="0">
                <a:solidFill>
                  <a:srgbClr val="002499"/>
                </a:solidFill>
              </a:rPr>
              <a:t>of mining operations</a:t>
            </a:r>
          </a:p>
          <a:p>
            <a:pPr marL="1027113" lvl="2" indent="-341313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2499"/>
                </a:solidFill>
              </a:rPr>
              <a:t>Continue preparation for closure of the far south end of the WIPP underground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b="1" dirty="0" smtClean="0">
              <a:solidFill>
                <a:srgbClr val="002499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2499"/>
                </a:solidFill>
              </a:rPr>
              <a:t>Long-Term (1 to 5 years)</a:t>
            </a:r>
          </a:p>
          <a:p>
            <a:pPr marL="1027113" lvl="2" indent="-341313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2499"/>
                </a:solidFill>
              </a:rPr>
              <a:t>New - air intake shaft</a:t>
            </a:r>
          </a:p>
          <a:p>
            <a:pPr marL="1027113" lvl="2" indent="-341313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2499"/>
                </a:solidFill>
              </a:rPr>
              <a:t>New safety significant permanent ventilation system</a:t>
            </a:r>
          </a:p>
          <a:p>
            <a:pPr marL="914400" lvl="2" indent="0">
              <a:buNone/>
            </a:pPr>
            <a:endParaRPr lang="en-US" sz="1800" b="1" dirty="0">
              <a:solidFill>
                <a:srgbClr val="002499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24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1992" y="56435"/>
            <a:ext cx="5935548" cy="505538"/>
          </a:xfrm>
        </p:spPr>
        <p:txBody>
          <a:bodyPr/>
          <a:lstStyle/>
          <a:p>
            <a:r>
              <a:rPr lang="en-US" sz="2800" b="0" dirty="0" smtClean="0"/>
              <a:t>WIPP Update: Projected Shipping Estimates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4825" y="1065229"/>
            <a:ext cx="8315325" cy="4716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002499"/>
                </a:solidFill>
              </a:rPr>
              <a:t>Key </a:t>
            </a:r>
            <a:r>
              <a:rPr lang="en-US" sz="2200" b="1" dirty="0">
                <a:solidFill>
                  <a:srgbClr val="002499"/>
                </a:solidFill>
              </a:rPr>
              <a:t>considerations in the development of the shipping estimate and points of origin included: </a:t>
            </a:r>
          </a:p>
          <a:p>
            <a:pPr lvl="0"/>
            <a:r>
              <a:rPr lang="en-US" sz="2000" dirty="0">
                <a:solidFill>
                  <a:srgbClr val="002499"/>
                </a:solidFill>
              </a:rPr>
              <a:t>WIPP waste emplacement rate; </a:t>
            </a:r>
          </a:p>
          <a:p>
            <a:pPr lvl="0"/>
            <a:r>
              <a:rPr lang="en-US" sz="2000" dirty="0">
                <a:solidFill>
                  <a:srgbClr val="002499"/>
                </a:solidFill>
              </a:rPr>
              <a:t>Available waste to ship; </a:t>
            </a:r>
          </a:p>
          <a:p>
            <a:pPr lvl="0"/>
            <a:r>
              <a:rPr lang="en-US" sz="2000" dirty="0">
                <a:solidFill>
                  <a:srgbClr val="002499"/>
                </a:solidFill>
              </a:rPr>
              <a:t>Regulatory commitments and agreements; </a:t>
            </a:r>
          </a:p>
          <a:p>
            <a:pPr lvl="0"/>
            <a:r>
              <a:rPr lang="en-US" sz="2000" dirty="0">
                <a:solidFill>
                  <a:srgbClr val="002499"/>
                </a:solidFill>
              </a:rPr>
              <a:t>WIPP transportation/waste acceptance capabilities; </a:t>
            </a:r>
            <a:r>
              <a:rPr lang="en-US" sz="2000" dirty="0" smtClean="0">
                <a:solidFill>
                  <a:srgbClr val="002499"/>
                </a:solidFill>
              </a:rPr>
              <a:t>and</a:t>
            </a:r>
            <a:endParaRPr lang="en-US" sz="2000" dirty="0">
              <a:solidFill>
                <a:srgbClr val="002499"/>
              </a:solidFill>
            </a:endParaRPr>
          </a:p>
          <a:p>
            <a:pPr lvl="0"/>
            <a:r>
              <a:rPr lang="en-US" sz="2000" dirty="0" smtClean="0">
                <a:solidFill>
                  <a:srgbClr val="002499"/>
                </a:solidFill>
              </a:rPr>
              <a:t>Flexibility </a:t>
            </a:r>
            <a:r>
              <a:rPr lang="en-US" sz="2000" dirty="0">
                <a:solidFill>
                  <a:srgbClr val="002499"/>
                </a:solidFill>
              </a:rPr>
              <a:t>for changing technical and policy constraints.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302848"/>
              </p:ext>
            </p:extLst>
          </p:nvPr>
        </p:nvGraphicFramePr>
        <p:xfrm>
          <a:off x="2206408" y="3893270"/>
          <a:ext cx="6102391" cy="2243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3712"/>
                <a:gridCol w="3278679"/>
              </a:tblGrid>
              <a:tr h="4383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Site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Projected Shipments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Idaho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Oak Ridge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Savannah River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Waste Control Specialists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Los Alamos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4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128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7-Point Star 6"/>
          <p:cNvSpPr/>
          <p:nvPr/>
        </p:nvSpPr>
        <p:spPr>
          <a:xfrm>
            <a:off x="7029058" y="1566372"/>
            <a:ext cx="1791092" cy="169530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n-US" sz="1200" dirty="0" smtClean="0"/>
              <a:t>April 8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- TRU waste shipment from Idaho arrived at WIPP.</a:t>
            </a:r>
            <a:endParaRPr lang="en-US" sz="1200" dirty="0"/>
          </a:p>
        </p:txBody>
      </p:sp>
      <p:sp>
        <p:nvSpPr>
          <p:cNvPr id="8" name="7-Point Star 7"/>
          <p:cNvSpPr/>
          <p:nvPr/>
        </p:nvSpPr>
        <p:spPr>
          <a:xfrm>
            <a:off x="243331" y="4086373"/>
            <a:ext cx="1708017" cy="162627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n-US" sz="1200" dirty="0" smtClean="0"/>
              <a:t>April 13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- TRU waste shipment from SRS arrived at WIPP.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251679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5625" y="149986"/>
            <a:ext cx="5547000" cy="517071"/>
          </a:xfrm>
        </p:spPr>
        <p:txBody>
          <a:bodyPr/>
          <a:lstStyle/>
          <a:p>
            <a:r>
              <a:rPr lang="en-US" sz="2800" b="0" dirty="0" smtClean="0"/>
              <a:t>WIPP Update: Eligibility to Ship 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621" y="1263192"/>
            <a:ext cx="8352148" cy="526015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2499"/>
                </a:solidFill>
              </a:rPr>
              <a:t>In order to be eligible to ship waste for emplacement at WIPP, sites must verify that TRU waste meets the requirements for safe transportation and disposal</a:t>
            </a:r>
            <a:r>
              <a:rPr lang="en-US" sz="2000" b="1" dirty="0" smtClean="0">
                <a:solidFill>
                  <a:srgbClr val="002499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b="1" dirty="0">
              <a:solidFill>
                <a:srgbClr val="002499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002499"/>
                </a:solidFill>
              </a:rPr>
              <a:t>All waste must meet requirements in the new WIPP Documented Safety Analysis, including chemical compatibility </a:t>
            </a:r>
            <a:r>
              <a:rPr lang="en-US" dirty="0" smtClean="0">
                <a:solidFill>
                  <a:srgbClr val="002499"/>
                </a:solidFill>
              </a:rPr>
              <a:t>evaluations.</a:t>
            </a:r>
            <a:endParaRPr lang="en-US" dirty="0">
              <a:solidFill>
                <a:srgbClr val="002499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200" dirty="0">
              <a:solidFill>
                <a:srgbClr val="002499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002499"/>
                </a:solidFill>
              </a:rPr>
              <a:t>TRU generator sites are updating (and must get approval for) their TRU characterization, packaging and certification </a:t>
            </a:r>
            <a:r>
              <a:rPr lang="en-US" dirty="0" smtClean="0">
                <a:solidFill>
                  <a:srgbClr val="002499"/>
                </a:solidFill>
              </a:rPr>
              <a:t>programs.</a:t>
            </a:r>
            <a:endParaRPr lang="en-US" dirty="0">
              <a:solidFill>
                <a:srgbClr val="002499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200" dirty="0">
              <a:solidFill>
                <a:srgbClr val="002499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002499"/>
                </a:solidFill>
              </a:rPr>
              <a:t>All previously certified waste must also be reviewed to verify that it meets the new Waste Acceptance </a:t>
            </a:r>
            <a:r>
              <a:rPr lang="en-US" dirty="0" smtClean="0">
                <a:solidFill>
                  <a:srgbClr val="002499"/>
                </a:solidFill>
              </a:rPr>
              <a:t>Criteria.</a:t>
            </a:r>
            <a:endParaRPr lang="en-US" dirty="0">
              <a:solidFill>
                <a:srgbClr val="002499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39418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2525"/>
            <a:ext cx="7772400" cy="4697729"/>
          </a:xfrm>
        </p:spPr>
        <p:txBody>
          <a:bodyPr/>
          <a:lstStyle/>
          <a:p>
            <a:pPr marL="0" indent="0" algn="ctr">
              <a:buNone/>
            </a:pPr>
            <a:endParaRPr lang="en-US" sz="5400" dirty="0">
              <a:solidFill>
                <a:srgbClr val="002499"/>
              </a:solidFill>
            </a:endParaRPr>
          </a:p>
          <a:p>
            <a:pPr marL="0" indent="0" algn="ctr">
              <a:buNone/>
            </a:pPr>
            <a:endParaRPr lang="en-US" sz="5400" dirty="0" smtClean="0">
              <a:solidFill>
                <a:srgbClr val="002499"/>
              </a:solidFill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2499"/>
                </a:solidFill>
              </a:rPr>
              <a:t>Questions?</a:t>
            </a:r>
          </a:p>
          <a:p>
            <a:pPr marL="0" indent="0" algn="ctr">
              <a:buNone/>
            </a:pPr>
            <a:endParaRPr lang="en-US" sz="4400" dirty="0" smtClean="0">
              <a:solidFill>
                <a:srgbClr val="002499"/>
              </a:solidFill>
            </a:endParaRPr>
          </a:p>
          <a:p>
            <a:pPr marL="0" indent="0" algn="ctr">
              <a:buNone/>
            </a:pPr>
            <a:endParaRPr lang="en-US" sz="5400" dirty="0" smtClean="0">
              <a:solidFill>
                <a:srgbClr val="002499"/>
              </a:solidFill>
            </a:endParaRPr>
          </a:p>
          <a:p>
            <a:pPr marL="0" indent="0" algn="ctr">
              <a:buNone/>
            </a:pPr>
            <a:endParaRPr lang="en-US" sz="5400" dirty="0">
              <a:solidFill>
                <a:srgbClr val="002499"/>
              </a:solidFill>
            </a:endParaRPr>
          </a:p>
          <a:p>
            <a:pPr marL="0" indent="0" algn="ctr">
              <a:buNone/>
            </a:pPr>
            <a:endParaRPr lang="en-US" sz="5400" dirty="0" smtClean="0">
              <a:solidFill>
                <a:srgbClr val="002499"/>
              </a:solidFill>
            </a:endParaRPr>
          </a:p>
          <a:p>
            <a:pPr marL="0" indent="0" algn="ctr">
              <a:buNone/>
            </a:pPr>
            <a:endParaRPr lang="en-US" sz="5400" dirty="0">
              <a:solidFill>
                <a:srgbClr val="002499"/>
              </a:solidFill>
            </a:endParaRPr>
          </a:p>
          <a:p>
            <a:pPr marL="0" indent="0" algn="ctr">
              <a:buNone/>
            </a:pPr>
            <a:endParaRPr lang="en-US" sz="5400" dirty="0">
              <a:solidFill>
                <a:srgbClr val="0024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3614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25730" y="0"/>
            <a:ext cx="2018270" cy="889686"/>
          </a:xfrm>
        </p:spPr>
        <p:txBody>
          <a:bodyPr anchor="ctr" anchorCtr="1"/>
          <a:lstStyle/>
          <a:p>
            <a:r>
              <a:rPr lang="en-US" sz="2800" b="0" dirty="0" smtClean="0"/>
              <a:t>Overview</a:t>
            </a:r>
            <a:r>
              <a:rPr lang="en-US" sz="3600" b="0" dirty="0" smtClean="0"/>
              <a:t> </a:t>
            </a:r>
            <a:endParaRPr lang="en-US" sz="3600" b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1319" y="1485902"/>
            <a:ext cx="7996881" cy="4697729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480"/>
              </a:spcBef>
              <a:buClr>
                <a:srgbClr val="002499"/>
              </a:buClr>
              <a:defRPr/>
            </a:pPr>
            <a:r>
              <a:rPr lang="en-US" sz="2000" dirty="0" smtClean="0">
                <a:solidFill>
                  <a:srgbClr val="002499"/>
                </a:solidFill>
              </a:rPr>
              <a:t>The Current EM Organization Structure</a:t>
            </a:r>
          </a:p>
          <a:p>
            <a:pPr marL="0" indent="0">
              <a:spcBef>
                <a:spcPts val="480"/>
              </a:spcBef>
              <a:buClr>
                <a:srgbClr val="002499"/>
              </a:buClr>
              <a:buNone/>
              <a:defRPr/>
            </a:pPr>
            <a:endParaRPr lang="en-US" sz="2000" dirty="0" smtClean="0">
              <a:solidFill>
                <a:srgbClr val="002499"/>
              </a:solidFill>
            </a:endParaRPr>
          </a:p>
          <a:p>
            <a:pPr marL="457200" indent="-457200">
              <a:spcBef>
                <a:spcPts val="480"/>
              </a:spcBef>
              <a:buClr>
                <a:srgbClr val="002499"/>
              </a:buClr>
              <a:defRPr/>
            </a:pPr>
            <a:r>
              <a:rPr lang="en-US" sz="2000" dirty="0" smtClean="0">
                <a:solidFill>
                  <a:srgbClr val="002499"/>
                </a:solidFill>
              </a:rPr>
              <a:t>Low-Level </a:t>
            </a:r>
            <a:r>
              <a:rPr lang="en-US" sz="2000" dirty="0">
                <a:solidFill>
                  <a:srgbClr val="002499"/>
                </a:solidFill>
              </a:rPr>
              <a:t>Radioactive Waste (LLW) Policy &amp; </a:t>
            </a:r>
            <a:r>
              <a:rPr lang="en-US" sz="2000" dirty="0" smtClean="0">
                <a:solidFill>
                  <a:srgbClr val="002499"/>
                </a:solidFill>
              </a:rPr>
              <a:t>Goals</a:t>
            </a:r>
            <a:endParaRPr lang="en-US" sz="2000" dirty="0">
              <a:solidFill>
                <a:srgbClr val="002499"/>
              </a:solidFill>
            </a:endParaRPr>
          </a:p>
          <a:p>
            <a:pPr marL="0" indent="0">
              <a:spcBef>
                <a:spcPts val="480"/>
              </a:spcBef>
              <a:buClr>
                <a:srgbClr val="002499"/>
              </a:buClr>
              <a:buNone/>
              <a:defRPr/>
            </a:pPr>
            <a:endParaRPr lang="en-US" sz="2000" dirty="0">
              <a:solidFill>
                <a:srgbClr val="002499"/>
              </a:solidFill>
            </a:endParaRPr>
          </a:p>
          <a:p>
            <a:pPr marL="457200" indent="-457200">
              <a:spcBef>
                <a:spcPts val="480"/>
              </a:spcBef>
              <a:buClr>
                <a:srgbClr val="002499"/>
              </a:buClr>
              <a:defRPr/>
            </a:pPr>
            <a:r>
              <a:rPr lang="en-US" sz="2000" dirty="0">
                <a:solidFill>
                  <a:srgbClr val="002499"/>
                </a:solidFill>
              </a:rPr>
              <a:t>Status on Greater-Than-Class C (GTCC) LLW and GTCC-like Waste Disposal </a:t>
            </a:r>
          </a:p>
          <a:p>
            <a:pPr marL="0" indent="0">
              <a:spcBef>
                <a:spcPts val="480"/>
              </a:spcBef>
              <a:buClr>
                <a:srgbClr val="002499"/>
              </a:buClr>
              <a:buNone/>
              <a:defRPr/>
            </a:pPr>
            <a:endParaRPr lang="en-US" sz="2000" dirty="0" smtClean="0">
              <a:solidFill>
                <a:srgbClr val="002499"/>
              </a:solidFill>
            </a:endParaRPr>
          </a:p>
          <a:p>
            <a:pPr marL="457200" indent="-457200">
              <a:spcBef>
                <a:spcPts val="480"/>
              </a:spcBef>
              <a:buClr>
                <a:srgbClr val="002499"/>
              </a:buClr>
              <a:defRPr/>
            </a:pPr>
            <a:r>
              <a:rPr lang="en-US" sz="2000" dirty="0" smtClean="0">
                <a:solidFill>
                  <a:srgbClr val="002499"/>
                </a:solidFill>
              </a:rPr>
              <a:t>Update </a:t>
            </a:r>
            <a:r>
              <a:rPr lang="en-US" sz="2000" dirty="0">
                <a:solidFill>
                  <a:srgbClr val="002499"/>
                </a:solidFill>
              </a:rPr>
              <a:t>for Waste Isolation Pilot Plant (WIPP) and </a:t>
            </a:r>
            <a:r>
              <a:rPr lang="en-US" sz="2000" dirty="0" smtClean="0">
                <a:solidFill>
                  <a:srgbClr val="002499"/>
                </a:solidFill>
              </a:rPr>
              <a:t>Transuranic (TRU) </a:t>
            </a:r>
            <a:r>
              <a:rPr lang="en-US" sz="2000" dirty="0">
                <a:solidFill>
                  <a:srgbClr val="002499"/>
                </a:solidFill>
              </a:rPr>
              <a:t>Waste Across the DOE </a:t>
            </a:r>
            <a:r>
              <a:rPr lang="en-US" sz="2000" dirty="0" smtClean="0">
                <a:solidFill>
                  <a:srgbClr val="002499"/>
                </a:solidFill>
              </a:rPr>
              <a:t>Complex</a:t>
            </a:r>
          </a:p>
          <a:p>
            <a:pPr marL="757238" lvl="1" indent="-457200">
              <a:spcBef>
                <a:spcPts val="480"/>
              </a:spcBef>
              <a:buClr>
                <a:srgbClr val="002499"/>
              </a:buClr>
              <a:buFont typeface="Courier New" panose="02070309020205020404" pitchFamily="49" charset="0"/>
              <a:buChar char="o"/>
              <a:defRPr/>
            </a:pPr>
            <a:endParaRPr lang="en-US" sz="1800" b="1" dirty="0"/>
          </a:p>
          <a:p>
            <a:pPr marL="757238" lvl="1" indent="-457200">
              <a:spcBef>
                <a:spcPts val="480"/>
              </a:spcBef>
              <a:buClr>
                <a:srgbClr val="002499"/>
              </a:buClr>
              <a:buFont typeface="Courier New" panose="02070309020205020404" pitchFamily="49" charset="0"/>
              <a:buChar char="o"/>
              <a:defRPr/>
            </a:pPr>
            <a:endParaRPr lang="en-US" sz="1800" b="1" dirty="0" smtClean="0"/>
          </a:p>
          <a:p>
            <a:pPr marL="757238" lvl="1" indent="-457200">
              <a:spcBef>
                <a:spcPts val="480"/>
              </a:spcBef>
              <a:buClr>
                <a:srgbClr val="002499"/>
              </a:buClr>
              <a:buFont typeface="Courier New" panose="02070309020205020404" pitchFamily="49" charset="0"/>
              <a:buChar char="o"/>
              <a:defRPr/>
            </a:pPr>
            <a:endParaRPr lang="en-US" sz="1800" dirty="0"/>
          </a:p>
          <a:p>
            <a:pPr marL="757238" lvl="1" indent="-457200">
              <a:spcBef>
                <a:spcPts val="480"/>
              </a:spcBef>
              <a:buClr>
                <a:srgbClr val="002499"/>
              </a:buClr>
              <a:buFont typeface="Courier New" panose="02070309020205020404" pitchFamily="49" charset="0"/>
              <a:buChar char="o"/>
              <a:defRPr/>
            </a:pPr>
            <a:endParaRPr lang="en-US" sz="1800" dirty="0">
              <a:solidFill>
                <a:srgbClr val="002499"/>
              </a:solidFill>
            </a:endParaRPr>
          </a:p>
          <a:p>
            <a:pPr marL="457200" indent="-457200">
              <a:spcBef>
                <a:spcPts val="480"/>
              </a:spcBef>
              <a:buClr>
                <a:srgbClr val="002499"/>
              </a:buClr>
              <a:defRPr/>
            </a:pPr>
            <a:endParaRPr lang="en-US" sz="2000" dirty="0">
              <a:solidFill>
                <a:srgbClr val="002499"/>
              </a:solidFill>
            </a:endParaRPr>
          </a:p>
          <a:p>
            <a:pPr marL="0" indent="0">
              <a:spcBef>
                <a:spcPts val="480"/>
              </a:spcBef>
              <a:buClr>
                <a:srgbClr val="002499"/>
              </a:buClr>
              <a:buNone/>
              <a:defRPr/>
            </a:pPr>
            <a:endParaRPr lang="en-US" sz="2000" dirty="0">
              <a:solidFill>
                <a:srgbClr val="002499"/>
              </a:solidFill>
            </a:endParaRPr>
          </a:p>
          <a:p>
            <a:pPr marL="457200" indent="-457200">
              <a:spcBef>
                <a:spcPts val="480"/>
              </a:spcBef>
              <a:buClr>
                <a:srgbClr val="002499"/>
              </a:buClr>
              <a:defRPr/>
            </a:pPr>
            <a:endParaRPr lang="en-US" sz="2000" dirty="0">
              <a:solidFill>
                <a:srgbClr val="0024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7202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8" name="Straight Connector 70"/>
          <p:cNvCxnSpPr>
            <a:cxnSpLocks noChangeShapeType="1"/>
          </p:cNvCxnSpPr>
          <p:nvPr/>
        </p:nvCxnSpPr>
        <p:spPr bwMode="auto">
          <a:xfrm>
            <a:off x="4579442" y="1791890"/>
            <a:ext cx="1488" cy="601266"/>
          </a:xfrm>
          <a:prstGeom prst="line">
            <a:avLst/>
          </a:prstGeom>
          <a:noFill/>
          <a:ln w="28575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6054328" y="1714500"/>
            <a:ext cx="589359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0" name="Straight Connector 17"/>
          <p:cNvCxnSpPr>
            <a:cxnSpLocks noChangeShapeType="1"/>
          </p:cNvCxnSpPr>
          <p:nvPr/>
        </p:nvCxnSpPr>
        <p:spPr bwMode="auto">
          <a:xfrm flipV="1">
            <a:off x="4783336" y="3397747"/>
            <a:ext cx="287239" cy="0"/>
          </a:xfrm>
          <a:prstGeom prst="line">
            <a:avLst/>
          </a:prstGeom>
          <a:noFill/>
          <a:ln w="28575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1" name="Straight Connector 66"/>
          <p:cNvCxnSpPr>
            <a:cxnSpLocks noChangeShapeType="1"/>
          </p:cNvCxnSpPr>
          <p:nvPr/>
        </p:nvCxnSpPr>
        <p:spPr bwMode="auto">
          <a:xfrm>
            <a:off x="4796731" y="5706070"/>
            <a:ext cx="290214" cy="0"/>
          </a:xfrm>
          <a:prstGeom prst="line">
            <a:avLst/>
          </a:prstGeom>
          <a:noFill/>
          <a:ln w="28575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2" name="Straight Connector 61"/>
          <p:cNvCxnSpPr>
            <a:cxnSpLocks noChangeShapeType="1"/>
          </p:cNvCxnSpPr>
          <p:nvPr/>
        </p:nvCxnSpPr>
        <p:spPr bwMode="auto">
          <a:xfrm>
            <a:off x="1259086" y="2049364"/>
            <a:ext cx="0" cy="599777"/>
          </a:xfrm>
          <a:prstGeom prst="line">
            <a:avLst/>
          </a:prstGeom>
          <a:noFill/>
          <a:ln w="28575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3" name="Straight Connector 2"/>
          <p:cNvCxnSpPr>
            <a:cxnSpLocks noChangeShapeType="1"/>
          </p:cNvCxnSpPr>
          <p:nvPr/>
        </p:nvCxnSpPr>
        <p:spPr bwMode="auto">
          <a:xfrm flipH="1">
            <a:off x="7119937" y="1200299"/>
            <a:ext cx="0" cy="325933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4" name="Straight Connector 70"/>
          <p:cNvCxnSpPr>
            <a:cxnSpLocks noChangeShapeType="1"/>
          </p:cNvCxnSpPr>
          <p:nvPr/>
        </p:nvCxnSpPr>
        <p:spPr bwMode="auto">
          <a:xfrm>
            <a:off x="7875984" y="2050852"/>
            <a:ext cx="1489" cy="556617"/>
          </a:xfrm>
          <a:prstGeom prst="line">
            <a:avLst/>
          </a:prstGeom>
          <a:noFill/>
          <a:ln w="28575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5" name="Straight Connector 68"/>
          <p:cNvCxnSpPr>
            <a:cxnSpLocks noChangeShapeType="1"/>
          </p:cNvCxnSpPr>
          <p:nvPr/>
        </p:nvCxnSpPr>
        <p:spPr bwMode="auto">
          <a:xfrm>
            <a:off x="6722567" y="2979539"/>
            <a:ext cx="23813" cy="3257848"/>
          </a:xfrm>
          <a:prstGeom prst="line">
            <a:avLst/>
          </a:prstGeom>
          <a:noFill/>
          <a:ln w="28575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6" name="Straight Connector 69"/>
          <p:cNvCxnSpPr>
            <a:cxnSpLocks noChangeShapeType="1"/>
          </p:cNvCxnSpPr>
          <p:nvPr/>
        </p:nvCxnSpPr>
        <p:spPr bwMode="auto">
          <a:xfrm>
            <a:off x="6730008" y="3434953"/>
            <a:ext cx="169664" cy="0"/>
          </a:xfrm>
          <a:prstGeom prst="line">
            <a:avLst/>
          </a:prstGeom>
          <a:noFill/>
          <a:ln w="28575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7" name="Straight Connector 65"/>
          <p:cNvCxnSpPr>
            <a:cxnSpLocks noChangeShapeType="1"/>
          </p:cNvCxnSpPr>
          <p:nvPr/>
        </p:nvCxnSpPr>
        <p:spPr bwMode="auto">
          <a:xfrm>
            <a:off x="5070575" y="3964781"/>
            <a:ext cx="290214" cy="0"/>
          </a:xfrm>
          <a:prstGeom prst="line">
            <a:avLst/>
          </a:prstGeom>
          <a:noFill/>
          <a:ln w="28575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8" name="Straight Connector 14"/>
          <p:cNvCxnSpPr>
            <a:cxnSpLocks noChangeShapeType="1"/>
          </p:cNvCxnSpPr>
          <p:nvPr/>
        </p:nvCxnSpPr>
        <p:spPr bwMode="auto">
          <a:xfrm>
            <a:off x="5066110" y="2976563"/>
            <a:ext cx="10418" cy="2742903"/>
          </a:xfrm>
          <a:prstGeom prst="line">
            <a:avLst/>
          </a:prstGeom>
          <a:noFill/>
          <a:ln w="28575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9" name="Straight Connector 65"/>
          <p:cNvCxnSpPr>
            <a:cxnSpLocks noChangeShapeType="1"/>
          </p:cNvCxnSpPr>
          <p:nvPr/>
        </p:nvCxnSpPr>
        <p:spPr bwMode="auto">
          <a:xfrm>
            <a:off x="4775895" y="5259586"/>
            <a:ext cx="290214" cy="0"/>
          </a:xfrm>
          <a:prstGeom prst="line">
            <a:avLst/>
          </a:prstGeom>
          <a:noFill/>
          <a:ln w="28575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0" name="Straight Connector 70"/>
          <p:cNvCxnSpPr>
            <a:cxnSpLocks noChangeShapeType="1"/>
          </p:cNvCxnSpPr>
          <p:nvPr/>
        </p:nvCxnSpPr>
        <p:spPr bwMode="auto">
          <a:xfrm>
            <a:off x="6750844" y="5171778"/>
            <a:ext cx="144364" cy="0"/>
          </a:xfrm>
          <a:prstGeom prst="line">
            <a:avLst/>
          </a:prstGeom>
          <a:noFill/>
          <a:ln w="28575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1" name="Straight Connector 64"/>
          <p:cNvCxnSpPr>
            <a:cxnSpLocks noChangeShapeType="1"/>
          </p:cNvCxnSpPr>
          <p:nvPr/>
        </p:nvCxnSpPr>
        <p:spPr bwMode="auto">
          <a:xfrm>
            <a:off x="166687" y="5662911"/>
            <a:ext cx="144364" cy="0"/>
          </a:xfrm>
          <a:prstGeom prst="line">
            <a:avLst/>
          </a:prstGeom>
          <a:noFill/>
          <a:ln w="28575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2" name="Straight Connector 7"/>
          <p:cNvCxnSpPr>
            <a:cxnSpLocks noChangeShapeType="1"/>
          </p:cNvCxnSpPr>
          <p:nvPr/>
        </p:nvCxnSpPr>
        <p:spPr bwMode="auto">
          <a:xfrm>
            <a:off x="165200" y="3430489"/>
            <a:ext cx="144363" cy="0"/>
          </a:xfrm>
          <a:prstGeom prst="line">
            <a:avLst/>
          </a:prstGeom>
          <a:noFill/>
          <a:ln w="28575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13" name="Straight Connector 62"/>
          <p:cNvCxnSpPr>
            <a:cxnSpLocks noChangeShapeType="1"/>
          </p:cNvCxnSpPr>
          <p:nvPr/>
        </p:nvCxnSpPr>
        <p:spPr bwMode="auto">
          <a:xfrm>
            <a:off x="169664" y="4375547"/>
            <a:ext cx="144364" cy="0"/>
          </a:xfrm>
          <a:prstGeom prst="line">
            <a:avLst/>
          </a:prstGeom>
          <a:noFill/>
          <a:ln w="28575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14" name="TextBox 92"/>
          <p:cNvSpPr txBox="1">
            <a:spLocks noChangeArrowheads="1"/>
          </p:cNvSpPr>
          <p:nvPr/>
        </p:nvSpPr>
        <p:spPr bwMode="auto">
          <a:xfrm>
            <a:off x="6722567" y="2357438"/>
            <a:ext cx="2238375" cy="747116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25" b="1" dirty="0">
                <a:solidFill>
                  <a:srgbClr val="000099"/>
                </a:solidFill>
                <a:latin typeface="Calibri" panose="020F0502020204030204" pitchFamily="34" charset="0"/>
              </a:rPr>
              <a:t>EM-5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25" b="1" dirty="0">
                <a:solidFill>
                  <a:srgbClr val="000099"/>
                </a:solidFill>
                <a:latin typeface="Calibri" panose="020F0502020204030204" pitchFamily="34" charset="0"/>
              </a:rPr>
              <a:t>Corporate Services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25" b="1" dirty="0">
                <a:solidFill>
                  <a:srgbClr val="000099"/>
                </a:solidFill>
                <a:latin typeface="Calibri" panose="020F0502020204030204" pitchFamily="34" charset="0"/>
              </a:rPr>
              <a:t>Candice Trummell, </a:t>
            </a:r>
            <a:r>
              <a:rPr lang="en-US" altLang="en-US" sz="1125" b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APDAS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25" b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Jason Donaldson, Deputy Chief</a:t>
            </a:r>
            <a:endParaRPr lang="en-US" altLang="en-US" sz="1125" b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4115" name="TextBox 8"/>
          <p:cNvSpPr txBox="1">
            <a:spLocks noChangeArrowheads="1"/>
          </p:cNvSpPr>
          <p:nvPr/>
        </p:nvSpPr>
        <p:spPr bwMode="auto">
          <a:xfrm>
            <a:off x="2607469" y="2357437"/>
            <a:ext cx="3943945" cy="71139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25" b="1" dirty="0">
                <a:solidFill>
                  <a:srgbClr val="000099"/>
                </a:solidFill>
                <a:latin typeface="Calibri" panose="020F0502020204030204" pitchFamily="34" charset="0"/>
              </a:rPr>
              <a:t>EM-3 </a:t>
            </a:r>
            <a:br>
              <a:rPr lang="en-US" altLang="en-US" sz="1125" b="1" dirty="0">
                <a:solidFill>
                  <a:srgbClr val="000099"/>
                </a:solidFill>
                <a:latin typeface="Calibri" panose="020F0502020204030204" pitchFamily="34" charset="0"/>
              </a:rPr>
            </a:br>
            <a:r>
              <a:rPr lang="en-US" altLang="en-US" sz="1125" b="1" dirty="0">
                <a:solidFill>
                  <a:srgbClr val="000099"/>
                </a:solidFill>
                <a:latin typeface="Calibri" panose="020F0502020204030204" pitchFamily="34" charset="0"/>
              </a:rPr>
              <a:t>Field Operations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25" b="1" dirty="0">
                <a:solidFill>
                  <a:srgbClr val="000099"/>
                </a:solidFill>
                <a:latin typeface="Calibri" panose="020F0502020204030204" pitchFamily="34" charset="0"/>
              </a:rPr>
              <a:t>Stacy Charboneau, </a:t>
            </a:r>
            <a:r>
              <a:rPr lang="en-US" altLang="en-US" sz="1125" b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APDAS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25" b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Kirk Lachman, Deputy Chief</a:t>
            </a:r>
            <a:endParaRPr lang="en-US" altLang="en-US" sz="1125" b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4116" name="Line 99"/>
          <p:cNvSpPr>
            <a:spLocks noChangeShapeType="1"/>
          </p:cNvSpPr>
          <p:nvPr/>
        </p:nvSpPr>
        <p:spPr bwMode="auto">
          <a:xfrm>
            <a:off x="2372321" y="1214438"/>
            <a:ext cx="879575" cy="0"/>
          </a:xfrm>
          <a:prstGeom prst="line">
            <a:avLst/>
          </a:prstGeom>
          <a:noFill/>
          <a:ln w="19050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8" dirty="0"/>
          </a:p>
        </p:txBody>
      </p:sp>
      <p:sp>
        <p:nvSpPr>
          <p:cNvPr id="4117" name="Text Box 7"/>
          <p:cNvSpPr txBox="1">
            <a:spLocks noChangeArrowheads="1"/>
          </p:cNvSpPr>
          <p:nvPr/>
        </p:nvSpPr>
        <p:spPr bwMode="auto">
          <a:xfrm>
            <a:off x="1558231" y="912317"/>
            <a:ext cx="1052214" cy="575964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38" dirty="0">
                <a:latin typeface="Calibri" panose="020F0502020204030204" pitchFamily="34" charset="0"/>
              </a:rPr>
              <a:t>Savannah River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38" dirty="0">
                <a:latin typeface="Calibri" panose="020F0502020204030204" pitchFamily="34" charset="0"/>
              </a:rPr>
              <a:t>National Laboratory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38" dirty="0">
                <a:latin typeface="Calibri" panose="020F0502020204030204" pitchFamily="34" charset="0"/>
              </a:rPr>
              <a:t>Policy Office</a:t>
            </a:r>
          </a:p>
        </p:txBody>
      </p:sp>
      <p:sp>
        <p:nvSpPr>
          <p:cNvPr id="10" name="Text Box 65"/>
          <p:cNvSpPr txBox="1">
            <a:spLocks noChangeArrowheads="1"/>
          </p:cNvSpPr>
          <p:nvPr/>
        </p:nvSpPr>
        <p:spPr bwMode="auto">
          <a:xfrm>
            <a:off x="2600027" y="3223617"/>
            <a:ext cx="2461617" cy="17466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114300" indent="-1143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EM-3.1 Safety, Security, and Quality Assurance </a:t>
            </a:r>
          </a:p>
          <a:p>
            <a:pPr marL="0" indent="0" algn="ctr">
              <a:spcAft>
                <a:spcPts val="563"/>
              </a:spcAft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Jim Hutton, DAS</a:t>
            </a:r>
            <a:br>
              <a:rPr lang="en-US" altLang="en-US" sz="750" dirty="0">
                <a:latin typeface="Calibri" panose="020F0502020204030204" pitchFamily="34" charset="0"/>
              </a:rPr>
            </a:br>
            <a:r>
              <a:rPr lang="en-US" altLang="en-US" sz="750" dirty="0">
                <a:latin typeface="Calibri" panose="020F0502020204030204" pitchFamily="34" charset="0"/>
              </a:rPr>
              <a:t>Greg Sosson, ADAS </a:t>
            </a:r>
          </a:p>
          <a:p>
            <a:pPr marL="0" indent="0">
              <a:spcAft>
                <a:spcPts val="563"/>
              </a:spcAft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3.11 Field Operations Oversight/CNS </a:t>
            </a:r>
            <a:br>
              <a:rPr lang="en-US" altLang="en-US" sz="750" dirty="0">
                <a:latin typeface="Calibri" panose="020F0502020204030204" pitchFamily="34" charset="0"/>
              </a:rPr>
            </a:br>
            <a:r>
              <a:rPr lang="en-US" altLang="en-US" sz="750" dirty="0">
                <a:latin typeface="Calibri" panose="020F0502020204030204" pitchFamily="34" charset="0"/>
              </a:rPr>
              <a:t>         Greg Sosson, ADAS</a:t>
            </a:r>
          </a:p>
          <a:p>
            <a:pPr marL="0" indent="0">
              <a:spcAft>
                <a:spcPts val="563"/>
              </a:spcAft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         3.111 Safety Management </a:t>
            </a:r>
            <a:r>
              <a:rPr lang="en-US" altLang="en-US" sz="750" dirty="0" smtClean="0">
                <a:latin typeface="Calibri" panose="020F0502020204030204" pitchFamily="34" charset="0"/>
              </a:rPr>
              <a:t>(Jomaries Rivera, </a:t>
            </a:r>
            <a:r>
              <a:rPr lang="en-US" altLang="en-US" sz="750" dirty="0">
                <a:latin typeface="Calibri" panose="020F0502020204030204" pitchFamily="34" charset="0"/>
              </a:rPr>
              <a:t>Acting)</a:t>
            </a:r>
          </a:p>
          <a:p>
            <a:pPr marL="0" indent="0">
              <a:spcAft>
                <a:spcPts val="563"/>
              </a:spcAft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         3.112 Operational Safety (Terrance Tracey)</a:t>
            </a:r>
          </a:p>
          <a:p>
            <a:pPr marL="0" indent="0">
              <a:spcAft>
                <a:spcPts val="563"/>
              </a:spcAft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         3.113 Standards and Quality Assurance                </a:t>
            </a:r>
            <a:br>
              <a:rPr lang="en-US" altLang="en-US" sz="750" dirty="0">
                <a:latin typeface="Calibri" panose="020F0502020204030204" pitchFamily="34" charset="0"/>
              </a:rPr>
            </a:br>
            <a:r>
              <a:rPr lang="en-US" altLang="en-US" sz="750" dirty="0">
                <a:latin typeface="Calibri" panose="020F0502020204030204" pitchFamily="34" charset="0"/>
              </a:rPr>
              <a:t>                     (Robert Murray)</a:t>
            </a:r>
          </a:p>
          <a:p>
            <a:pPr marL="0" indent="0">
              <a:spcAft>
                <a:spcPts val="563"/>
              </a:spcAft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         3.114 Safeguards, Security, and Emergency  </a:t>
            </a:r>
            <a:br>
              <a:rPr lang="en-US" altLang="en-US" sz="750" dirty="0">
                <a:latin typeface="Calibri" panose="020F0502020204030204" pitchFamily="34" charset="0"/>
              </a:rPr>
            </a:br>
            <a:r>
              <a:rPr lang="en-US" altLang="en-US" sz="750" dirty="0">
                <a:latin typeface="Calibri" panose="020F0502020204030204" pitchFamily="34" charset="0"/>
              </a:rPr>
              <a:t>                    Preparedness (Jimmy McMillian)</a:t>
            </a:r>
          </a:p>
        </p:txBody>
      </p:sp>
      <p:sp>
        <p:nvSpPr>
          <p:cNvPr id="12" name="Text Box 67"/>
          <p:cNvSpPr txBox="1">
            <a:spLocks noChangeArrowheads="1"/>
          </p:cNvSpPr>
          <p:nvPr/>
        </p:nvSpPr>
        <p:spPr bwMode="auto">
          <a:xfrm>
            <a:off x="2600028" y="5575101"/>
            <a:ext cx="2254746" cy="8233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marL="114300" indent="-1143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EM-3.3 Chief Engineer</a:t>
            </a:r>
          </a:p>
          <a:p>
            <a:pPr algn="ctr">
              <a:spcAft>
                <a:spcPts val="563"/>
              </a:spcAft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John Marra, Chief Engineer</a:t>
            </a:r>
          </a:p>
          <a:p>
            <a:pPr marL="0" indent="0">
              <a:spcAft>
                <a:spcPts val="563"/>
              </a:spcAft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3.31 Major Constructions and Modifications </a:t>
            </a:r>
            <a:br>
              <a:rPr lang="en-US" altLang="en-US" sz="750" dirty="0">
                <a:latin typeface="Calibri" panose="020F0502020204030204" pitchFamily="34" charset="0"/>
              </a:rPr>
            </a:br>
            <a:r>
              <a:rPr lang="en-US" altLang="en-US" sz="750" dirty="0">
                <a:latin typeface="Calibri" panose="020F0502020204030204" pitchFamily="34" charset="0"/>
              </a:rPr>
              <a:t>         (John Moon, Acting)</a:t>
            </a:r>
          </a:p>
          <a:p>
            <a:pPr marL="0" indent="0"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3.32 Operations and Processes </a:t>
            </a:r>
            <a:r>
              <a:rPr lang="en-US" altLang="en-US" sz="750" dirty="0" smtClean="0">
                <a:latin typeface="Calibri" panose="020F0502020204030204" pitchFamily="34" charset="0"/>
              </a:rPr>
              <a:t>(Michael Norato)</a:t>
            </a:r>
            <a:endParaRPr lang="en-US" altLang="en-US" sz="750" dirty="0">
              <a:latin typeface="Calibri" panose="020F0502020204030204" pitchFamily="34" charset="0"/>
            </a:endParaRPr>
          </a:p>
        </p:txBody>
      </p:sp>
      <p:sp>
        <p:nvSpPr>
          <p:cNvPr id="11" name="Text Box 66"/>
          <p:cNvSpPr txBox="1">
            <a:spLocks noChangeArrowheads="1"/>
          </p:cNvSpPr>
          <p:nvPr/>
        </p:nvSpPr>
        <p:spPr bwMode="auto">
          <a:xfrm>
            <a:off x="2600028" y="5103317"/>
            <a:ext cx="2254746" cy="3231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114300" indent="-1143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EM-3.2 Technology Development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Rod Rimando, Director </a:t>
            </a:r>
          </a:p>
        </p:txBody>
      </p:sp>
      <p:sp>
        <p:nvSpPr>
          <p:cNvPr id="13" name="Rectangle 91"/>
          <p:cNvSpPr>
            <a:spLocks noChangeArrowheads="1"/>
          </p:cNvSpPr>
          <p:nvPr/>
        </p:nvSpPr>
        <p:spPr bwMode="auto">
          <a:xfrm>
            <a:off x="3018234" y="602754"/>
            <a:ext cx="3089672" cy="1218902"/>
          </a:xfrm>
          <a:prstGeom prst="rect">
            <a:avLst/>
          </a:prstGeom>
          <a:solidFill>
            <a:srgbClr val="FFFFCC"/>
          </a:solidFill>
          <a:ln w="381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125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spcAft>
                <a:spcPct val="50000"/>
              </a:spcAft>
              <a:buFontTx/>
              <a:buNone/>
              <a:defRPr/>
            </a:pPr>
            <a:endParaRPr lang="en-US" altLang="en-US" sz="1125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1125" b="1" dirty="0">
                <a:solidFill>
                  <a:srgbClr val="000099"/>
                </a:solidFill>
                <a:latin typeface="Calibri" panose="020F0502020204030204" pitchFamily="34" charset="0"/>
              </a:rPr>
              <a:t>EM-1 Assistant Secretary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1125" b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Sue Cange, Acting</a:t>
            </a:r>
            <a:endParaRPr lang="en-US" altLang="en-US" sz="1125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en-US" altLang="en-US" sz="1125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1125" b="1" dirty="0">
                <a:solidFill>
                  <a:srgbClr val="000099"/>
                </a:solidFill>
                <a:latin typeface="Calibri" panose="020F0502020204030204" pitchFamily="34" charset="0"/>
              </a:rPr>
              <a:t>EM-2 Acting Principal Deputy Assistant Secretary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en-US" sz="1125" b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Sue </a:t>
            </a:r>
            <a:r>
              <a:rPr lang="en-US" altLang="en-US" sz="1125" b="1" dirty="0">
                <a:solidFill>
                  <a:srgbClr val="000099"/>
                </a:solidFill>
                <a:latin typeface="Calibri" panose="020F0502020204030204" pitchFamily="34" charset="0"/>
              </a:rPr>
              <a:t>Cange</a:t>
            </a:r>
          </a:p>
          <a:p>
            <a:pPr algn="ctr">
              <a:spcBef>
                <a:spcPct val="0"/>
              </a:spcBef>
              <a:spcAft>
                <a:spcPct val="50000"/>
              </a:spcAft>
              <a:buFontTx/>
              <a:buNone/>
              <a:defRPr/>
            </a:pPr>
            <a:r>
              <a:rPr lang="en-US" altLang="en-US" sz="1125" dirty="0">
                <a:solidFill>
                  <a:srgbClr val="000099"/>
                </a:solidFill>
                <a:latin typeface="Calibri" panose="020F0502020204030204" pitchFamily="34" charset="0"/>
              </a:rPr>
              <a:t/>
            </a:r>
            <a:br>
              <a:rPr lang="en-US" altLang="en-US" sz="1125" dirty="0">
                <a:solidFill>
                  <a:srgbClr val="000099"/>
                </a:solidFill>
                <a:latin typeface="Calibri" panose="020F0502020204030204" pitchFamily="34" charset="0"/>
              </a:rPr>
            </a:br>
            <a:endParaRPr lang="en-US" altLang="en-US" sz="1125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spcAft>
                <a:spcPct val="50000"/>
              </a:spcAft>
              <a:buFontTx/>
              <a:buNone/>
              <a:defRPr/>
            </a:pPr>
            <a:endParaRPr lang="en-US" altLang="en-US" sz="1125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4122" name="Text Box 147"/>
          <p:cNvSpPr txBox="1">
            <a:spLocks noChangeArrowheads="1"/>
          </p:cNvSpPr>
          <p:nvPr/>
        </p:nvSpPr>
        <p:spPr bwMode="auto">
          <a:xfrm>
            <a:off x="6417469" y="5689700"/>
            <a:ext cx="172641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1125" dirty="0">
              <a:latin typeface="Calibri" panose="020F0502020204030204" pitchFamily="34" charset="0"/>
            </a:endParaRPr>
          </a:p>
        </p:txBody>
      </p:sp>
      <p:sp>
        <p:nvSpPr>
          <p:cNvPr id="4123" name="Text Box 151"/>
          <p:cNvSpPr txBox="1">
            <a:spLocks noChangeArrowheads="1"/>
          </p:cNvSpPr>
          <p:nvPr/>
        </p:nvSpPr>
        <p:spPr bwMode="auto">
          <a:xfrm>
            <a:off x="6417469" y="5689700"/>
            <a:ext cx="172641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val="00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1125" dirty="0">
              <a:latin typeface="Calibri" panose="020F0502020204030204" pitchFamily="34" charset="0"/>
            </a:endParaRPr>
          </a:p>
        </p:txBody>
      </p:sp>
      <p:sp>
        <p:nvSpPr>
          <p:cNvPr id="4124" name="Line 99"/>
          <p:cNvSpPr>
            <a:spLocks noChangeShapeType="1"/>
          </p:cNvSpPr>
          <p:nvPr/>
        </p:nvSpPr>
        <p:spPr bwMode="auto">
          <a:xfrm>
            <a:off x="6127914" y="1212205"/>
            <a:ext cx="483692" cy="5079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88" dirty="0"/>
          </a:p>
        </p:txBody>
      </p:sp>
      <p:sp>
        <p:nvSpPr>
          <p:cNvPr id="4125" name="Text Box 7"/>
          <p:cNvSpPr txBox="1">
            <a:spLocks noChangeArrowheads="1"/>
          </p:cNvSpPr>
          <p:nvPr/>
        </p:nvSpPr>
        <p:spPr bwMode="auto">
          <a:xfrm>
            <a:off x="6607831" y="941287"/>
            <a:ext cx="1089422" cy="492621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38" dirty="0">
                <a:latin typeface="Calibri" panose="020F0502020204030204" pitchFamily="34" charset="0"/>
              </a:rPr>
              <a:t>EM-2.1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38" dirty="0">
                <a:latin typeface="Calibri" panose="020F0502020204030204" pitchFamily="34" charset="0"/>
              </a:rPr>
              <a:t>Chief of </a:t>
            </a:r>
            <a:r>
              <a:rPr lang="en-US" altLang="en-US" sz="938" dirty="0" smtClean="0">
                <a:latin typeface="Calibri" panose="020F0502020204030204" pitchFamily="34" charset="0"/>
              </a:rPr>
              <a:t>Staff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38" dirty="0" smtClean="0">
                <a:latin typeface="Calibri" panose="020F0502020204030204" pitchFamily="34" charset="0"/>
              </a:rPr>
              <a:t>Betsy Connell</a:t>
            </a:r>
          </a:p>
        </p:txBody>
      </p:sp>
      <p:sp>
        <p:nvSpPr>
          <p:cNvPr id="20" name="Text Box 65"/>
          <p:cNvSpPr txBox="1">
            <a:spLocks noChangeArrowheads="1"/>
          </p:cNvSpPr>
          <p:nvPr/>
        </p:nvSpPr>
        <p:spPr bwMode="auto">
          <a:xfrm>
            <a:off x="6884789" y="3219153"/>
            <a:ext cx="2110383" cy="15414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marL="114300" indent="-1143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EM-5.1 Resource Management</a:t>
            </a:r>
          </a:p>
          <a:p>
            <a:pPr algn="ctr">
              <a:defRPr/>
            </a:pPr>
            <a:r>
              <a:rPr lang="en-US" altLang="en-US" sz="750" dirty="0" smtClean="0">
                <a:latin typeface="Calibri" panose="020F0502020204030204" pitchFamily="34" charset="0"/>
              </a:rPr>
              <a:t>Jason Donaldson, Acting DAS</a:t>
            </a:r>
            <a:endParaRPr lang="en-US" altLang="en-US" sz="750" dirty="0">
              <a:latin typeface="Calibri" panose="020F0502020204030204" pitchFamily="34" charset="0"/>
            </a:endParaRPr>
          </a:p>
          <a:p>
            <a:pPr algn="ctr">
              <a:spcAft>
                <a:spcPts val="563"/>
              </a:spcAft>
              <a:defRPr/>
            </a:pPr>
            <a:r>
              <a:rPr lang="en-US" altLang="en-US" sz="750" dirty="0" smtClean="0">
                <a:latin typeface="Calibri" panose="020F0502020204030204" pitchFamily="34" charset="0"/>
              </a:rPr>
              <a:t>Melanie Bell, ADAS</a:t>
            </a:r>
            <a:endParaRPr lang="en-US" altLang="en-US" sz="750" dirty="0">
              <a:latin typeface="Calibri" panose="020F0502020204030204" pitchFamily="34" charset="0"/>
            </a:endParaRPr>
          </a:p>
          <a:p>
            <a:pPr marL="0" indent="0">
              <a:spcAft>
                <a:spcPts val="563"/>
              </a:spcAft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5.11 Budget and Planning </a:t>
            </a:r>
            <a:r>
              <a:rPr lang="en-US" altLang="en-US" sz="750" dirty="0" smtClean="0">
                <a:latin typeface="Calibri" panose="020F0502020204030204" pitchFamily="34" charset="0"/>
              </a:rPr>
              <a:t>(Steve Trischman)</a:t>
            </a:r>
            <a:endParaRPr lang="en-US" altLang="en-US" sz="750" dirty="0">
              <a:latin typeface="Calibri" panose="020F0502020204030204" pitchFamily="34" charset="0"/>
            </a:endParaRPr>
          </a:p>
          <a:p>
            <a:pPr marL="0" indent="0">
              <a:spcAft>
                <a:spcPts val="563"/>
              </a:spcAft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         5.111 Budget </a:t>
            </a:r>
            <a:r>
              <a:rPr lang="en-US" altLang="en-US" sz="750" dirty="0" smtClean="0">
                <a:latin typeface="Calibri" panose="020F0502020204030204" pitchFamily="34" charset="0"/>
              </a:rPr>
              <a:t>(Michele Torrusio)</a:t>
            </a:r>
            <a:endParaRPr lang="en-US" altLang="en-US" sz="750" dirty="0">
              <a:latin typeface="Calibri" panose="020F0502020204030204" pitchFamily="34" charset="0"/>
            </a:endParaRPr>
          </a:p>
          <a:p>
            <a:pPr marL="0" indent="0">
              <a:spcAft>
                <a:spcPts val="563"/>
              </a:spcAft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         5.112 Program Planning (Lois Jessup)</a:t>
            </a:r>
          </a:p>
          <a:p>
            <a:pPr marL="0" indent="0">
              <a:spcAft>
                <a:spcPts val="750"/>
              </a:spcAft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5.12 Information Systems (Jeanne Beard)</a:t>
            </a:r>
          </a:p>
          <a:p>
            <a:pPr marL="0" indent="0">
              <a:spcAft>
                <a:spcPts val="563"/>
              </a:spcAft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5.13 Workforce Management </a:t>
            </a:r>
            <a:br>
              <a:rPr lang="en-US" altLang="en-US" sz="750" dirty="0">
                <a:latin typeface="Calibri" panose="020F0502020204030204" pitchFamily="34" charset="0"/>
              </a:rPr>
            </a:br>
            <a:r>
              <a:rPr lang="en-US" altLang="en-US" sz="750" dirty="0">
                <a:latin typeface="Calibri" panose="020F0502020204030204" pitchFamily="34" charset="0"/>
              </a:rPr>
              <a:t>          (Mary Ann Maloney)</a:t>
            </a:r>
          </a:p>
        </p:txBody>
      </p:sp>
      <p:sp>
        <p:nvSpPr>
          <p:cNvPr id="21" name="Text Box 66"/>
          <p:cNvSpPr txBox="1">
            <a:spLocks noChangeArrowheads="1"/>
          </p:cNvSpPr>
          <p:nvPr/>
        </p:nvSpPr>
        <p:spPr bwMode="auto">
          <a:xfrm>
            <a:off x="6886278" y="4950024"/>
            <a:ext cx="2108894" cy="938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marL="114300" indent="-1143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EM-5.2 Acquisition &amp; Project Management</a:t>
            </a:r>
            <a:br>
              <a:rPr lang="en-US" altLang="en-US" sz="750" dirty="0">
                <a:latin typeface="Calibri" panose="020F0502020204030204" pitchFamily="34" charset="0"/>
              </a:rPr>
            </a:br>
            <a:r>
              <a:rPr lang="en-US" altLang="en-US" sz="750" dirty="0">
                <a:latin typeface="Calibri" panose="020F0502020204030204" pitchFamily="34" charset="0"/>
              </a:rPr>
              <a:t>Ralph Holland, DAS</a:t>
            </a:r>
          </a:p>
          <a:p>
            <a:pPr algn="ctr">
              <a:spcAft>
                <a:spcPts val="563"/>
              </a:spcAft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Norbert </a:t>
            </a:r>
            <a:r>
              <a:rPr lang="en-US" altLang="en-US" sz="750" dirty="0" smtClean="0">
                <a:latin typeface="Calibri" panose="020F0502020204030204" pitchFamily="34" charset="0"/>
              </a:rPr>
              <a:t>Doyle, ADAS</a:t>
            </a:r>
            <a:endParaRPr lang="en-US" altLang="en-US" sz="750" dirty="0">
              <a:latin typeface="Calibri" panose="020F0502020204030204" pitchFamily="34" charset="0"/>
            </a:endParaRPr>
          </a:p>
          <a:p>
            <a:pPr marL="0" indent="0">
              <a:spcAft>
                <a:spcPts val="563"/>
              </a:spcAft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5.21 Acquisition and Contract Management</a:t>
            </a:r>
            <a:br>
              <a:rPr lang="en-US" altLang="en-US" sz="750" dirty="0">
                <a:latin typeface="Calibri" panose="020F0502020204030204" pitchFamily="34" charset="0"/>
              </a:rPr>
            </a:br>
            <a:r>
              <a:rPr lang="en-US" altLang="en-US" sz="750" dirty="0">
                <a:latin typeface="Calibri" panose="020F0502020204030204" pitchFamily="34" charset="0"/>
              </a:rPr>
              <a:t>         (Norbert </a:t>
            </a:r>
            <a:r>
              <a:rPr lang="en-US" altLang="en-US" sz="750" dirty="0" smtClean="0">
                <a:latin typeface="Calibri" panose="020F0502020204030204" pitchFamily="34" charset="0"/>
              </a:rPr>
              <a:t>Doyle, Acting)</a:t>
            </a:r>
            <a:endParaRPr lang="en-US" altLang="en-US" sz="750" dirty="0">
              <a:latin typeface="Calibri" panose="020F0502020204030204" pitchFamily="34" charset="0"/>
            </a:endParaRPr>
          </a:p>
          <a:p>
            <a:pPr marL="0" indent="0"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5.22 Project Management </a:t>
            </a:r>
            <a:r>
              <a:rPr lang="en-US" altLang="en-US" sz="750" dirty="0" smtClean="0">
                <a:latin typeface="Calibri" panose="020F0502020204030204" pitchFamily="34" charset="0"/>
              </a:rPr>
              <a:t>(Briant Charboneau)</a:t>
            </a:r>
            <a:endParaRPr lang="en-US" altLang="en-US" sz="750" dirty="0">
              <a:latin typeface="Calibri" panose="020F0502020204030204" pitchFamily="34" charset="0"/>
            </a:endParaRPr>
          </a:p>
        </p:txBody>
      </p:sp>
      <p:sp>
        <p:nvSpPr>
          <p:cNvPr id="22" name="Text Box 67"/>
          <p:cNvSpPr txBox="1">
            <a:spLocks noChangeArrowheads="1"/>
          </p:cNvSpPr>
          <p:nvPr/>
        </p:nvSpPr>
        <p:spPr bwMode="auto">
          <a:xfrm>
            <a:off x="6886278" y="6070700"/>
            <a:ext cx="210889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marL="114300" indent="-1143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EM-5.3 Communications</a:t>
            </a:r>
          </a:p>
          <a:p>
            <a:pPr algn="ctr">
              <a:spcAft>
                <a:spcPts val="563"/>
              </a:spcAft>
              <a:defRPr/>
            </a:pPr>
            <a:r>
              <a:rPr lang="en-US" altLang="en-US" sz="750" dirty="0" smtClean="0">
                <a:latin typeface="Calibri" panose="020F0502020204030204" pitchFamily="34" charset="0"/>
              </a:rPr>
              <a:t>Vacant</a:t>
            </a:r>
            <a:endParaRPr lang="en-US" altLang="en-US" sz="750" dirty="0">
              <a:latin typeface="Calibri" panose="020F0502020204030204" pitchFamily="34" charset="0"/>
            </a:endParaRPr>
          </a:p>
          <a:p>
            <a:pPr marL="0" indent="0">
              <a:spcAft>
                <a:spcPts val="563"/>
              </a:spcAft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5.31 External Affairs (Kristen Ellis)</a:t>
            </a:r>
          </a:p>
          <a:p>
            <a:pPr marL="0" indent="0"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5.32 Communications Services (Melanie Holt)</a:t>
            </a:r>
          </a:p>
        </p:txBody>
      </p:sp>
      <p:sp>
        <p:nvSpPr>
          <p:cNvPr id="4130" name="TextBox 7"/>
          <p:cNvSpPr txBox="1">
            <a:spLocks noChangeArrowheads="1"/>
          </p:cNvSpPr>
          <p:nvPr/>
        </p:nvSpPr>
        <p:spPr bwMode="auto">
          <a:xfrm>
            <a:off x="6994921" y="1484353"/>
            <a:ext cx="15716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50" dirty="0">
                <a:latin typeface="Calibri" panose="020F0502020204030204" pitchFamily="34" charset="0"/>
              </a:rPr>
              <a:t>- International Program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750" dirty="0">
                <a:latin typeface="Calibri" panose="020F0502020204030204" pitchFamily="34" charset="0"/>
              </a:rPr>
              <a:t>- Correspondence Center</a:t>
            </a:r>
          </a:p>
        </p:txBody>
      </p:sp>
      <p:cxnSp>
        <p:nvCxnSpPr>
          <p:cNvPr id="4131" name="Straight Connector 9"/>
          <p:cNvCxnSpPr>
            <a:cxnSpLocks noChangeShapeType="1"/>
          </p:cNvCxnSpPr>
          <p:nvPr/>
        </p:nvCxnSpPr>
        <p:spPr bwMode="auto">
          <a:xfrm>
            <a:off x="1259086" y="2061270"/>
            <a:ext cx="6625828" cy="0"/>
          </a:xfrm>
          <a:prstGeom prst="line">
            <a:avLst/>
          </a:prstGeom>
          <a:noFill/>
          <a:ln w="28575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32" name="Rectangle 10"/>
          <p:cNvSpPr>
            <a:spLocks noChangeArrowheads="1"/>
          </p:cNvSpPr>
          <p:nvPr/>
        </p:nvSpPr>
        <p:spPr bwMode="auto">
          <a:xfrm>
            <a:off x="151805" y="2354460"/>
            <a:ext cx="2305348" cy="750093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25" b="1" dirty="0">
                <a:solidFill>
                  <a:srgbClr val="000099"/>
                </a:solidFill>
                <a:latin typeface="Calibri" panose="020F0502020204030204" pitchFamily="34" charset="0"/>
              </a:rPr>
              <a:t>EM-4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25" b="1" dirty="0">
                <a:solidFill>
                  <a:srgbClr val="000099"/>
                </a:solidFill>
                <a:latin typeface="Calibri" panose="020F0502020204030204" pitchFamily="34" charset="0"/>
              </a:rPr>
              <a:t>Regulatory and Policy Affairs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25" b="1" dirty="0">
                <a:solidFill>
                  <a:srgbClr val="000099"/>
                </a:solidFill>
                <a:latin typeface="Calibri" panose="020F0502020204030204" pitchFamily="34" charset="0"/>
              </a:rPr>
              <a:t>Frank Marcinowski, </a:t>
            </a:r>
            <a:r>
              <a:rPr lang="en-US" altLang="en-US" sz="1125" b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APDAS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125" b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Vacant, Deputy Chief</a:t>
            </a:r>
            <a:endParaRPr lang="en-US" altLang="en-US" sz="1125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125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Text Box 65"/>
          <p:cNvSpPr txBox="1">
            <a:spLocks noChangeArrowheads="1"/>
          </p:cNvSpPr>
          <p:nvPr/>
        </p:nvSpPr>
        <p:spPr bwMode="auto">
          <a:xfrm>
            <a:off x="5231309" y="3223618"/>
            <a:ext cx="1320105" cy="228524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marL="114300" indent="-1143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Field Operations</a:t>
            </a:r>
          </a:p>
          <a:p>
            <a:pPr marL="0" indent="0" algn="ctr">
              <a:defRPr/>
            </a:pPr>
            <a:endParaRPr lang="en-US" altLang="en-US" sz="750" dirty="0">
              <a:latin typeface="Calibri" panose="020F0502020204030204" pitchFamily="34" charset="0"/>
            </a:endParaRPr>
          </a:p>
          <a:p>
            <a:pPr>
              <a:buFontTx/>
              <a:buChar char="-"/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Carlsbad	</a:t>
            </a:r>
          </a:p>
          <a:p>
            <a:pPr>
              <a:buFontTx/>
              <a:buChar char="-"/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Richland</a:t>
            </a:r>
          </a:p>
          <a:p>
            <a:pPr>
              <a:buFontTx/>
              <a:buChar char="-"/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Idaho</a:t>
            </a:r>
          </a:p>
          <a:p>
            <a:pPr>
              <a:buFontTx/>
              <a:buChar char="-"/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Savannah River Site</a:t>
            </a:r>
          </a:p>
          <a:p>
            <a:pPr>
              <a:buFontTx/>
              <a:buChar char="-"/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Oak Ridge</a:t>
            </a:r>
          </a:p>
          <a:p>
            <a:pPr>
              <a:buFontTx/>
              <a:buChar char="-"/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Office of River Protection</a:t>
            </a:r>
          </a:p>
          <a:p>
            <a:pPr>
              <a:buFontTx/>
              <a:buChar char="-"/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Portsmouth &amp; Paducah</a:t>
            </a:r>
          </a:p>
          <a:p>
            <a:pPr>
              <a:buFontTx/>
              <a:buChar char="-"/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EM CBC Field Support</a:t>
            </a:r>
          </a:p>
          <a:p>
            <a:pPr>
              <a:buFontTx/>
              <a:buChar char="-"/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Los Alamos</a:t>
            </a:r>
          </a:p>
          <a:p>
            <a:pPr>
              <a:buFontTx/>
              <a:buChar char="-"/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Moab</a:t>
            </a:r>
          </a:p>
          <a:p>
            <a:pPr>
              <a:buFontTx/>
              <a:buChar char="-"/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SPRU	</a:t>
            </a:r>
          </a:p>
          <a:p>
            <a:pPr>
              <a:buFontTx/>
              <a:buChar char="-"/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ETEC</a:t>
            </a:r>
          </a:p>
          <a:p>
            <a:pPr>
              <a:buFontTx/>
              <a:buChar char="-"/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WVDP</a:t>
            </a:r>
          </a:p>
          <a:p>
            <a:pPr>
              <a:buFontTx/>
              <a:buChar char="-"/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NNSA EM Projects</a:t>
            </a:r>
            <a:br>
              <a:rPr lang="en-US" altLang="en-US" sz="750" dirty="0">
                <a:latin typeface="Calibri" panose="020F0502020204030204" pitchFamily="34" charset="0"/>
              </a:rPr>
            </a:br>
            <a:r>
              <a:rPr lang="en-US" altLang="en-US" sz="750" dirty="0">
                <a:latin typeface="Calibri" panose="020F0502020204030204" pitchFamily="34" charset="0"/>
              </a:rPr>
              <a:t> (NNSS, LLNL, SNL)</a:t>
            </a:r>
          </a:p>
          <a:p>
            <a:pPr>
              <a:buFontTx/>
              <a:buChar char="-"/>
              <a:defRPr/>
            </a:pPr>
            <a:endParaRPr lang="en-US" altLang="en-US" sz="750" dirty="0">
              <a:latin typeface="Calibri" panose="020F0502020204030204" pitchFamily="34" charset="0"/>
            </a:endParaRPr>
          </a:p>
          <a:p>
            <a:pPr>
              <a:buFontTx/>
              <a:buChar char="-"/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HQ Field Liaisons</a:t>
            </a:r>
          </a:p>
        </p:txBody>
      </p:sp>
      <p:cxnSp>
        <p:nvCxnSpPr>
          <p:cNvPr id="4135" name="Straight Connector 7"/>
          <p:cNvCxnSpPr>
            <a:cxnSpLocks noChangeShapeType="1"/>
          </p:cNvCxnSpPr>
          <p:nvPr/>
        </p:nvCxnSpPr>
        <p:spPr bwMode="auto">
          <a:xfrm>
            <a:off x="5238750" y="3436442"/>
            <a:ext cx="1311176" cy="0"/>
          </a:xfrm>
          <a:prstGeom prst="line">
            <a:avLst/>
          </a:prstGeom>
          <a:noFill/>
          <a:ln w="12700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 Box 65"/>
          <p:cNvSpPr txBox="1">
            <a:spLocks noChangeArrowheads="1"/>
          </p:cNvSpPr>
          <p:nvPr/>
        </p:nvSpPr>
        <p:spPr bwMode="auto">
          <a:xfrm>
            <a:off x="303610" y="3223617"/>
            <a:ext cx="2141637" cy="82330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marL="114300" indent="-1143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EM-4.1 Infrastructure Management and </a:t>
            </a:r>
          </a:p>
          <a:p>
            <a:pPr algn="ctr"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Disposition Policy </a:t>
            </a:r>
          </a:p>
          <a:p>
            <a:pPr algn="ctr">
              <a:spcAft>
                <a:spcPts val="563"/>
              </a:spcAft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Barton Barnhart, Director</a:t>
            </a:r>
          </a:p>
          <a:p>
            <a:pPr marL="0" indent="0">
              <a:spcAft>
                <a:spcPts val="563"/>
              </a:spcAft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4.11 Infrastructure and D&amp;D (Andy Szilagyi)</a:t>
            </a:r>
          </a:p>
          <a:p>
            <a:pPr marL="0" indent="0">
              <a:spcAft>
                <a:spcPts val="563"/>
              </a:spcAft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4.12 Subsurface Closure (Kurt Gerdes)</a:t>
            </a:r>
          </a:p>
        </p:txBody>
      </p:sp>
      <p:sp>
        <p:nvSpPr>
          <p:cNvPr id="46" name="Text Box 66"/>
          <p:cNvSpPr txBox="1">
            <a:spLocks noChangeArrowheads="1"/>
          </p:cNvSpPr>
          <p:nvPr/>
        </p:nvSpPr>
        <p:spPr bwMode="auto">
          <a:xfrm>
            <a:off x="303610" y="4217790"/>
            <a:ext cx="2141637" cy="10926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marL="114300" indent="-1143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EM-4.2 Waste and Materials Management</a:t>
            </a:r>
          </a:p>
          <a:p>
            <a:pPr algn="ctr">
              <a:spcAft>
                <a:spcPts val="563"/>
              </a:spcAft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Mark Senderling, Acting DAS</a:t>
            </a:r>
          </a:p>
          <a:p>
            <a:pPr marL="0" indent="0">
              <a:spcAft>
                <a:spcPts val="563"/>
              </a:spcAft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4.21 National TRU Program (Elizabeth Forinash)</a:t>
            </a:r>
          </a:p>
          <a:p>
            <a:pPr marL="0" indent="0">
              <a:spcAft>
                <a:spcPts val="563"/>
              </a:spcAft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4.22 Waste Disposal (Doug Tonkay)</a:t>
            </a:r>
          </a:p>
          <a:p>
            <a:pPr marL="0" indent="0">
              <a:spcAft>
                <a:spcPts val="563"/>
              </a:spcAft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4.23 Nuclear Materials (Steve Schneider)</a:t>
            </a:r>
          </a:p>
          <a:p>
            <a:pPr marL="0" indent="0"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4.24 Packaging &amp; Transportation (Joanne Lorence)</a:t>
            </a:r>
          </a:p>
        </p:txBody>
      </p:sp>
      <p:sp>
        <p:nvSpPr>
          <p:cNvPr id="47" name="Text Box 67"/>
          <p:cNvSpPr txBox="1">
            <a:spLocks noChangeArrowheads="1"/>
          </p:cNvSpPr>
          <p:nvPr/>
        </p:nvSpPr>
        <p:spPr bwMode="auto">
          <a:xfrm>
            <a:off x="303609" y="5461993"/>
            <a:ext cx="2131219" cy="938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marL="114300" indent="-1143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EM-4.3 Regulatory Intergovernmental and</a:t>
            </a:r>
          </a:p>
          <a:p>
            <a:pPr algn="ctr"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Stakeholder Engagement </a:t>
            </a:r>
          </a:p>
          <a:p>
            <a:pPr algn="ctr">
              <a:spcAft>
                <a:spcPts val="563"/>
              </a:spcAft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Rob Seifert, Acting Director</a:t>
            </a:r>
          </a:p>
          <a:p>
            <a:pPr marL="0" indent="0">
              <a:spcAft>
                <a:spcPts val="563"/>
              </a:spcAft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4.31 Regulatory Compliance (Rob Seifert)</a:t>
            </a:r>
          </a:p>
          <a:p>
            <a:pPr marL="0" indent="0">
              <a:defRPr/>
            </a:pPr>
            <a:r>
              <a:rPr lang="en-US" altLang="en-US" sz="750" dirty="0">
                <a:latin typeface="Calibri" panose="020F0502020204030204" pitchFamily="34" charset="0"/>
              </a:rPr>
              <a:t>4.32 Intergovernmental and Stakeholder </a:t>
            </a:r>
            <a:br>
              <a:rPr lang="en-US" altLang="en-US" sz="750" dirty="0">
                <a:latin typeface="Calibri" panose="020F0502020204030204" pitchFamily="34" charset="0"/>
              </a:rPr>
            </a:br>
            <a:r>
              <a:rPr lang="en-US" altLang="en-US" sz="750" dirty="0">
                <a:latin typeface="Calibri" panose="020F0502020204030204" pitchFamily="34" charset="0"/>
              </a:rPr>
              <a:t>         Programs </a:t>
            </a:r>
            <a:r>
              <a:rPr lang="en-US" altLang="en-US" sz="750" dirty="0" smtClean="0">
                <a:latin typeface="Calibri" panose="020F0502020204030204" pitchFamily="34" charset="0"/>
              </a:rPr>
              <a:t>(Rob Siefert, </a:t>
            </a:r>
            <a:r>
              <a:rPr lang="en-US" altLang="en-US" sz="750" dirty="0">
                <a:latin typeface="Calibri" panose="020F0502020204030204" pitchFamily="34" charset="0"/>
              </a:rPr>
              <a:t>Acting)</a:t>
            </a:r>
          </a:p>
        </p:txBody>
      </p:sp>
      <p:cxnSp>
        <p:nvCxnSpPr>
          <p:cNvPr id="4139" name="Straight Connector 8"/>
          <p:cNvCxnSpPr>
            <a:cxnSpLocks noChangeShapeType="1"/>
          </p:cNvCxnSpPr>
          <p:nvPr/>
        </p:nvCxnSpPr>
        <p:spPr bwMode="auto">
          <a:xfrm>
            <a:off x="2601516" y="3631406"/>
            <a:ext cx="2254747" cy="0"/>
          </a:xfrm>
          <a:prstGeom prst="line">
            <a:avLst/>
          </a:prstGeom>
          <a:noFill/>
          <a:ln w="12700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0" name="Straight Connector 55"/>
          <p:cNvCxnSpPr>
            <a:cxnSpLocks noChangeShapeType="1"/>
          </p:cNvCxnSpPr>
          <p:nvPr/>
        </p:nvCxnSpPr>
        <p:spPr bwMode="auto">
          <a:xfrm>
            <a:off x="2611935" y="5860852"/>
            <a:ext cx="2245816" cy="0"/>
          </a:xfrm>
          <a:prstGeom prst="line">
            <a:avLst/>
          </a:prstGeom>
          <a:noFill/>
          <a:ln w="12700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1" name="Straight Connector 53"/>
          <p:cNvCxnSpPr>
            <a:cxnSpLocks noChangeShapeType="1"/>
          </p:cNvCxnSpPr>
          <p:nvPr/>
        </p:nvCxnSpPr>
        <p:spPr bwMode="auto">
          <a:xfrm>
            <a:off x="6890742" y="3622477"/>
            <a:ext cx="2108895" cy="0"/>
          </a:xfrm>
          <a:prstGeom prst="line">
            <a:avLst/>
          </a:prstGeom>
          <a:noFill/>
          <a:ln w="12700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2" name="Straight Connector 53"/>
          <p:cNvCxnSpPr>
            <a:cxnSpLocks noChangeShapeType="1"/>
          </p:cNvCxnSpPr>
          <p:nvPr/>
        </p:nvCxnSpPr>
        <p:spPr bwMode="auto">
          <a:xfrm>
            <a:off x="6890742" y="5353348"/>
            <a:ext cx="2108895" cy="0"/>
          </a:xfrm>
          <a:prstGeom prst="line">
            <a:avLst/>
          </a:prstGeom>
          <a:noFill/>
          <a:ln w="12700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3" name="Straight Connector 53"/>
          <p:cNvCxnSpPr>
            <a:cxnSpLocks noChangeShapeType="1"/>
          </p:cNvCxnSpPr>
          <p:nvPr/>
        </p:nvCxnSpPr>
        <p:spPr bwMode="auto">
          <a:xfrm>
            <a:off x="6890742" y="6359426"/>
            <a:ext cx="2108895" cy="0"/>
          </a:xfrm>
          <a:prstGeom prst="line">
            <a:avLst/>
          </a:prstGeom>
          <a:noFill/>
          <a:ln w="12700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4" name="Straight Connector 2"/>
          <p:cNvCxnSpPr>
            <a:cxnSpLocks noChangeShapeType="1"/>
          </p:cNvCxnSpPr>
          <p:nvPr/>
        </p:nvCxnSpPr>
        <p:spPr bwMode="auto">
          <a:xfrm>
            <a:off x="153293" y="3013771"/>
            <a:ext cx="22324" cy="2658070"/>
          </a:xfrm>
          <a:prstGeom prst="line">
            <a:avLst/>
          </a:prstGeom>
          <a:noFill/>
          <a:ln w="28575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5" name="Straight Connector 71"/>
          <p:cNvCxnSpPr>
            <a:cxnSpLocks noChangeShapeType="1"/>
          </p:cNvCxnSpPr>
          <p:nvPr/>
        </p:nvCxnSpPr>
        <p:spPr bwMode="auto">
          <a:xfrm>
            <a:off x="6737450" y="6223992"/>
            <a:ext cx="144363" cy="0"/>
          </a:xfrm>
          <a:prstGeom prst="line">
            <a:avLst/>
          </a:prstGeom>
          <a:noFill/>
          <a:ln w="28575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6" name="Straight Connector 6"/>
          <p:cNvCxnSpPr>
            <a:cxnSpLocks noChangeShapeType="1"/>
          </p:cNvCxnSpPr>
          <p:nvPr/>
        </p:nvCxnSpPr>
        <p:spPr bwMode="auto">
          <a:xfrm>
            <a:off x="303610" y="3629918"/>
            <a:ext cx="2141637" cy="0"/>
          </a:xfrm>
          <a:prstGeom prst="line">
            <a:avLst/>
          </a:prstGeom>
          <a:noFill/>
          <a:ln w="12700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7" name="Straight Connector 8"/>
          <p:cNvCxnSpPr>
            <a:cxnSpLocks noChangeShapeType="1"/>
          </p:cNvCxnSpPr>
          <p:nvPr/>
        </p:nvCxnSpPr>
        <p:spPr bwMode="auto">
          <a:xfrm>
            <a:off x="306586" y="3823395"/>
            <a:ext cx="2138661" cy="4464"/>
          </a:xfrm>
          <a:prstGeom prst="line">
            <a:avLst/>
          </a:prstGeom>
          <a:noFill/>
          <a:ln w="9525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8" name="Straight Connector 77"/>
          <p:cNvCxnSpPr>
            <a:cxnSpLocks noChangeShapeType="1"/>
          </p:cNvCxnSpPr>
          <p:nvPr/>
        </p:nvCxnSpPr>
        <p:spPr bwMode="auto">
          <a:xfrm>
            <a:off x="299146" y="5865317"/>
            <a:ext cx="2134195" cy="0"/>
          </a:xfrm>
          <a:prstGeom prst="line">
            <a:avLst/>
          </a:prstGeom>
          <a:noFill/>
          <a:ln w="12700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9" name="Straight Connector 78"/>
          <p:cNvCxnSpPr>
            <a:cxnSpLocks noChangeShapeType="1"/>
          </p:cNvCxnSpPr>
          <p:nvPr/>
        </p:nvCxnSpPr>
        <p:spPr bwMode="auto">
          <a:xfrm>
            <a:off x="305098" y="4508004"/>
            <a:ext cx="2141636" cy="0"/>
          </a:xfrm>
          <a:prstGeom prst="line">
            <a:avLst/>
          </a:prstGeom>
          <a:noFill/>
          <a:ln w="12700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0" name="Straight Connector 79"/>
          <p:cNvCxnSpPr>
            <a:cxnSpLocks noChangeShapeType="1"/>
          </p:cNvCxnSpPr>
          <p:nvPr/>
        </p:nvCxnSpPr>
        <p:spPr bwMode="auto">
          <a:xfrm>
            <a:off x="312539" y="4908352"/>
            <a:ext cx="2138661" cy="4465"/>
          </a:xfrm>
          <a:prstGeom prst="line">
            <a:avLst/>
          </a:prstGeom>
          <a:noFill/>
          <a:ln w="9525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1" name="Straight Connector 80"/>
          <p:cNvCxnSpPr>
            <a:cxnSpLocks noChangeShapeType="1"/>
          </p:cNvCxnSpPr>
          <p:nvPr/>
        </p:nvCxnSpPr>
        <p:spPr bwMode="auto">
          <a:xfrm>
            <a:off x="312539" y="4716364"/>
            <a:ext cx="2138661" cy="4464"/>
          </a:xfrm>
          <a:prstGeom prst="line">
            <a:avLst/>
          </a:prstGeom>
          <a:noFill/>
          <a:ln w="9525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2" name="Straight Connector 81"/>
          <p:cNvCxnSpPr>
            <a:cxnSpLocks noChangeShapeType="1"/>
          </p:cNvCxnSpPr>
          <p:nvPr/>
        </p:nvCxnSpPr>
        <p:spPr bwMode="auto">
          <a:xfrm>
            <a:off x="299145" y="5086946"/>
            <a:ext cx="2138660" cy="4465"/>
          </a:xfrm>
          <a:prstGeom prst="line">
            <a:avLst/>
          </a:prstGeom>
          <a:noFill/>
          <a:ln w="9525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3" name="Straight Connector 82"/>
          <p:cNvCxnSpPr>
            <a:cxnSpLocks noChangeShapeType="1"/>
          </p:cNvCxnSpPr>
          <p:nvPr/>
        </p:nvCxnSpPr>
        <p:spPr bwMode="auto">
          <a:xfrm>
            <a:off x="309563" y="6072188"/>
            <a:ext cx="2134195" cy="4465"/>
          </a:xfrm>
          <a:prstGeom prst="line">
            <a:avLst/>
          </a:prstGeom>
          <a:noFill/>
          <a:ln w="9525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4" name="Straight Connector 14"/>
          <p:cNvCxnSpPr>
            <a:cxnSpLocks noChangeShapeType="1"/>
          </p:cNvCxnSpPr>
          <p:nvPr/>
        </p:nvCxnSpPr>
        <p:spPr bwMode="auto">
          <a:xfrm>
            <a:off x="2610445" y="6183809"/>
            <a:ext cx="2245817" cy="0"/>
          </a:xfrm>
          <a:prstGeom prst="line">
            <a:avLst/>
          </a:prstGeom>
          <a:noFill/>
          <a:ln w="9525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 flipV="1">
            <a:off x="6630294" y="1714501"/>
            <a:ext cx="4464" cy="2408039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6" name="Straight Connector 30"/>
          <p:cNvCxnSpPr>
            <a:cxnSpLocks noChangeShapeType="1"/>
          </p:cNvCxnSpPr>
          <p:nvPr/>
        </p:nvCxnSpPr>
        <p:spPr bwMode="auto">
          <a:xfrm>
            <a:off x="6916044" y="4007942"/>
            <a:ext cx="2074664" cy="0"/>
          </a:xfrm>
          <a:prstGeom prst="line">
            <a:avLst/>
          </a:prstGeom>
          <a:noFill/>
          <a:ln w="9525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" name="Straight Connector 97"/>
          <p:cNvCxnSpPr>
            <a:cxnSpLocks noChangeShapeType="1"/>
          </p:cNvCxnSpPr>
          <p:nvPr/>
        </p:nvCxnSpPr>
        <p:spPr bwMode="auto">
          <a:xfrm>
            <a:off x="6893719" y="4213325"/>
            <a:ext cx="2108895" cy="0"/>
          </a:xfrm>
          <a:prstGeom prst="line">
            <a:avLst/>
          </a:prstGeom>
          <a:noFill/>
          <a:ln w="9525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8" name="Straight Connector 98"/>
          <p:cNvCxnSpPr>
            <a:cxnSpLocks noChangeShapeType="1"/>
          </p:cNvCxnSpPr>
          <p:nvPr/>
        </p:nvCxnSpPr>
        <p:spPr bwMode="auto">
          <a:xfrm>
            <a:off x="6881813" y="6578203"/>
            <a:ext cx="2108895" cy="0"/>
          </a:xfrm>
          <a:prstGeom prst="line">
            <a:avLst/>
          </a:prstGeom>
          <a:noFill/>
          <a:ln w="9525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9" name="Straight Connector 101"/>
          <p:cNvCxnSpPr>
            <a:cxnSpLocks noChangeShapeType="1"/>
          </p:cNvCxnSpPr>
          <p:nvPr/>
        </p:nvCxnSpPr>
        <p:spPr bwMode="auto">
          <a:xfrm>
            <a:off x="6886278" y="5668864"/>
            <a:ext cx="2108894" cy="0"/>
          </a:xfrm>
          <a:prstGeom prst="line">
            <a:avLst/>
          </a:prstGeom>
          <a:noFill/>
          <a:ln w="9525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60" name="TextBox 33"/>
          <p:cNvSpPr txBox="1">
            <a:spLocks noChangeArrowheads="1"/>
          </p:cNvSpPr>
          <p:nvPr/>
        </p:nvSpPr>
        <p:spPr bwMode="auto">
          <a:xfrm>
            <a:off x="2579192" y="3954364"/>
            <a:ext cx="267891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125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125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125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125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750" dirty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750" dirty="0">
              <a:solidFill>
                <a:srgbClr val="000099"/>
              </a:solidFill>
            </a:endParaRPr>
          </a:p>
        </p:txBody>
      </p:sp>
      <p:cxnSp>
        <p:nvCxnSpPr>
          <p:cNvPr id="4161" name="Straight Connector 35"/>
          <p:cNvCxnSpPr>
            <a:cxnSpLocks noChangeShapeType="1"/>
          </p:cNvCxnSpPr>
          <p:nvPr/>
        </p:nvCxnSpPr>
        <p:spPr bwMode="auto">
          <a:xfrm flipV="1">
            <a:off x="2610445" y="3939481"/>
            <a:ext cx="2245817" cy="1488"/>
          </a:xfrm>
          <a:prstGeom prst="line">
            <a:avLst/>
          </a:prstGeom>
          <a:noFill/>
          <a:ln w="9525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62" name="Straight Connector 105"/>
          <p:cNvCxnSpPr>
            <a:cxnSpLocks noChangeShapeType="1"/>
          </p:cNvCxnSpPr>
          <p:nvPr/>
        </p:nvCxnSpPr>
        <p:spPr bwMode="auto">
          <a:xfrm>
            <a:off x="2860477" y="4125516"/>
            <a:ext cx="1997273" cy="0"/>
          </a:xfrm>
          <a:prstGeom prst="line">
            <a:avLst/>
          </a:prstGeom>
          <a:noFill/>
          <a:ln w="9525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63" name="Straight Connector 106"/>
          <p:cNvCxnSpPr>
            <a:cxnSpLocks noChangeShapeType="1"/>
          </p:cNvCxnSpPr>
          <p:nvPr/>
        </p:nvCxnSpPr>
        <p:spPr bwMode="auto">
          <a:xfrm>
            <a:off x="2854524" y="4627067"/>
            <a:ext cx="1997273" cy="0"/>
          </a:xfrm>
          <a:prstGeom prst="line">
            <a:avLst/>
          </a:prstGeom>
          <a:noFill/>
          <a:ln w="9525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64" name="Straight Connector 107"/>
          <p:cNvCxnSpPr>
            <a:cxnSpLocks noChangeShapeType="1"/>
          </p:cNvCxnSpPr>
          <p:nvPr/>
        </p:nvCxnSpPr>
        <p:spPr bwMode="auto">
          <a:xfrm>
            <a:off x="2854524" y="4318992"/>
            <a:ext cx="1997273" cy="0"/>
          </a:xfrm>
          <a:prstGeom prst="line">
            <a:avLst/>
          </a:prstGeom>
          <a:noFill/>
          <a:ln w="9525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>
            <a:off x="2851547" y="3963294"/>
            <a:ext cx="0" cy="977800"/>
          </a:xfrm>
          <a:prstGeom prst="lin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</p:cxnSp>
      <p:cxnSp>
        <p:nvCxnSpPr>
          <p:cNvPr id="4166" name="Straight Connector 131"/>
          <p:cNvCxnSpPr>
            <a:cxnSpLocks noChangeShapeType="1"/>
          </p:cNvCxnSpPr>
          <p:nvPr/>
        </p:nvCxnSpPr>
        <p:spPr bwMode="auto">
          <a:xfrm>
            <a:off x="6896696" y="3824883"/>
            <a:ext cx="2099965" cy="0"/>
          </a:xfrm>
          <a:prstGeom prst="line">
            <a:avLst/>
          </a:prstGeom>
          <a:noFill/>
          <a:ln w="9525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" name="Straight Connector 4096"/>
          <p:cNvCxnSpPr/>
          <p:nvPr/>
        </p:nvCxnSpPr>
        <p:spPr bwMode="auto">
          <a:xfrm>
            <a:off x="7130356" y="3832325"/>
            <a:ext cx="0" cy="385464"/>
          </a:xfrm>
          <a:prstGeom prst="line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  <a:extLst/>
        </p:spPr>
      </p:cxnSp>
      <p:cxnSp>
        <p:nvCxnSpPr>
          <p:cNvPr id="4168" name="Straight Connector 136"/>
          <p:cNvCxnSpPr>
            <a:cxnSpLocks noChangeShapeType="1"/>
          </p:cNvCxnSpPr>
          <p:nvPr/>
        </p:nvCxnSpPr>
        <p:spPr bwMode="auto">
          <a:xfrm>
            <a:off x="6890742" y="4402336"/>
            <a:ext cx="2108895" cy="0"/>
          </a:xfrm>
          <a:prstGeom prst="line">
            <a:avLst/>
          </a:prstGeom>
          <a:noFill/>
          <a:ln w="9525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80" name="Text Box 152"/>
          <p:cNvSpPr txBox="1">
            <a:spLocks noChangeArrowheads="1"/>
          </p:cNvSpPr>
          <p:nvPr/>
        </p:nvSpPr>
        <p:spPr bwMode="auto">
          <a:xfrm>
            <a:off x="6869906" y="3832325"/>
            <a:ext cx="250031" cy="37375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endParaRPr lang="en-US" altLang="en-US" sz="563" dirty="0">
              <a:latin typeface="Calibri" panose="020F050202020403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  <a:defRPr/>
            </a:pPr>
            <a:endParaRPr lang="en-US" altLang="en-US" sz="563" dirty="0">
              <a:latin typeface="Calibri" panose="020F050202020403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  <a:defRPr/>
            </a:pPr>
            <a:endParaRPr lang="en-US" altLang="en-US" sz="281" dirty="0">
              <a:latin typeface="Calibri" panose="020F0502020204030204" pitchFamily="34" charset="0"/>
            </a:endParaRPr>
          </a:p>
        </p:txBody>
      </p:sp>
      <p:cxnSp>
        <p:nvCxnSpPr>
          <p:cNvPr id="2" name="Straight Connector 4107"/>
          <p:cNvCxnSpPr/>
          <p:nvPr/>
        </p:nvCxnSpPr>
        <p:spPr bwMode="auto">
          <a:xfrm>
            <a:off x="6436817" y="4122539"/>
            <a:ext cx="196453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Oval 74"/>
          <p:cNvSpPr/>
          <p:nvPr/>
        </p:nvSpPr>
        <p:spPr>
          <a:xfrm>
            <a:off x="492501" y="4088703"/>
            <a:ext cx="1769806" cy="4719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364630" y="4678876"/>
            <a:ext cx="1502229" cy="2949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71659" y="8934"/>
            <a:ext cx="3722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The EM Organization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435" y="170198"/>
            <a:ext cx="3096981" cy="517071"/>
          </a:xfrm>
        </p:spPr>
        <p:txBody>
          <a:bodyPr/>
          <a:lstStyle/>
          <a:p>
            <a:r>
              <a:rPr lang="en-US" sz="2800" b="0" dirty="0" smtClean="0"/>
              <a:t>LLW Policy &amp; Goals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195" y="1070496"/>
            <a:ext cx="8291945" cy="5236035"/>
          </a:xfrm>
        </p:spPr>
        <p:txBody>
          <a:bodyPr/>
          <a:lstStyle/>
          <a:p>
            <a:pPr marL="0" indent="0">
              <a:spcBef>
                <a:spcPts val="480"/>
              </a:spcBef>
              <a:buClr>
                <a:srgbClr val="002499"/>
              </a:buClr>
              <a:buNone/>
              <a:defRPr/>
            </a:pPr>
            <a:endParaRPr lang="en-US" sz="800" dirty="0" smtClean="0">
              <a:solidFill>
                <a:srgbClr val="002499"/>
              </a:solidFill>
            </a:endParaRPr>
          </a:p>
          <a:p>
            <a:pPr marL="457200" indent="-457200">
              <a:spcBef>
                <a:spcPts val="480"/>
              </a:spcBef>
              <a:buClr>
                <a:srgbClr val="002499"/>
              </a:buClr>
              <a:defRPr/>
            </a:pPr>
            <a:r>
              <a:rPr lang="en-US" sz="2000" dirty="0" smtClean="0">
                <a:solidFill>
                  <a:srgbClr val="002499"/>
                </a:solidFill>
              </a:rPr>
              <a:t>DOE </a:t>
            </a:r>
            <a:r>
              <a:rPr lang="en-US" sz="2000" dirty="0">
                <a:solidFill>
                  <a:srgbClr val="002499"/>
                </a:solidFill>
              </a:rPr>
              <a:t>Order </a:t>
            </a:r>
            <a:r>
              <a:rPr lang="en-US" sz="2000" dirty="0" smtClean="0">
                <a:solidFill>
                  <a:srgbClr val="002499"/>
                </a:solidFill>
              </a:rPr>
              <a:t>435.1 defines </a:t>
            </a:r>
            <a:r>
              <a:rPr lang="en-US" sz="2000" dirty="0">
                <a:solidFill>
                  <a:srgbClr val="002499"/>
                </a:solidFill>
              </a:rPr>
              <a:t>policy and </a:t>
            </a:r>
            <a:r>
              <a:rPr lang="en-US" sz="2000" dirty="0" smtClean="0">
                <a:solidFill>
                  <a:srgbClr val="002499"/>
                </a:solidFill>
              </a:rPr>
              <a:t>allows </a:t>
            </a:r>
            <a:r>
              <a:rPr lang="en-US" sz="2000" dirty="0">
                <a:solidFill>
                  <a:srgbClr val="002499"/>
                </a:solidFill>
              </a:rPr>
              <a:t>DOE sites to use on-site and off-site disposal paths, as well as commercial treatment and disposal facilities</a:t>
            </a:r>
            <a:r>
              <a:rPr lang="en-US" sz="2000" dirty="0" smtClean="0">
                <a:solidFill>
                  <a:srgbClr val="002499"/>
                </a:solidFill>
              </a:rPr>
              <a:t>.</a:t>
            </a:r>
          </a:p>
          <a:p>
            <a:pPr marL="0" indent="0">
              <a:spcBef>
                <a:spcPts val="480"/>
              </a:spcBef>
              <a:buClr>
                <a:srgbClr val="002499"/>
              </a:buClr>
              <a:buNone/>
              <a:defRPr/>
            </a:pPr>
            <a:endParaRPr lang="en-US" sz="2000" dirty="0">
              <a:solidFill>
                <a:srgbClr val="002499"/>
              </a:solidFill>
            </a:endParaRPr>
          </a:p>
          <a:p>
            <a:pPr marL="457200" indent="-457200">
              <a:spcBef>
                <a:spcPts val="480"/>
              </a:spcBef>
              <a:buClr>
                <a:srgbClr val="002499"/>
              </a:buClr>
              <a:defRPr/>
            </a:pPr>
            <a:r>
              <a:rPr lang="en-US" sz="2000" dirty="0" smtClean="0">
                <a:solidFill>
                  <a:srgbClr val="002499"/>
                </a:solidFill>
              </a:rPr>
              <a:t>DOE closely monitors potential changes in the commercial market – treatment and disposal waste volumes are considerably lower since legacy wastes are largely gone. </a:t>
            </a:r>
          </a:p>
          <a:p>
            <a:pPr marL="457200" indent="-457200">
              <a:spcBef>
                <a:spcPts val="480"/>
              </a:spcBef>
              <a:buClr>
                <a:srgbClr val="002499"/>
              </a:buClr>
              <a:defRPr/>
            </a:pPr>
            <a:endParaRPr lang="en-US" sz="2000" dirty="0" smtClean="0">
              <a:solidFill>
                <a:srgbClr val="002499"/>
              </a:solidFill>
            </a:endParaRPr>
          </a:p>
          <a:p>
            <a:pPr marL="461963" lvl="0" indent="-461963"/>
            <a:r>
              <a:rPr lang="en-US" sz="2000" dirty="0">
                <a:solidFill>
                  <a:srgbClr val="002499"/>
                </a:solidFill>
              </a:rPr>
              <a:t>Low-level </a:t>
            </a:r>
            <a:r>
              <a:rPr lang="en-US" sz="2000" dirty="0" smtClean="0">
                <a:solidFill>
                  <a:srgbClr val="002499"/>
                </a:solidFill>
              </a:rPr>
              <a:t>Waste </a:t>
            </a:r>
            <a:r>
              <a:rPr lang="en-US" sz="2000" dirty="0">
                <a:solidFill>
                  <a:srgbClr val="002499"/>
                </a:solidFill>
              </a:rPr>
              <a:t>D</a:t>
            </a:r>
            <a:r>
              <a:rPr lang="en-US" sz="2000" dirty="0" smtClean="0">
                <a:solidFill>
                  <a:srgbClr val="002499"/>
                </a:solidFill>
              </a:rPr>
              <a:t>isposal </a:t>
            </a:r>
            <a:r>
              <a:rPr lang="en-US" sz="2000" dirty="0">
                <a:solidFill>
                  <a:srgbClr val="002499"/>
                </a:solidFill>
              </a:rPr>
              <a:t>F</a:t>
            </a:r>
            <a:r>
              <a:rPr lang="en-US" sz="2000" dirty="0" smtClean="0">
                <a:solidFill>
                  <a:srgbClr val="002499"/>
                </a:solidFill>
              </a:rPr>
              <a:t>acility </a:t>
            </a:r>
            <a:r>
              <a:rPr lang="en-US" sz="2000" dirty="0">
                <a:solidFill>
                  <a:srgbClr val="002499"/>
                </a:solidFill>
              </a:rPr>
              <a:t>F</a:t>
            </a:r>
            <a:r>
              <a:rPr lang="en-US" sz="2000" dirty="0" smtClean="0">
                <a:solidFill>
                  <a:srgbClr val="002499"/>
                </a:solidFill>
              </a:rPr>
              <a:t>ederal </a:t>
            </a:r>
            <a:r>
              <a:rPr lang="en-US" sz="2000" dirty="0">
                <a:solidFill>
                  <a:srgbClr val="002499"/>
                </a:solidFill>
              </a:rPr>
              <a:t>R</a:t>
            </a:r>
            <a:r>
              <a:rPr lang="en-US" sz="2000" dirty="0" smtClean="0">
                <a:solidFill>
                  <a:srgbClr val="002499"/>
                </a:solidFill>
              </a:rPr>
              <a:t>eview </a:t>
            </a:r>
            <a:r>
              <a:rPr lang="en-US" sz="2000" dirty="0">
                <a:solidFill>
                  <a:srgbClr val="002499"/>
                </a:solidFill>
              </a:rPr>
              <a:t>group (LFRG) </a:t>
            </a:r>
            <a:r>
              <a:rPr lang="en-US" sz="2000" dirty="0" smtClean="0">
                <a:solidFill>
                  <a:srgbClr val="002499"/>
                </a:solidFill>
              </a:rPr>
              <a:t>Goals</a:t>
            </a:r>
            <a:endParaRPr lang="en-US" sz="2000" dirty="0">
              <a:solidFill>
                <a:srgbClr val="002499"/>
              </a:solidFill>
            </a:endParaRPr>
          </a:p>
          <a:p>
            <a:pPr marL="744538" lvl="1" indent="-401638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499"/>
                </a:solidFill>
              </a:rPr>
              <a:t>C</a:t>
            </a:r>
            <a:r>
              <a:rPr lang="en-US" sz="1800" dirty="0" smtClean="0">
                <a:solidFill>
                  <a:srgbClr val="002499"/>
                </a:solidFill>
              </a:rPr>
              <a:t>onfirm </a:t>
            </a:r>
            <a:r>
              <a:rPr lang="en-US" sz="1800" dirty="0">
                <a:solidFill>
                  <a:srgbClr val="002499"/>
                </a:solidFill>
              </a:rPr>
              <a:t>that the disposal of </a:t>
            </a:r>
            <a:r>
              <a:rPr lang="en-US" sz="1800" dirty="0" smtClean="0">
                <a:solidFill>
                  <a:srgbClr val="002499"/>
                </a:solidFill>
              </a:rPr>
              <a:t>LLW at </a:t>
            </a:r>
            <a:r>
              <a:rPr lang="en-US" sz="1800" dirty="0">
                <a:solidFill>
                  <a:srgbClr val="002499"/>
                </a:solidFill>
              </a:rPr>
              <a:t>DOE facilities is conducted in a manner that is protective of public health and safety and the environment, by providing regulatory </a:t>
            </a:r>
            <a:r>
              <a:rPr lang="en-US" sz="1800" dirty="0" smtClean="0">
                <a:solidFill>
                  <a:srgbClr val="002499"/>
                </a:solidFill>
              </a:rPr>
              <a:t>oversight.</a:t>
            </a:r>
            <a:endParaRPr lang="en-US" sz="1800" dirty="0">
              <a:solidFill>
                <a:srgbClr val="002499"/>
              </a:solidFill>
            </a:endParaRPr>
          </a:p>
          <a:p>
            <a:pPr marL="744538" lvl="1" indent="-401638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499"/>
                </a:solidFill>
              </a:rPr>
              <a:t>E</a:t>
            </a:r>
            <a:r>
              <a:rPr lang="en-US" sz="1800" dirty="0" smtClean="0">
                <a:solidFill>
                  <a:srgbClr val="002499"/>
                </a:solidFill>
              </a:rPr>
              <a:t>nsure </a:t>
            </a:r>
            <a:r>
              <a:rPr lang="en-US" sz="1800" dirty="0">
                <a:solidFill>
                  <a:srgbClr val="002499"/>
                </a:solidFill>
              </a:rPr>
              <a:t>consistency in approach and application with the design, construction, operation, and closure of </a:t>
            </a:r>
            <a:r>
              <a:rPr lang="en-US" sz="1800" dirty="0" smtClean="0">
                <a:solidFill>
                  <a:srgbClr val="002499"/>
                </a:solidFill>
              </a:rPr>
              <a:t>LLW </a:t>
            </a:r>
            <a:r>
              <a:rPr lang="en-US" sz="1800" dirty="0">
                <a:solidFill>
                  <a:srgbClr val="002499"/>
                </a:solidFill>
              </a:rPr>
              <a:t>disposal </a:t>
            </a:r>
            <a:r>
              <a:rPr lang="en-US" sz="1800" dirty="0" smtClean="0">
                <a:solidFill>
                  <a:srgbClr val="002499"/>
                </a:solidFill>
              </a:rPr>
              <a:t>facilities. </a:t>
            </a:r>
            <a:endParaRPr lang="en-US" sz="1800" dirty="0">
              <a:solidFill>
                <a:srgbClr val="002499"/>
              </a:solidFill>
            </a:endParaRPr>
          </a:p>
          <a:p>
            <a:pPr marL="744538" lvl="1" indent="-401638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2499"/>
                </a:solidFill>
              </a:rPr>
              <a:t>E</a:t>
            </a:r>
            <a:r>
              <a:rPr lang="en-US" sz="1800" dirty="0" smtClean="0">
                <a:solidFill>
                  <a:srgbClr val="002499"/>
                </a:solidFill>
              </a:rPr>
              <a:t>nsure </a:t>
            </a:r>
            <a:r>
              <a:rPr lang="en-US" sz="1800" dirty="0">
                <a:solidFill>
                  <a:srgbClr val="002499"/>
                </a:solidFill>
              </a:rPr>
              <a:t>compliance with DOE </a:t>
            </a:r>
            <a:r>
              <a:rPr lang="en-US" sz="1800" dirty="0" smtClean="0">
                <a:solidFill>
                  <a:srgbClr val="002499"/>
                </a:solidFill>
              </a:rPr>
              <a:t>435.1 requirements. </a:t>
            </a:r>
            <a:endParaRPr lang="en-US" sz="1800" dirty="0">
              <a:solidFill>
                <a:srgbClr val="002499"/>
              </a:solidFill>
            </a:endParaRP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457200" indent="-457200">
              <a:spcBef>
                <a:spcPts val="480"/>
              </a:spcBef>
              <a:buClr>
                <a:srgbClr val="002499"/>
              </a:buClr>
              <a:defRPr/>
            </a:pPr>
            <a:endParaRPr lang="en-US" sz="2000" dirty="0" smtClean="0">
              <a:solidFill>
                <a:srgbClr val="002499"/>
              </a:solidFill>
            </a:endParaRPr>
          </a:p>
          <a:p>
            <a:endParaRPr lang="en-US" sz="1600" dirty="0">
              <a:solidFill>
                <a:srgbClr val="0024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14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378" y="0"/>
            <a:ext cx="4493622" cy="815546"/>
          </a:xfrm>
        </p:spPr>
        <p:txBody>
          <a:bodyPr anchor="ctr" anchorCtr="1"/>
          <a:lstStyle/>
          <a:p>
            <a:r>
              <a:rPr lang="en-US" sz="2800" b="0" dirty="0"/>
              <a:t>Low-Level Waste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08" y="944253"/>
            <a:ext cx="8443784" cy="5453969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002499"/>
              </a:buClr>
              <a:defRPr/>
            </a:pPr>
            <a:r>
              <a:rPr lang="en-US" sz="2000" dirty="0">
                <a:solidFill>
                  <a:srgbClr val="002499"/>
                </a:solidFill>
              </a:rPr>
              <a:t>Nevada National Security Site (NNSS) </a:t>
            </a:r>
            <a:endParaRPr lang="en-US" sz="2000" dirty="0" smtClean="0">
              <a:solidFill>
                <a:srgbClr val="002499"/>
              </a:solidFill>
            </a:endParaRPr>
          </a:p>
          <a:p>
            <a:pPr marL="744538" lvl="1" indent="-401638">
              <a:spcBef>
                <a:spcPts val="0"/>
              </a:spcBef>
              <a:buClr>
                <a:srgbClr val="002499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 smtClean="0">
                <a:solidFill>
                  <a:srgbClr val="002499"/>
                </a:solidFill>
              </a:rPr>
              <a:t>Continues </a:t>
            </a:r>
            <a:r>
              <a:rPr lang="en-US" sz="1600" dirty="0">
                <a:solidFill>
                  <a:srgbClr val="002499"/>
                </a:solidFill>
              </a:rPr>
              <a:t>to serve an important role in DOE’s waste management system.   </a:t>
            </a:r>
            <a:endParaRPr lang="en-US" sz="1600" dirty="0" smtClean="0">
              <a:solidFill>
                <a:srgbClr val="002499"/>
              </a:solidFill>
            </a:endParaRPr>
          </a:p>
          <a:p>
            <a:pPr marL="744538" lvl="1" indent="-401638">
              <a:spcBef>
                <a:spcPts val="0"/>
              </a:spcBef>
              <a:buClr>
                <a:srgbClr val="002499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 smtClean="0">
                <a:solidFill>
                  <a:srgbClr val="002499"/>
                </a:solidFill>
              </a:rPr>
              <a:t>DOE </a:t>
            </a:r>
            <a:r>
              <a:rPr lang="en-US" sz="1600" dirty="0">
                <a:solidFill>
                  <a:srgbClr val="002499"/>
                </a:solidFill>
              </a:rPr>
              <a:t>and the </a:t>
            </a:r>
            <a:r>
              <a:rPr lang="en-US" sz="1600" dirty="0" smtClean="0">
                <a:solidFill>
                  <a:srgbClr val="002499"/>
                </a:solidFill>
              </a:rPr>
              <a:t>State work </a:t>
            </a:r>
            <a:r>
              <a:rPr lang="en-US" sz="1600" dirty="0">
                <a:solidFill>
                  <a:srgbClr val="002499"/>
                </a:solidFill>
              </a:rPr>
              <a:t>collaboratively in accordance </a:t>
            </a:r>
            <a:r>
              <a:rPr lang="en-US" sz="1600" dirty="0" smtClean="0">
                <a:solidFill>
                  <a:srgbClr val="002499"/>
                </a:solidFill>
              </a:rPr>
              <a:t>with the MOU.</a:t>
            </a:r>
            <a:endParaRPr lang="en-US" sz="1600" dirty="0">
              <a:solidFill>
                <a:srgbClr val="002499"/>
              </a:solidFill>
            </a:endParaRPr>
          </a:p>
          <a:p>
            <a:pPr marL="744538" lvl="1" indent="-401638">
              <a:spcBef>
                <a:spcPts val="0"/>
              </a:spcBef>
              <a:buClr>
                <a:srgbClr val="002499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 smtClean="0">
                <a:solidFill>
                  <a:srgbClr val="002499"/>
                </a:solidFill>
              </a:rPr>
              <a:t>NNSS </a:t>
            </a:r>
            <a:r>
              <a:rPr lang="en-US" sz="1600" dirty="0">
                <a:solidFill>
                  <a:srgbClr val="002499"/>
                </a:solidFill>
              </a:rPr>
              <a:t>is planning for additional mixed LLW </a:t>
            </a:r>
            <a:r>
              <a:rPr lang="en-US" sz="1600" dirty="0" smtClean="0">
                <a:solidFill>
                  <a:srgbClr val="002499"/>
                </a:solidFill>
              </a:rPr>
              <a:t>capacity. </a:t>
            </a:r>
            <a:endParaRPr lang="en-US" sz="1600" dirty="0"/>
          </a:p>
          <a:p>
            <a:pPr marL="300038" lvl="1" indent="0">
              <a:spcBef>
                <a:spcPts val="0"/>
              </a:spcBef>
              <a:buClr>
                <a:srgbClr val="002499"/>
              </a:buClr>
              <a:buNone/>
              <a:defRPr/>
            </a:pPr>
            <a:endParaRPr lang="en-US" sz="1600" dirty="0">
              <a:solidFill>
                <a:srgbClr val="002499"/>
              </a:solidFill>
            </a:endParaRPr>
          </a:p>
          <a:p>
            <a:pPr marL="457200" indent="-457200">
              <a:spcBef>
                <a:spcPts val="0"/>
              </a:spcBef>
              <a:buClr>
                <a:srgbClr val="002499"/>
              </a:buClr>
              <a:defRPr/>
            </a:pPr>
            <a:r>
              <a:rPr lang="en-US" sz="2000" dirty="0" smtClean="0">
                <a:solidFill>
                  <a:srgbClr val="002499"/>
                </a:solidFill>
              </a:rPr>
              <a:t>Portsmouth </a:t>
            </a:r>
            <a:r>
              <a:rPr lang="en-US" sz="2000" dirty="0">
                <a:solidFill>
                  <a:srgbClr val="002499"/>
                </a:solidFill>
              </a:rPr>
              <a:t>&amp; </a:t>
            </a:r>
            <a:r>
              <a:rPr lang="en-US" sz="2000" dirty="0" smtClean="0">
                <a:solidFill>
                  <a:srgbClr val="002499"/>
                </a:solidFill>
              </a:rPr>
              <a:t>Paducah</a:t>
            </a:r>
          </a:p>
          <a:p>
            <a:pPr marL="757238" lvl="1" indent="-457200">
              <a:spcBef>
                <a:spcPts val="0"/>
              </a:spcBef>
              <a:buClr>
                <a:srgbClr val="002499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 smtClean="0">
                <a:solidFill>
                  <a:srgbClr val="002499"/>
                </a:solidFill>
              </a:rPr>
              <a:t>New </a:t>
            </a:r>
            <a:r>
              <a:rPr lang="en-US" sz="1600" dirty="0">
                <a:solidFill>
                  <a:srgbClr val="002499"/>
                </a:solidFill>
              </a:rPr>
              <a:t>onsite disposal facilities at </a:t>
            </a:r>
            <a:r>
              <a:rPr lang="en-US" sz="1600" dirty="0" smtClean="0">
                <a:solidFill>
                  <a:srgbClr val="002499"/>
                </a:solidFill>
              </a:rPr>
              <a:t>former </a:t>
            </a:r>
            <a:r>
              <a:rPr lang="en-US" sz="1600" dirty="0">
                <a:solidFill>
                  <a:srgbClr val="002499"/>
                </a:solidFill>
              </a:rPr>
              <a:t>gaseous diffusion sites to address large D&amp;D and remediation volumes are under development.  </a:t>
            </a:r>
            <a:endParaRPr lang="en-US" sz="1600" dirty="0" smtClean="0">
              <a:solidFill>
                <a:srgbClr val="002499"/>
              </a:solidFill>
            </a:endParaRPr>
          </a:p>
          <a:p>
            <a:pPr marL="757238" lvl="1" indent="-457200">
              <a:spcBef>
                <a:spcPts val="0"/>
              </a:spcBef>
              <a:buClr>
                <a:srgbClr val="002499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 smtClean="0">
                <a:solidFill>
                  <a:srgbClr val="002499"/>
                </a:solidFill>
              </a:rPr>
              <a:t>Site preparation and infrastructure construction continue at the Portsmouth onsite </a:t>
            </a:r>
            <a:r>
              <a:rPr lang="en-US" sz="1600" dirty="0">
                <a:solidFill>
                  <a:srgbClr val="002499"/>
                </a:solidFill>
              </a:rPr>
              <a:t>waste disposal </a:t>
            </a:r>
            <a:r>
              <a:rPr lang="en-US" sz="1600" dirty="0" smtClean="0">
                <a:solidFill>
                  <a:srgbClr val="002499"/>
                </a:solidFill>
              </a:rPr>
              <a:t>facility.</a:t>
            </a:r>
          </a:p>
          <a:p>
            <a:pPr marL="757238" lvl="1" indent="-457200">
              <a:spcBef>
                <a:spcPts val="0"/>
              </a:spcBef>
              <a:buClr>
                <a:srgbClr val="002499"/>
              </a:buClr>
              <a:buFont typeface="Courier New" panose="02070309020205020404" pitchFamily="49" charset="0"/>
              <a:buChar char="o"/>
              <a:defRPr/>
            </a:pPr>
            <a:endParaRPr lang="en-US" sz="1600" dirty="0" smtClean="0">
              <a:solidFill>
                <a:srgbClr val="002499"/>
              </a:solidFill>
            </a:endParaRPr>
          </a:p>
          <a:p>
            <a:pPr marL="461963" indent="-461963">
              <a:spcBef>
                <a:spcPts val="0"/>
              </a:spcBef>
              <a:buClr>
                <a:srgbClr val="00249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2499"/>
                </a:solidFill>
              </a:rPr>
              <a:t>Idaho</a:t>
            </a:r>
          </a:p>
          <a:p>
            <a:pPr marL="801688" lvl="1" indent="-458788">
              <a:spcBef>
                <a:spcPts val="0"/>
              </a:spcBef>
              <a:buClr>
                <a:srgbClr val="002499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 smtClean="0">
                <a:solidFill>
                  <a:srgbClr val="002499"/>
                </a:solidFill>
              </a:rPr>
              <a:t>Idaho's </a:t>
            </a:r>
            <a:r>
              <a:rPr lang="en-US" sz="1600" dirty="0">
                <a:solidFill>
                  <a:srgbClr val="002499"/>
                </a:solidFill>
              </a:rPr>
              <a:t>Accelerated Retrieval Project IX retrieval enclosure construction will be completed this spring</a:t>
            </a:r>
            <a:r>
              <a:rPr lang="en-US" sz="1600" dirty="0" smtClean="0">
                <a:solidFill>
                  <a:srgbClr val="002499"/>
                </a:solidFill>
              </a:rPr>
              <a:t>.</a:t>
            </a:r>
          </a:p>
          <a:p>
            <a:pPr marL="342900" lvl="1" indent="0">
              <a:spcBef>
                <a:spcPts val="0"/>
              </a:spcBef>
              <a:buClr>
                <a:srgbClr val="002499"/>
              </a:buClr>
              <a:buNone/>
              <a:defRPr/>
            </a:pPr>
            <a:endParaRPr lang="en-US" sz="1600" dirty="0" smtClean="0">
              <a:solidFill>
                <a:srgbClr val="002499"/>
              </a:solidFill>
            </a:endParaRPr>
          </a:p>
          <a:p>
            <a:pPr marL="457200" indent="-457200">
              <a:spcBef>
                <a:spcPts val="0"/>
              </a:spcBef>
              <a:buClr>
                <a:srgbClr val="002499"/>
              </a:buClr>
              <a:defRPr/>
            </a:pPr>
            <a:r>
              <a:rPr lang="en-US" sz="2000" dirty="0" smtClean="0">
                <a:solidFill>
                  <a:srgbClr val="002499"/>
                </a:solidFill>
              </a:rPr>
              <a:t>West </a:t>
            </a:r>
            <a:r>
              <a:rPr lang="en-US" sz="2000" dirty="0">
                <a:solidFill>
                  <a:srgbClr val="002499"/>
                </a:solidFill>
              </a:rPr>
              <a:t>Valley Demonstration Project </a:t>
            </a:r>
            <a:endParaRPr lang="en-US" sz="2000" dirty="0" smtClean="0">
              <a:solidFill>
                <a:srgbClr val="002499"/>
              </a:solidFill>
            </a:endParaRPr>
          </a:p>
          <a:p>
            <a:pPr marL="744538" lvl="1" indent="-401638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002499"/>
                </a:solidFill>
              </a:rPr>
              <a:t>Shipment </a:t>
            </a:r>
            <a:r>
              <a:rPr lang="en-US" sz="1600" dirty="0">
                <a:solidFill>
                  <a:srgbClr val="002499"/>
                </a:solidFill>
              </a:rPr>
              <a:t>of three large </a:t>
            </a:r>
            <a:r>
              <a:rPr lang="en-US" sz="1600" dirty="0" smtClean="0">
                <a:solidFill>
                  <a:srgbClr val="002499"/>
                </a:solidFill>
              </a:rPr>
              <a:t>components from </a:t>
            </a:r>
            <a:r>
              <a:rPr lang="en-US" sz="1600" dirty="0">
                <a:solidFill>
                  <a:srgbClr val="002499"/>
                </a:solidFill>
              </a:rPr>
              <a:t>the site </a:t>
            </a:r>
            <a:r>
              <a:rPr lang="en-US" sz="1600" dirty="0" smtClean="0">
                <a:solidFill>
                  <a:srgbClr val="002499"/>
                </a:solidFill>
              </a:rPr>
              <a:t>for disposal as LLW was completed in November. </a:t>
            </a:r>
            <a:endParaRPr lang="en-US" sz="1600" dirty="0">
              <a:solidFill>
                <a:srgbClr val="002499"/>
              </a:solidFill>
            </a:endParaRPr>
          </a:p>
          <a:p>
            <a:pPr marL="342900" lvl="1" indent="0">
              <a:spcBef>
                <a:spcPts val="0"/>
              </a:spcBef>
              <a:buNone/>
            </a:pPr>
            <a:endParaRPr lang="en-US" sz="1600" dirty="0">
              <a:solidFill>
                <a:srgbClr val="002499"/>
              </a:solidFill>
            </a:endParaRPr>
          </a:p>
          <a:p>
            <a:pPr marL="342900" lvl="1" indent="0">
              <a:spcBef>
                <a:spcPts val="0"/>
              </a:spcBef>
              <a:buNone/>
            </a:pPr>
            <a:endParaRPr lang="en-US" sz="800" dirty="0">
              <a:solidFill>
                <a:srgbClr val="002499"/>
              </a:solidFill>
            </a:endParaRPr>
          </a:p>
          <a:p>
            <a:pPr marL="457200" indent="-457200">
              <a:spcBef>
                <a:spcPts val="0"/>
              </a:spcBef>
              <a:buClr>
                <a:srgbClr val="002499"/>
              </a:buClr>
              <a:defRPr/>
            </a:pPr>
            <a:r>
              <a:rPr lang="en-US" sz="2000" dirty="0" smtClean="0">
                <a:solidFill>
                  <a:srgbClr val="002499"/>
                </a:solidFill>
              </a:rPr>
              <a:t>Moab</a:t>
            </a:r>
            <a:endParaRPr lang="en-US" sz="1600" dirty="0">
              <a:solidFill>
                <a:srgbClr val="002499"/>
              </a:solidFill>
            </a:endParaRPr>
          </a:p>
          <a:p>
            <a:pPr marL="757238" lvl="1" indent="-457200">
              <a:spcBef>
                <a:spcPts val="0"/>
              </a:spcBef>
              <a:buClr>
                <a:srgbClr val="002499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 smtClean="0">
                <a:solidFill>
                  <a:srgbClr val="002499"/>
                </a:solidFill>
              </a:rPr>
              <a:t>The project has shipped 8.6 million tons of tailings material (estimated at 53% of total).</a:t>
            </a:r>
            <a:endParaRPr lang="en-US" sz="1600" dirty="0">
              <a:solidFill>
                <a:srgbClr val="002499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858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40404" y="153577"/>
            <a:ext cx="5128182" cy="560614"/>
          </a:xfrm>
        </p:spPr>
        <p:txBody>
          <a:bodyPr/>
          <a:lstStyle/>
          <a:p>
            <a:r>
              <a:rPr lang="en-US" b="0" dirty="0" smtClean="0"/>
              <a:t>Disposition of West Valley Large Components</a:t>
            </a:r>
            <a:endParaRPr lang="en-US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"/>
          <a:stretch/>
        </p:blipFill>
        <p:spPr>
          <a:xfrm>
            <a:off x="4883086" y="1167061"/>
            <a:ext cx="3739322" cy="2736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1" b="27968"/>
          <a:stretch/>
        </p:blipFill>
        <p:spPr>
          <a:xfrm>
            <a:off x="337503" y="1167061"/>
            <a:ext cx="4357045" cy="2736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11614"/>
          <a:stretch/>
        </p:blipFill>
        <p:spPr>
          <a:xfrm>
            <a:off x="337503" y="3932903"/>
            <a:ext cx="4357046" cy="2641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086" y="4012112"/>
            <a:ext cx="3739321" cy="248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0E00B-D318-4394-8D01-D02D949EB30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WVDP Relocated HLW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666"/>
            <a:ext cx="9144000" cy="506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9825" y="-68239"/>
            <a:ext cx="6734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cs typeface="Arial" pitchFamily="34" charset="0"/>
              </a:rPr>
              <a:t>Complex-wide LLW/MLLW Disposal Rates by Disposal Location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607958"/>
              </p:ext>
            </p:extLst>
          </p:nvPr>
        </p:nvGraphicFramePr>
        <p:xfrm>
          <a:off x="518911" y="1103445"/>
          <a:ext cx="8067676" cy="528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467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4431" y="0"/>
            <a:ext cx="6219567" cy="827313"/>
          </a:xfrm>
        </p:spPr>
        <p:txBody>
          <a:bodyPr/>
          <a:lstStyle/>
          <a:p>
            <a:r>
              <a:rPr lang="en-US" sz="2800" b="0" dirty="0"/>
              <a:t>Status on GTCC LLRW &amp; GTCC-Like Waste Disposal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843" y="1128584"/>
            <a:ext cx="8303741" cy="5424616"/>
          </a:xfrm>
        </p:spPr>
        <p:txBody>
          <a:bodyPr/>
          <a:lstStyle/>
          <a:p>
            <a:r>
              <a:rPr lang="en-US" dirty="0" smtClean="0">
                <a:solidFill>
                  <a:srgbClr val="002499"/>
                </a:solidFill>
              </a:rPr>
              <a:t>In February </a:t>
            </a:r>
            <a:r>
              <a:rPr lang="en-US" dirty="0">
                <a:solidFill>
                  <a:srgbClr val="002499"/>
                </a:solidFill>
              </a:rPr>
              <a:t>2016, DOE published the </a:t>
            </a:r>
            <a:r>
              <a:rPr lang="en-US" i="1" dirty="0">
                <a:solidFill>
                  <a:srgbClr val="002499"/>
                </a:solidFill>
              </a:rPr>
              <a:t>Final Environmental Impact Statement for the Disposal of Greater-Than-Class C (GTCC) Low-Level Radioactive Waste and GTCC-Like Waste </a:t>
            </a:r>
            <a:endParaRPr lang="en-US" sz="1200" dirty="0">
              <a:solidFill>
                <a:srgbClr val="002499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002499"/>
                </a:solidFill>
              </a:rPr>
              <a:t>GTCC LLW has </a:t>
            </a:r>
            <a:r>
              <a:rPr lang="en-US" sz="1600" dirty="0">
                <a:solidFill>
                  <a:srgbClr val="002499"/>
                </a:solidFill>
              </a:rPr>
              <a:t>radionuclide concentrations that exceed the limits for Class C LLW.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002499"/>
                </a:solidFill>
              </a:rPr>
              <a:t>GTCC LLW currently </a:t>
            </a:r>
            <a:r>
              <a:rPr lang="en-US" sz="1600" dirty="0">
                <a:solidFill>
                  <a:srgbClr val="002499"/>
                </a:solidFill>
              </a:rPr>
              <a:t>does not have a defined disposal path.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2499"/>
                </a:solidFill>
              </a:rPr>
              <a:t>GTCC-like waste is DOE owned or generated LLW or TRU waste with characteristics similar to GTCC LLW, and with no identified disposal path.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2499"/>
                </a:solidFill>
              </a:rPr>
              <a:t>Preferred alternative: land disposal at generic commercial facilities and/or WIPP </a:t>
            </a:r>
            <a:r>
              <a:rPr lang="en-US" sz="1600" dirty="0" smtClean="0">
                <a:solidFill>
                  <a:srgbClr val="002499"/>
                </a:solidFill>
              </a:rPr>
              <a:t>geologic </a:t>
            </a:r>
            <a:r>
              <a:rPr lang="en-US" sz="1600" dirty="0">
                <a:solidFill>
                  <a:srgbClr val="002499"/>
                </a:solidFill>
              </a:rPr>
              <a:t>r</a:t>
            </a:r>
            <a:r>
              <a:rPr lang="en-US" sz="1600" dirty="0" smtClean="0">
                <a:solidFill>
                  <a:srgbClr val="002499"/>
                </a:solidFill>
              </a:rPr>
              <a:t>epository</a:t>
            </a:r>
            <a:r>
              <a:rPr lang="en-US" sz="1600" dirty="0">
                <a:solidFill>
                  <a:srgbClr val="002499"/>
                </a:solidFill>
              </a:rPr>
              <a:t>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002499"/>
                </a:solidFill>
              </a:rPr>
              <a:t>The Final EIS has the </a:t>
            </a:r>
            <a:r>
              <a:rPr lang="en-US" sz="1600" dirty="0">
                <a:solidFill>
                  <a:srgbClr val="002499"/>
                </a:solidFill>
              </a:rPr>
              <a:t>potential to enable disposal of the entire GTCC LLW and GTCC-like waste inventory of approximately 12,000 cubic meters (m</a:t>
            </a:r>
            <a:r>
              <a:rPr lang="en-US" sz="1600" baseline="30000" dirty="0">
                <a:solidFill>
                  <a:srgbClr val="002499"/>
                </a:solidFill>
              </a:rPr>
              <a:t>3</a:t>
            </a:r>
            <a:r>
              <a:rPr lang="en-US" sz="1600" dirty="0">
                <a:solidFill>
                  <a:srgbClr val="002499"/>
                </a:solidFill>
              </a:rPr>
              <a:t>).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2499"/>
                </a:solidFill>
              </a:rPr>
              <a:t>Presently there is no preference among the three land disposal technologies (intermediate-depth borehole, enhanced near-surface trench, and above-grade vault) at generic commercial facilities.  </a:t>
            </a:r>
          </a:p>
          <a:p>
            <a:pPr marL="342900" lvl="1" indent="0">
              <a:buNone/>
            </a:pPr>
            <a:endParaRPr lang="en-US" sz="1200" dirty="0">
              <a:solidFill>
                <a:srgbClr val="002499"/>
              </a:solidFill>
            </a:endParaRPr>
          </a:p>
          <a:p>
            <a:r>
              <a:rPr lang="en-US" dirty="0">
                <a:solidFill>
                  <a:srgbClr val="002499"/>
                </a:solidFill>
              </a:rPr>
              <a:t>In accordance with the Energy Policy Act of 2005, before the Secretary of Energy makes a final decision on the disposal alternative(s) to be implemented, a Report to Congress must be submitted. </a:t>
            </a:r>
            <a:endParaRPr lang="en-US" dirty="0" smtClean="0">
              <a:solidFill>
                <a:srgbClr val="002499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002499"/>
                </a:solidFill>
              </a:rPr>
              <a:t>The Report to Congress has been drafted and is in concurrence.   </a:t>
            </a:r>
            <a:endParaRPr lang="en-US" sz="1600" dirty="0">
              <a:solidFill>
                <a:srgbClr val="002499"/>
              </a:solidFill>
            </a:endParaRPr>
          </a:p>
          <a:p>
            <a:pPr lvl="1"/>
            <a:endParaRPr lang="en-US" sz="1600" dirty="0">
              <a:solidFill>
                <a:srgbClr val="0024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1046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Bulle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3963</TotalTime>
  <Words>1185</Words>
  <Application>Microsoft Office PowerPoint</Application>
  <PresentationFormat>On-screen Show (4:3)</PresentationFormat>
  <Paragraphs>256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Helvetica Neue</vt:lpstr>
      <vt:lpstr>Times New Roman</vt:lpstr>
      <vt:lpstr>ヒラギノ角ゴ ProN W3</vt:lpstr>
      <vt:lpstr>Title &amp; Bullets</vt:lpstr>
      <vt:lpstr>2_Office Theme</vt:lpstr>
      <vt:lpstr>Overview of Waste Disposition Activities  Spring 2017 LLW Forum Meeting</vt:lpstr>
      <vt:lpstr>Overview </vt:lpstr>
      <vt:lpstr>PowerPoint Presentation</vt:lpstr>
      <vt:lpstr>LLW Policy &amp; Goals</vt:lpstr>
      <vt:lpstr>Low-Level Waste Highlights</vt:lpstr>
      <vt:lpstr>Disposition of West Valley Large Components</vt:lpstr>
      <vt:lpstr>WVDP Relocated HLW</vt:lpstr>
      <vt:lpstr>PowerPoint Presentation</vt:lpstr>
      <vt:lpstr>Status on GTCC LLRW &amp; GTCC-Like Waste Disposal </vt:lpstr>
      <vt:lpstr>Status on GTCC LLW &amp; GTCC-Like Waste Disposal Cont.</vt:lpstr>
      <vt:lpstr>WIPP Update</vt:lpstr>
      <vt:lpstr>WIPP Update: Look Ahead </vt:lpstr>
      <vt:lpstr>WIPP Update: Projected Shipping Estimates</vt:lpstr>
      <vt:lpstr>WIPP Update: Eligibility to Ship </vt:lpstr>
      <vt:lpstr> </vt:lpstr>
    </vt:vector>
  </TitlesOfParts>
  <Company>U.S. Department of Energy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Bates, Latrincy</dc:creator>
  <cp:lastModifiedBy>Cecilia Snyder</cp:lastModifiedBy>
  <cp:revision>347</cp:revision>
  <cp:lastPrinted>2017-04-17T13:10:04Z</cp:lastPrinted>
  <dcterms:created xsi:type="dcterms:W3CDTF">2016-02-09T19:14:32Z</dcterms:created>
  <dcterms:modified xsi:type="dcterms:W3CDTF">2017-04-25T00:09:31Z</dcterms:modified>
</cp:coreProperties>
</file>