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72" r:id="rId2"/>
  </p:sldMasterIdLst>
  <p:notesMasterIdLst>
    <p:notesMasterId r:id="rId13"/>
  </p:notesMasterIdLst>
  <p:handoutMasterIdLst>
    <p:handoutMasterId r:id="rId14"/>
  </p:handoutMasterIdLst>
  <p:sldIdLst>
    <p:sldId id="496" r:id="rId3"/>
    <p:sldId id="497" r:id="rId4"/>
    <p:sldId id="498" r:id="rId5"/>
    <p:sldId id="499" r:id="rId6"/>
    <p:sldId id="500" r:id="rId7"/>
    <p:sldId id="504" r:id="rId8"/>
    <p:sldId id="508" r:id="rId9"/>
    <p:sldId id="507" r:id="rId10"/>
    <p:sldId id="501" r:id="rId11"/>
    <p:sldId id="503" r:id="rId12"/>
  </p:sldIdLst>
  <p:sldSz cx="9144000" cy="6858000" type="screen4x3"/>
  <p:notesSz cx="6946900" cy="9220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3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04" userDrawn="1">
          <p15:clr>
            <a:srgbClr val="A4A3A4"/>
          </p15:clr>
        </p15:guide>
        <p15:guide id="2" pos="218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bl1" initials="d" lastIdx="1" clrIdx="0"/>
  <p:cmAuthor id="1" name="Whited, Ryan" initials="WR" lastIdx="3" clrIdx="1">
    <p:extLst/>
  </p:cmAuthor>
  <p:cmAuthor id="2" name="Wong, Melanie" initials="WM" lastIdx="6" clrIdx="2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303" autoAdjust="0"/>
    <p:restoredTop sz="68173" autoAdjust="0"/>
  </p:normalViewPr>
  <p:slideViewPr>
    <p:cSldViewPr>
      <p:cViewPr varScale="1">
        <p:scale>
          <a:sx n="47" d="100"/>
          <a:sy n="47" d="100"/>
        </p:scale>
        <p:origin x="-2376" y="-96"/>
      </p:cViewPr>
      <p:guideLst>
        <p:guide orient="horz" pos="2832"/>
        <p:guide pos="2880"/>
      </p:guideLst>
    </p:cSldViewPr>
  </p:slideViewPr>
  <p:outlineViewPr>
    <p:cViewPr>
      <p:scale>
        <a:sx n="33" d="100"/>
        <a:sy n="33" d="100"/>
      </p:scale>
      <p:origin x="0" y="1825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2506" y="82"/>
      </p:cViewPr>
      <p:guideLst>
        <p:guide orient="horz" pos="2904"/>
        <p:guide pos="218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notesMaster" Target="notesMasters/notesMaster1.xml"/><Relationship Id="rId14" Type="http://schemas.openxmlformats.org/officeDocument/2006/relationships/handoutMaster" Target="handoutMasters/handoutMaster1.xml"/><Relationship Id="rId15" Type="http://schemas.openxmlformats.org/officeDocument/2006/relationships/printerSettings" Target="printerSettings/printerSettings1.bin"/><Relationship Id="rId16" Type="http://schemas.openxmlformats.org/officeDocument/2006/relationships/commentAuthors" Target="commentAuthors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01653A3-5797-46BD-A214-2833604ADD8B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120450F-30C6-48C4-87C4-134C574C5F7D}">
      <dgm:prSet phldrT="[Text]" custT="1"/>
      <dgm:spPr/>
      <dgm:t>
        <a:bodyPr/>
        <a:lstStyle/>
        <a:p>
          <a:r>
            <a:rPr lang="en-US" sz="1400" dirty="0">
              <a:solidFill>
                <a:schemeClr val="tx1"/>
              </a:solidFill>
              <a:latin typeface="Arial Black" panose="020B0A04020102020204" pitchFamily="34" charset="0"/>
            </a:rPr>
            <a:t>January 30, 2015 - Texas Letter </a:t>
          </a:r>
        </a:p>
      </dgm:t>
    </dgm:pt>
    <dgm:pt modelId="{A91F7736-4E94-4CE0-B9E0-25452BB0DDDC}" type="parTrans" cxnId="{C995F76D-92CA-40AB-ADD3-9BF7298EC38E}">
      <dgm:prSet/>
      <dgm:spPr/>
      <dgm:t>
        <a:bodyPr/>
        <a:lstStyle/>
        <a:p>
          <a:endParaRPr lang="en-US"/>
        </a:p>
      </dgm:t>
    </dgm:pt>
    <dgm:pt modelId="{08D8E2C1-2518-46DE-83EC-F140E3C8D5E3}" type="sibTrans" cxnId="{C995F76D-92CA-40AB-ADD3-9BF7298EC38E}">
      <dgm:prSet/>
      <dgm:spPr/>
      <dgm:t>
        <a:bodyPr/>
        <a:lstStyle/>
        <a:p>
          <a:endParaRPr lang="en-US"/>
        </a:p>
      </dgm:t>
    </dgm:pt>
    <dgm:pt modelId="{3B8C9283-88FC-4F00-927C-96A28A1AB6D1}">
      <dgm:prSet phldrT="[Text]" custT="1"/>
      <dgm:spPr/>
      <dgm:t>
        <a:bodyPr/>
        <a:lstStyle/>
        <a:p>
          <a:r>
            <a:rPr lang="en-US" sz="1400" dirty="0">
              <a:solidFill>
                <a:schemeClr val="tx1"/>
              </a:solidFill>
              <a:latin typeface="Arial Black" panose="020B0A04020102020204" pitchFamily="34" charset="0"/>
            </a:rPr>
            <a:t>July 17, 2015 - SECY-15-0094</a:t>
          </a:r>
        </a:p>
      </dgm:t>
    </dgm:pt>
    <dgm:pt modelId="{CD7A5942-C33E-4E6E-A607-2DEDD35D353B}" type="parTrans" cxnId="{885936A5-748A-45DA-81F6-F8ED3AE6CAE0}">
      <dgm:prSet/>
      <dgm:spPr/>
      <dgm:t>
        <a:bodyPr/>
        <a:lstStyle/>
        <a:p>
          <a:endParaRPr lang="en-US"/>
        </a:p>
      </dgm:t>
    </dgm:pt>
    <dgm:pt modelId="{5B7CC8F2-F1F4-4BF8-90CA-2ABF43E6664E}" type="sibTrans" cxnId="{885936A5-748A-45DA-81F6-F8ED3AE6CAE0}">
      <dgm:prSet/>
      <dgm:spPr/>
      <dgm:t>
        <a:bodyPr/>
        <a:lstStyle/>
        <a:p>
          <a:endParaRPr lang="en-US"/>
        </a:p>
      </dgm:t>
    </dgm:pt>
    <dgm:pt modelId="{535D55A5-67DC-4929-96C4-F168ECE1736C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endParaRPr lang="en-US" sz="1400" dirty="0" smtClean="0">
            <a:solidFill>
              <a:schemeClr val="tx1"/>
            </a:solidFill>
            <a:latin typeface="Arial Black" panose="020B0A04020102020204" pitchFamily="34" charset="0"/>
          </a:endParaRPr>
        </a:p>
        <a:p>
          <a:pPr>
            <a:lnSpc>
              <a:spcPct val="100000"/>
            </a:lnSpc>
            <a:spcAft>
              <a:spcPts val="0"/>
            </a:spcAft>
          </a:pPr>
          <a:endParaRPr lang="en-US" sz="1400" dirty="0" smtClean="0">
            <a:solidFill>
              <a:schemeClr val="tx1"/>
            </a:solidFill>
            <a:latin typeface="Arial Black" panose="020B0A04020102020204" pitchFamily="34" charset="0"/>
          </a:endParaRPr>
        </a:p>
        <a:p>
          <a:pPr>
            <a:lnSpc>
              <a:spcPct val="100000"/>
            </a:lnSpc>
            <a:spcAft>
              <a:spcPts val="0"/>
            </a:spcAft>
          </a:pPr>
          <a:endParaRPr lang="en-US" sz="1400" dirty="0" smtClean="0">
            <a:solidFill>
              <a:schemeClr val="tx1"/>
            </a:solidFill>
            <a:latin typeface="Arial Black" panose="020B0A04020102020204" pitchFamily="34" charset="0"/>
          </a:endParaRPr>
        </a:p>
        <a:p>
          <a:pPr>
            <a:lnSpc>
              <a:spcPct val="100000"/>
            </a:lnSpc>
            <a:spcAft>
              <a:spcPts val="0"/>
            </a:spcAft>
          </a:pPr>
          <a:endParaRPr lang="en-US" sz="1400" dirty="0" smtClean="0">
            <a:solidFill>
              <a:schemeClr val="tx1"/>
            </a:solidFill>
            <a:latin typeface="Arial Black" panose="020B0A04020102020204" pitchFamily="34" charset="0"/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1400" dirty="0" smtClean="0">
              <a:solidFill>
                <a:schemeClr val="tx1"/>
              </a:solidFill>
              <a:latin typeface="Arial Black" panose="020B0A04020102020204" pitchFamily="34" charset="0"/>
            </a:rPr>
            <a:t>December 23</a:t>
          </a:r>
          <a:r>
            <a:rPr lang="en-US" sz="1400" dirty="0">
              <a:solidFill>
                <a:schemeClr val="tx1"/>
              </a:solidFill>
              <a:latin typeface="Arial Black" panose="020B0A04020102020204" pitchFamily="34" charset="0"/>
            </a:rPr>
            <a:t>, 2015 - </a:t>
          </a:r>
          <a:r>
            <a:rPr lang="en-US" sz="1400" dirty="0" smtClean="0">
              <a:solidFill>
                <a:schemeClr val="tx1"/>
              </a:solidFill>
              <a:latin typeface="Arial Black" panose="020B0A04020102020204" pitchFamily="34" charset="0"/>
            </a:rPr>
            <a:t>Commission’s </a:t>
          </a:r>
          <a:r>
            <a:rPr lang="en-US" sz="1400" dirty="0">
              <a:solidFill>
                <a:schemeClr val="tx1"/>
              </a:solidFill>
              <a:latin typeface="Arial Black" panose="020B0A04020102020204" pitchFamily="34" charset="0"/>
            </a:rPr>
            <a:t>Direction in </a:t>
          </a:r>
          <a:r>
            <a:rPr lang="en-US" sz="1400" dirty="0" smtClean="0">
              <a:solidFill>
                <a:schemeClr val="tx1"/>
              </a:solidFill>
              <a:latin typeface="Arial Black" panose="020B0A04020102020204" pitchFamily="34" charset="0"/>
            </a:rPr>
            <a:t>SRM-SECY-15-0094</a:t>
          </a:r>
          <a:endParaRPr lang="en-US" sz="1400" dirty="0">
            <a:solidFill>
              <a:schemeClr val="tx1"/>
            </a:solidFill>
            <a:latin typeface="Arial Black" panose="020B0A04020102020204" pitchFamily="34" charset="0"/>
          </a:endParaRPr>
        </a:p>
      </dgm:t>
    </dgm:pt>
    <dgm:pt modelId="{88F55E5B-F712-4AB7-9D2F-5F11A6D95655}" type="parTrans" cxnId="{689C573B-0A16-4E76-B54C-4DABCBC90CF5}">
      <dgm:prSet/>
      <dgm:spPr/>
      <dgm:t>
        <a:bodyPr/>
        <a:lstStyle/>
        <a:p>
          <a:endParaRPr lang="en-US"/>
        </a:p>
      </dgm:t>
    </dgm:pt>
    <dgm:pt modelId="{45DE5B2A-ECB5-43D1-B67D-41C8A1F59853}" type="sibTrans" cxnId="{689C573B-0A16-4E76-B54C-4DABCBC90CF5}">
      <dgm:prSet/>
      <dgm:spPr/>
      <dgm:t>
        <a:bodyPr/>
        <a:lstStyle/>
        <a:p>
          <a:endParaRPr lang="en-US"/>
        </a:p>
      </dgm:t>
    </dgm:pt>
    <dgm:pt modelId="{6DE71185-2C9C-476E-9729-22BAFDE01A40}">
      <dgm:prSet custT="1"/>
      <dgm:spPr/>
      <dgm:t>
        <a:bodyPr/>
        <a:lstStyle/>
        <a:p>
          <a:r>
            <a:rPr lang="en-US" sz="1400" dirty="0">
              <a:solidFill>
                <a:schemeClr val="tx1"/>
              </a:solidFill>
              <a:latin typeface="Arial Black" panose="020B0A04020102020204" pitchFamily="34" charset="0"/>
            </a:rPr>
            <a:t>February 18, 2011 - Draft Environmental Impact Statement (EIS) for the Disposal of GTCC and GTCC-Like Waste</a:t>
          </a:r>
          <a:endParaRPr lang="en-US" sz="1400" dirty="0">
            <a:solidFill>
              <a:schemeClr val="tx1"/>
            </a:solidFill>
          </a:endParaRPr>
        </a:p>
      </dgm:t>
    </dgm:pt>
    <dgm:pt modelId="{5DE7FA25-3A81-4BD1-8BD4-6CD576D6BE1F}" type="parTrans" cxnId="{E132EA58-CF87-4A9D-85DB-DE77AC044FC9}">
      <dgm:prSet/>
      <dgm:spPr/>
      <dgm:t>
        <a:bodyPr/>
        <a:lstStyle/>
        <a:p>
          <a:endParaRPr lang="en-US"/>
        </a:p>
      </dgm:t>
    </dgm:pt>
    <dgm:pt modelId="{99FB2B9C-ED1E-4703-A55F-905CF1F1D3D3}" type="sibTrans" cxnId="{E132EA58-CF87-4A9D-85DB-DE77AC044FC9}">
      <dgm:prSet/>
      <dgm:spPr/>
      <dgm:t>
        <a:bodyPr/>
        <a:lstStyle/>
        <a:p>
          <a:endParaRPr lang="en-US"/>
        </a:p>
      </dgm:t>
    </dgm:pt>
    <dgm:pt modelId="{99AF7F28-9F9E-4DE5-998D-A99343086F25}">
      <dgm:prSet/>
      <dgm:spPr/>
      <dgm:t>
        <a:bodyPr/>
        <a:lstStyle/>
        <a:p>
          <a:endParaRPr lang="en-US" dirty="0"/>
        </a:p>
      </dgm:t>
    </dgm:pt>
    <dgm:pt modelId="{F41A2B95-8299-402B-85B6-0452A1C7AEB8}" type="parTrans" cxnId="{53674DC3-AAF3-4690-A6CD-431E781D7AC2}">
      <dgm:prSet/>
      <dgm:spPr/>
      <dgm:t>
        <a:bodyPr/>
        <a:lstStyle/>
        <a:p>
          <a:endParaRPr lang="en-US"/>
        </a:p>
      </dgm:t>
    </dgm:pt>
    <dgm:pt modelId="{BBA1235C-DB66-4A5B-9889-AC250016B8C0}" type="sibTrans" cxnId="{53674DC3-AAF3-4690-A6CD-431E781D7AC2}">
      <dgm:prSet/>
      <dgm:spPr/>
      <dgm:t>
        <a:bodyPr/>
        <a:lstStyle/>
        <a:p>
          <a:endParaRPr lang="en-US"/>
        </a:p>
      </dgm:t>
    </dgm:pt>
    <dgm:pt modelId="{041D6F27-9117-4980-A649-E7B308B49EF8}" type="pres">
      <dgm:prSet presAssocID="{A01653A3-5797-46BD-A214-2833604ADD8B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F841B4D-BF75-48D6-BE08-48C4F96EC936}" type="pres">
      <dgm:prSet presAssocID="{A01653A3-5797-46BD-A214-2833604ADD8B}" presName="arrow" presStyleLbl="bgShp" presStyleIdx="0" presStyleCnt="1" custLinFactNeighborY="-3667"/>
      <dgm:spPr/>
    </dgm:pt>
    <dgm:pt modelId="{7043108B-250B-4271-8B9B-5E7BD3CC5916}" type="pres">
      <dgm:prSet presAssocID="{A01653A3-5797-46BD-A214-2833604ADD8B}" presName="arrowDiagram5" presStyleCnt="0"/>
      <dgm:spPr/>
    </dgm:pt>
    <dgm:pt modelId="{B5970BF1-9A19-4FA1-90A2-3572C2F2A26E}" type="pres">
      <dgm:prSet presAssocID="{6DE71185-2C9C-476E-9729-22BAFDE01A40}" presName="bullet5a" presStyleLbl="node1" presStyleIdx="0" presStyleCnt="5" custLinFactX="-56522" custLinFactY="47354" custLinFactNeighborX="-100000" custLinFactNeighborY="100000"/>
      <dgm:spPr/>
    </dgm:pt>
    <dgm:pt modelId="{22C8C073-594A-4E24-9E71-7AB4E11B3D20}" type="pres">
      <dgm:prSet presAssocID="{6DE71185-2C9C-476E-9729-22BAFDE01A40}" presName="textBox5a" presStyleLbl="revTx" presStyleIdx="0" presStyleCnt="5" custScaleX="222792" custScaleY="100495" custLinFactNeighborX="47710" custLinFactNeighborY="-2508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2451B5-8F30-40D3-B119-888A1059B8FF}" type="pres">
      <dgm:prSet presAssocID="{0120450F-30C6-48C4-87C4-134C574C5F7D}" presName="bullet5b" presStyleLbl="node1" presStyleIdx="1" presStyleCnt="5"/>
      <dgm:spPr/>
    </dgm:pt>
    <dgm:pt modelId="{1B7CADA0-B10C-41B1-AE84-DD25CF895435}" type="pres">
      <dgm:prSet presAssocID="{0120450F-30C6-48C4-87C4-134C574C5F7D}" presName="textBox5b" presStyleLbl="revTx" presStyleIdx="1" presStyleCnt="5" custAng="0" custScaleX="100446" custScaleY="29289" custLinFactNeighborX="1716" custLinFactNeighborY="-5784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53F97C-EEA3-4F3F-9815-3B472F472D1A}" type="pres">
      <dgm:prSet presAssocID="{3B8C9283-88FC-4F00-927C-96A28A1AB6D1}" presName="bullet5c" presStyleLbl="node1" presStyleIdx="2" presStyleCnt="5"/>
      <dgm:spPr/>
    </dgm:pt>
    <dgm:pt modelId="{A75AD7BC-DFB9-4142-9E13-59ED32E15CC0}" type="pres">
      <dgm:prSet presAssocID="{3B8C9283-88FC-4F00-927C-96A28A1AB6D1}" presName="textBox5c" presStyleLbl="revTx" presStyleIdx="2" presStyleCnt="5" custScaleX="85049" custScaleY="42349" custLinFactX="5108" custLinFactNeighborX="100000" custLinFactNeighborY="-4527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FB4E57-DBA5-43D5-B3B2-9C76F6B2880F}" type="pres">
      <dgm:prSet presAssocID="{535D55A5-67DC-4929-96C4-F168ECE1736C}" presName="bullet5d" presStyleLbl="node1" presStyleIdx="3" presStyleCnt="5"/>
      <dgm:spPr/>
    </dgm:pt>
    <dgm:pt modelId="{6730BB2D-0808-40E6-B19E-28AF7BFFE236}" type="pres">
      <dgm:prSet presAssocID="{535D55A5-67DC-4929-96C4-F168ECE1736C}" presName="textBox5d" presStyleLbl="revTx" presStyleIdx="3" presStyleCnt="5" custScaleX="125102" custScaleY="61519" custLinFactX="22908" custLinFactNeighborX="100000" custLinFactNeighborY="-4323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CFD136-757D-437E-A3CE-71AE350FC08C}" type="pres">
      <dgm:prSet presAssocID="{99AF7F28-9F9E-4DE5-998D-A99343086F25}" presName="bullet5e" presStyleLbl="node1" presStyleIdx="4" presStyleCnt="5"/>
      <dgm:spPr/>
    </dgm:pt>
    <dgm:pt modelId="{25648FC6-209A-4254-8657-7AD1F34F39B5}" type="pres">
      <dgm:prSet presAssocID="{99AF7F28-9F9E-4DE5-998D-A99343086F25}" presName="textBox5e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7C080A2-3E66-4BD6-82FB-74F58175C90F}" type="presOf" srcId="{0120450F-30C6-48C4-87C4-134C574C5F7D}" destId="{1B7CADA0-B10C-41B1-AE84-DD25CF895435}" srcOrd="0" destOrd="0" presId="urn:microsoft.com/office/officeart/2005/8/layout/arrow2"/>
    <dgm:cxn modelId="{E5731B17-1728-4DF8-8CFD-D6FAE03B731B}" type="presOf" srcId="{6DE71185-2C9C-476E-9729-22BAFDE01A40}" destId="{22C8C073-594A-4E24-9E71-7AB4E11B3D20}" srcOrd="0" destOrd="0" presId="urn:microsoft.com/office/officeart/2005/8/layout/arrow2"/>
    <dgm:cxn modelId="{19A746CD-9248-42F7-AE60-EA55E06192AE}" type="presOf" srcId="{3B8C9283-88FC-4F00-927C-96A28A1AB6D1}" destId="{A75AD7BC-DFB9-4142-9E13-59ED32E15CC0}" srcOrd="0" destOrd="0" presId="urn:microsoft.com/office/officeart/2005/8/layout/arrow2"/>
    <dgm:cxn modelId="{C995F76D-92CA-40AB-ADD3-9BF7298EC38E}" srcId="{A01653A3-5797-46BD-A214-2833604ADD8B}" destId="{0120450F-30C6-48C4-87C4-134C574C5F7D}" srcOrd="1" destOrd="0" parTransId="{A91F7736-4E94-4CE0-B9E0-25452BB0DDDC}" sibTransId="{08D8E2C1-2518-46DE-83EC-F140E3C8D5E3}"/>
    <dgm:cxn modelId="{689C573B-0A16-4E76-B54C-4DABCBC90CF5}" srcId="{A01653A3-5797-46BD-A214-2833604ADD8B}" destId="{535D55A5-67DC-4929-96C4-F168ECE1736C}" srcOrd="3" destOrd="0" parTransId="{88F55E5B-F712-4AB7-9D2F-5F11A6D95655}" sibTransId="{45DE5B2A-ECB5-43D1-B67D-41C8A1F59853}"/>
    <dgm:cxn modelId="{53674DC3-AAF3-4690-A6CD-431E781D7AC2}" srcId="{A01653A3-5797-46BD-A214-2833604ADD8B}" destId="{99AF7F28-9F9E-4DE5-998D-A99343086F25}" srcOrd="4" destOrd="0" parTransId="{F41A2B95-8299-402B-85B6-0452A1C7AEB8}" sibTransId="{BBA1235C-DB66-4A5B-9889-AC250016B8C0}"/>
    <dgm:cxn modelId="{1C1691F1-AC6A-41C3-84FE-F8C9ECACE3BD}" type="presOf" srcId="{99AF7F28-9F9E-4DE5-998D-A99343086F25}" destId="{25648FC6-209A-4254-8657-7AD1F34F39B5}" srcOrd="0" destOrd="0" presId="urn:microsoft.com/office/officeart/2005/8/layout/arrow2"/>
    <dgm:cxn modelId="{68BC6F5B-AF0A-492C-876D-D95EC9F071B0}" type="presOf" srcId="{535D55A5-67DC-4929-96C4-F168ECE1736C}" destId="{6730BB2D-0808-40E6-B19E-28AF7BFFE236}" srcOrd="0" destOrd="0" presId="urn:microsoft.com/office/officeart/2005/8/layout/arrow2"/>
    <dgm:cxn modelId="{0A96DD14-6B29-499A-B428-F084B2C720EE}" type="presOf" srcId="{A01653A3-5797-46BD-A214-2833604ADD8B}" destId="{041D6F27-9117-4980-A649-E7B308B49EF8}" srcOrd="0" destOrd="0" presId="urn:microsoft.com/office/officeart/2005/8/layout/arrow2"/>
    <dgm:cxn modelId="{885936A5-748A-45DA-81F6-F8ED3AE6CAE0}" srcId="{A01653A3-5797-46BD-A214-2833604ADD8B}" destId="{3B8C9283-88FC-4F00-927C-96A28A1AB6D1}" srcOrd="2" destOrd="0" parTransId="{CD7A5942-C33E-4E6E-A607-2DEDD35D353B}" sibTransId="{5B7CC8F2-F1F4-4BF8-90CA-2ABF43E6664E}"/>
    <dgm:cxn modelId="{E132EA58-CF87-4A9D-85DB-DE77AC044FC9}" srcId="{A01653A3-5797-46BD-A214-2833604ADD8B}" destId="{6DE71185-2C9C-476E-9729-22BAFDE01A40}" srcOrd="0" destOrd="0" parTransId="{5DE7FA25-3A81-4BD1-8BD4-6CD576D6BE1F}" sibTransId="{99FB2B9C-ED1E-4703-A55F-905CF1F1D3D3}"/>
    <dgm:cxn modelId="{0C7F13B8-5091-4DD9-BBF5-7EB3F5EB5B45}" type="presParOf" srcId="{041D6F27-9117-4980-A649-E7B308B49EF8}" destId="{1F841B4D-BF75-48D6-BE08-48C4F96EC936}" srcOrd="0" destOrd="0" presId="urn:microsoft.com/office/officeart/2005/8/layout/arrow2"/>
    <dgm:cxn modelId="{A258CDFD-143B-4B11-9C4F-E2AC28156E17}" type="presParOf" srcId="{041D6F27-9117-4980-A649-E7B308B49EF8}" destId="{7043108B-250B-4271-8B9B-5E7BD3CC5916}" srcOrd="1" destOrd="0" presId="urn:microsoft.com/office/officeart/2005/8/layout/arrow2"/>
    <dgm:cxn modelId="{1813803C-43B4-45EB-B1EB-A974C80D8AF8}" type="presParOf" srcId="{7043108B-250B-4271-8B9B-5E7BD3CC5916}" destId="{B5970BF1-9A19-4FA1-90A2-3572C2F2A26E}" srcOrd="0" destOrd="0" presId="urn:microsoft.com/office/officeart/2005/8/layout/arrow2"/>
    <dgm:cxn modelId="{D557F16C-C4B5-4AC4-BDA1-3418AFAD20EF}" type="presParOf" srcId="{7043108B-250B-4271-8B9B-5E7BD3CC5916}" destId="{22C8C073-594A-4E24-9E71-7AB4E11B3D20}" srcOrd="1" destOrd="0" presId="urn:microsoft.com/office/officeart/2005/8/layout/arrow2"/>
    <dgm:cxn modelId="{5784806B-EE83-4B1F-A393-F20ED787CCDF}" type="presParOf" srcId="{7043108B-250B-4271-8B9B-5E7BD3CC5916}" destId="{F02451B5-8F30-40D3-B119-888A1059B8FF}" srcOrd="2" destOrd="0" presId="urn:microsoft.com/office/officeart/2005/8/layout/arrow2"/>
    <dgm:cxn modelId="{7B2AABF2-6577-4C5A-B669-2F1B2127F9C6}" type="presParOf" srcId="{7043108B-250B-4271-8B9B-5E7BD3CC5916}" destId="{1B7CADA0-B10C-41B1-AE84-DD25CF895435}" srcOrd="3" destOrd="0" presId="urn:microsoft.com/office/officeart/2005/8/layout/arrow2"/>
    <dgm:cxn modelId="{AEE24170-D101-4916-B97D-0C9ABF84CBD4}" type="presParOf" srcId="{7043108B-250B-4271-8B9B-5E7BD3CC5916}" destId="{4D53F97C-EEA3-4F3F-9815-3B472F472D1A}" srcOrd="4" destOrd="0" presId="urn:microsoft.com/office/officeart/2005/8/layout/arrow2"/>
    <dgm:cxn modelId="{079FE8E1-B8BD-4F5E-B123-BD168BE8AC99}" type="presParOf" srcId="{7043108B-250B-4271-8B9B-5E7BD3CC5916}" destId="{A75AD7BC-DFB9-4142-9E13-59ED32E15CC0}" srcOrd="5" destOrd="0" presId="urn:microsoft.com/office/officeart/2005/8/layout/arrow2"/>
    <dgm:cxn modelId="{0A13F853-B213-4622-B31E-61A358222187}" type="presParOf" srcId="{7043108B-250B-4271-8B9B-5E7BD3CC5916}" destId="{FFFB4E57-DBA5-43D5-B3B2-9C76F6B2880F}" srcOrd="6" destOrd="0" presId="urn:microsoft.com/office/officeart/2005/8/layout/arrow2"/>
    <dgm:cxn modelId="{25B6C19B-3749-4368-B56C-6B6A673ABD15}" type="presParOf" srcId="{7043108B-250B-4271-8B9B-5E7BD3CC5916}" destId="{6730BB2D-0808-40E6-B19E-28AF7BFFE236}" srcOrd="7" destOrd="0" presId="urn:microsoft.com/office/officeart/2005/8/layout/arrow2"/>
    <dgm:cxn modelId="{4B1F331F-9C5F-4C18-8201-5DC545D5711A}" type="presParOf" srcId="{7043108B-250B-4271-8B9B-5E7BD3CC5916}" destId="{49CFD136-757D-437E-A3CE-71AE350FC08C}" srcOrd="8" destOrd="0" presId="urn:microsoft.com/office/officeart/2005/8/layout/arrow2"/>
    <dgm:cxn modelId="{B4767746-6A84-4753-A67A-F750CC0FBF72}" type="presParOf" srcId="{7043108B-250B-4271-8B9B-5E7BD3CC5916}" destId="{25648FC6-209A-4254-8657-7AD1F34F39B5}" srcOrd="9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1E8FD35-D9F0-4CD0-8B13-1A6FFEE97597}" type="doc">
      <dgm:prSet loTypeId="urn:microsoft.com/office/officeart/2009/3/layout/StepUpProcess" loCatId="process" qsTypeId="urn:microsoft.com/office/officeart/2005/8/quickstyle/simple1" qsCatId="simple" csTypeId="urn:microsoft.com/office/officeart/2005/8/colors/accent6_5" csCatId="accent6" phldr="1"/>
      <dgm:spPr/>
    </dgm:pt>
    <dgm:pt modelId="{C5538A1E-FD0F-4B15-9343-A2D0BBEC3609}">
      <dgm:prSet phldrT="[Text]" custT="1"/>
      <dgm:spPr/>
      <dgm:t>
        <a:bodyPr/>
        <a:lstStyle/>
        <a:p>
          <a:r>
            <a:rPr lang="en-US" sz="2400" dirty="0">
              <a:latin typeface="Arial Black" panose="020B0A04020102020204" pitchFamily="34" charset="0"/>
            </a:rPr>
            <a:t>Complete Ongoing Part 61 Rulemaking</a:t>
          </a:r>
        </a:p>
      </dgm:t>
    </dgm:pt>
    <dgm:pt modelId="{61CD3A9B-BBE0-4F38-A70C-97ED6BEB2D5D}" type="parTrans" cxnId="{C79B8E33-60D5-4E5D-AD61-F58B09830DB5}">
      <dgm:prSet/>
      <dgm:spPr/>
      <dgm:t>
        <a:bodyPr/>
        <a:lstStyle/>
        <a:p>
          <a:endParaRPr lang="en-US"/>
        </a:p>
      </dgm:t>
    </dgm:pt>
    <dgm:pt modelId="{6C6E0520-9281-410A-B398-3F553DA3B423}" type="sibTrans" cxnId="{C79B8E33-60D5-4E5D-AD61-F58B09830DB5}">
      <dgm:prSet/>
      <dgm:spPr/>
      <dgm:t>
        <a:bodyPr/>
        <a:lstStyle/>
        <a:p>
          <a:endParaRPr lang="en-US"/>
        </a:p>
      </dgm:t>
    </dgm:pt>
    <dgm:pt modelId="{8FD0017B-7CE7-4EEF-A0A3-C8C95CDC41F6}">
      <dgm:prSet phldrT="[Text]" custT="1"/>
      <dgm:spPr/>
      <dgm:t>
        <a:bodyPr/>
        <a:lstStyle/>
        <a:p>
          <a:r>
            <a:rPr lang="en-US" sz="2400" dirty="0">
              <a:latin typeface="Arial Black" panose="020B0A04020102020204" pitchFamily="34" charset="0"/>
            </a:rPr>
            <a:t>Prepare Regulatory Basis with Public Workshops</a:t>
          </a:r>
        </a:p>
      </dgm:t>
    </dgm:pt>
    <dgm:pt modelId="{D5250BA3-6BD3-4D8E-BC00-F2815C8FAB8E}" type="parTrans" cxnId="{56294A4B-6212-4B29-9FBA-A42C66228A7B}">
      <dgm:prSet/>
      <dgm:spPr/>
      <dgm:t>
        <a:bodyPr/>
        <a:lstStyle/>
        <a:p>
          <a:endParaRPr lang="en-US"/>
        </a:p>
      </dgm:t>
    </dgm:pt>
    <dgm:pt modelId="{5ADFC563-2737-42D6-8171-23FC3386D3F8}" type="sibTrans" cxnId="{56294A4B-6212-4B29-9FBA-A42C66228A7B}">
      <dgm:prSet/>
      <dgm:spPr/>
      <dgm:t>
        <a:bodyPr/>
        <a:lstStyle/>
        <a:p>
          <a:endParaRPr lang="en-US"/>
        </a:p>
      </dgm:t>
    </dgm:pt>
    <dgm:pt modelId="{0AD61584-AC80-4796-AA16-1E7C8CF25C32}">
      <dgm:prSet phldrT="[Text]" custT="1"/>
      <dgm:spPr/>
      <dgm:t>
        <a:bodyPr/>
        <a:lstStyle/>
        <a:p>
          <a:r>
            <a:rPr lang="en-US" sz="2400" dirty="0">
              <a:latin typeface="Arial Black" panose="020B0A04020102020204" pitchFamily="34" charset="0"/>
            </a:rPr>
            <a:t>Possible Part 61 Rule for GTCC and Transuranic Waste Disposal</a:t>
          </a:r>
        </a:p>
      </dgm:t>
    </dgm:pt>
    <dgm:pt modelId="{50BD06DF-FF4D-455A-B467-3229E77F74AA}" type="parTrans" cxnId="{DF8D7563-D970-4057-9C3B-CFC7CA83D667}">
      <dgm:prSet/>
      <dgm:spPr/>
      <dgm:t>
        <a:bodyPr/>
        <a:lstStyle/>
        <a:p>
          <a:endParaRPr lang="en-US"/>
        </a:p>
      </dgm:t>
    </dgm:pt>
    <dgm:pt modelId="{2AA49EA6-3545-4DCE-AE6C-E029BD033293}" type="sibTrans" cxnId="{DF8D7563-D970-4057-9C3B-CFC7CA83D667}">
      <dgm:prSet/>
      <dgm:spPr/>
      <dgm:t>
        <a:bodyPr/>
        <a:lstStyle/>
        <a:p>
          <a:endParaRPr lang="en-US"/>
        </a:p>
      </dgm:t>
    </dgm:pt>
    <dgm:pt modelId="{EA1D4F0B-6E6E-44BE-9971-4010B646CC0C}" type="pres">
      <dgm:prSet presAssocID="{41E8FD35-D9F0-4CD0-8B13-1A6FFEE97597}" presName="rootnode" presStyleCnt="0">
        <dgm:presLayoutVars>
          <dgm:chMax/>
          <dgm:chPref/>
          <dgm:dir/>
          <dgm:animLvl val="lvl"/>
        </dgm:presLayoutVars>
      </dgm:prSet>
      <dgm:spPr/>
    </dgm:pt>
    <dgm:pt modelId="{C4199718-B5C7-49E7-866D-B6BB2CD5280A}" type="pres">
      <dgm:prSet presAssocID="{C5538A1E-FD0F-4B15-9343-A2D0BBEC3609}" presName="composite" presStyleCnt="0"/>
      <dgm:spPr/>
    </dgm:pt>
    <dgm:pt modelId="{AD597178-EEE6-4FDF-8A58-FC73721582A5}" type="pres">
      <dgm:prSet presAssocID="{C5538A1E-FD0F-4B15-9343-A2D0BBEC3609}" presName="LShape" presStyleLbl="alignNode1" presStyleIdx="0" presStyleCnt="5"/>
      <dgm:spPr>
        <a:solidFill>
          <a:srgbClr val="0070C0">
            <a:alpha val="90000"/>
          </a:srgbClr>
        </a:solidFill>
      </dgm:spPr>
    </dgm:pt>
    <dgm:pt modelId="{2486C8EA-DC08-4F9A-9251-E7994B4F105A}" type="pres">
      <dgm:prSet presAssocID="{C5538A1E-FD0F-4B15-9343-A2D0BBEC3609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F7FDDF-BE36-4C35-B3FF-120B76765907}" type="pres">
      <dgm:prSet presAssocID="{C5538A1E-FD0F-4B15-9343-A2D0BBEC3609}" presName="Triangle" presStyleLbl="alignNode1" presStyleIdx="1" presStyleCnt="5"/>
      <dgm:spPr>
        <a:solidFill>
          <a:srgbClr val="0070C0">
            <a:alpha val="80000"/>
          </a:srgbClr>
        </a:solidFill>
      </dgm:spPr>
    </dgm:pt>
    <dgm:pt modelId="{248DF6B5-D0C2-4F55-A3BB-856A7E2BEA35}" type="pres">
      <dgm:prSet presAssocID="{6C6E0520-9281-410A-B398-3F553DA3B423}" presName="sibTrans" presStyleCnt="0"/>
      <dgm:spPr/>
    </dgm:pt>
    <dgm:pt modelId="{AE14786C-9F22-41FF-A779-3925187E3302}" type="pres">
      <dgm:prSet presAssocID="{6C6E0520-9281-410A-B398-3F553DA3B423}" presName="space" presStyleCnt="0"/>
      <dgm:spPr/>
    </dgm:pt>
    <dgm:pt modelId="{14629020-E639-4339-8BCD-C869ADBFCE9A}" type="pres">
      <dgm:prSet presAssocID="{8FD0017B-7CE7-4EEF-A0A3-C8C95CDC41F6}" presName="composite" presStyleCnt="0"/>
      <dgm:spPr/>
    </dgm:pt>
    <dgm:pt modelId="{1B2A8442-4FC9-4980-A233-119F9C064EDB}" type="pres">
      <dgm:prSet presAssocID="{8FD0017B-7CE7-4EEF-A0A3-C8C95CDC41F6}" presName="LShape" presStyleLbl="alignNode1" presStyleIdx="2" presStyleCnt="5"/>
      <dgm:spPr>
        <a:solidFill>
          <a:srgbClr val="0070C0">
            <a:alpha val="70000"/>
          </a:srgbClr>
        </a:solidFill>
      </dgm:spPr>
    </dgm:pt>
    <dgm:pt modelId="{59E84721-D6C6-424C-A6B4-2C02C964F9E9}" type="pres">
      <dgm:prSet presAssocID="{8FD0017B-7CE7-4EEF-A0A3-C8C95CDC41F6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3CDFA2-1CFD-40A1-92F6-BCB5EA151CFB}" type="pres">
      <dgm:prSet presAssocID="{8FD0017B-7CE7-4EEF-A0A3-C8C95CDC41F6}" presName="Triangle" presStyleLbl="alignNode1" presStyleIdx="3" presStyleCnt="5"/>
      <dgm:spPr>
        <a:solidFill>
          <a:srgbClr val="0070C0">
            <a:alpha val="60000"/>
          </a:srgbClr>
        </a:solidFill>
      </dgm:spPr>
    </dgm:pt>
    <dgm:pt modelId="{7966412A-5F6A-4B75-B4EB-F87C309E5619}" type="pres">
      <dgm:prSet presAssocID="{5ADFC563-2737-42D6-8171-23FC3386D3F8}" presName="sibTrans" presStyleCnt="0"/>
      <dgm:spPr/>
    </dgm:pt>
    <dgm:pt modelId="{92C95346-AD63-410D-879D-F13D06FE4BBC}" type="pres">
      <dgm:prSet presAssocID="{5ADFC563-2737-42D6-8171-23FC3386D3F8}" presName="space" presStyleCnt="0"/>
      <dgm:spPr/>
    </dgm:pt>
    <dgm:pt modelId="{CBB78B72-6014-49C7-B7F2-AE044B03B0CD}" type="pres">
      <dgm:prSet presAssocID="{0AD61584-AC80-4796-AA16-1E7C8CF25C32}" presName="composite" presStyleCnt="0"/>
      <dgm:spPr/>
    </dgm:pt>
    <dgm:pt modelId="{564CF55B-16CF-4752-B5F5-6E87D25A07EA}" type="pres">
      <dgm:prSet presAssocID="{0AD61584-AC80-4796-AA16-1E7C8CF25C32}" presName="LShape" presStyleLbl="alignNode1" presStyleIdx="4" presStyleCnt="5"/>
      <dgm:spPr>
        <a:solidFill>
          <a:srgbClr val="0070C0">
            <a:alpha val="50000"/>
          </a:srgbClr>
        </a:solidFill>
      </dgm:spPr>
    </dgm:pt>
    <dgm:pt modelId="{FD418CF6-54B5-4752-95D8-B57086773BB8}" type="pres">
      <dgm:prSet presAssocID="{0AD61584-AC80-4796-AA16-1E7C8CF25C32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06B737A-0FD9-4031-A7EA-E32E5B59DFBE}" type="presOf" srcId="{8FD0017B-7CE7-4EEF-A0A3-C8C95CDC41F6}" destId="{59E84721-D6C6-424C-A6B4-2C02C964F9E9}" srcOrd="0" destOrd="0" presId="urn:microsoft.com/office/officeart/2009/3/layout/StepUpProcess"/>
    <dgm:cxn modelId="{C79B8E33-60D5-4E5D-AD61-F58B09830DB5}" srcId="{41E8FD35-D9F0-4CD0-8B13-1A6FFEE97597}" destId="{C5538A1E-FD0F-4B15-9343-A2D0BBEC3609}" srcOrd="0" destOrd="0" parTransId="{61CD3A9B-BBE0-4F38-A70C-97ED6BEB2D5D}" sibTransId="{6C6E0520-9281-410A-B398-3F553DA3B423}"/>
    <dgm:cxn modelId="{83ABE63B-CACD-4D3B-9FB2-B6CB71899E77}" type="presOf" srcId="{C5538A1E-FD0F-4B15-9343-A2D0BBEC3609}" destId="{2486C8EA-DC08-4F9A-9251-E7994B4F105A}" srcOrd="0" destOrd="0" presId="urn:microsoft.com/office/officeart/2009/3/layout/StepUpProcess"/>
    <dgm:cxn modelId="{56294A4B-6212-4B29-9FBA-A42C66228A7B}" srcId="{41E8FD35-D9F0-4CD0-8B13-1A6FFEE97597}" destId="{8FD0017B-7CE7-4EEF-A0A3-C8C95CDC41F6}" srcOrd="1" destOrd="0" parTransId="{D5250BA3-6BD3-4D8E-BC00-F2815C8FAB8E}" sibTransId="{5ADFC563-2737-42D6-8171-23FC3386D3F8}"/>
    <dgm:cxn modelId="{BE218B93-2B1B-4CDA-8AC4-1D78E0086C92}" type="presOf" srcId="{0AD61584-AC80-4796-AA16-1E7C8CF25C32}" destId="{FD418CF6-54B5-4752-95D8-B57086773BB8}" srcOrd="0" destOrd="0" presId="urn:microsoft.com/office/officeart/2009/3/layout/StepUpProcess"/>
    <dgm:cxn modelId="{DF8D7563-D970-4057-9C3B-CFC7CA83D667}" srcId="{41E8FD35-D9F0-4CD0-8B13-1A6FFEE97597}" destId="{0AD61584-AC80-4796-AA16-1E7C8CF25C32}" srcOrd="2" destOrd="0" parTransId="{50BD06DF-FF4D-455A-B467-3229E77F74AA}" sibTransId="{2AA49EA6-3545-4DCE-AE6C-E029BD033293}"/>
    <dgm:cxn modelId="{C59594C7-C957-43CC-A17D-7CBE20DCDE5B}" type="presOf" srcId="{41E8FD35-D9F0-4CD0-8B13-1A6FFEE97597}" destId="{EA1D4F0B-6E6E-44BE-9971-4010B646CC0C}" srcOrd="0" destOrd="0" presId="urn:microsoft.com/office/officeart/2009/3/layout/StepUpProcess"/>
    <dgm:cxn modelId="{72465082-615C-468E-8251-4BA73666BDED}" type="presParOf" srcId="{EA1D4F0B-6E6E-44BE-9971-4010B646CC0C}" destId="{C4199718-B5C7-49E7-866D-B6BB2CD5280A}" srcOrd="0" destOrd="0" presId="urn:microsoft.com/office/officeart/2009/3/layout/StepUpProcess"/>
    <dgm:cxn modelId="{6B9C9D01-FFAF-4E7C-83A3-A674BACC2CD5}" type="presParOf" srcId="{C4199718-B5C7-49E7-866D-B6BB2CD5280A}" destId="{AD597178-EEE6-4FDF-8A58-FC73721582A5}" srcOrd="0" destOrd="0" presId="urn:microsoft.com/office/officeart/2009/3/layout/StepUpProcess"/>
    <dgm:cxn modelId="{C33F9565-BE91-4EEC-8D42-7167D5FA4CC3}" type="presParOf" srcId="{C4199718-B5C7-49E7-866D-B6BB2CD5280A}" destId="{2486C8EA-DC08-4F9A-9251-E7994B4F105A}" srcOrd="1" destOrd="0" presId="urn:microsoft.com/office/officeart/2009/3/layout/StepUpProcess"/>
    <dgm:cxn modelId="{CE4006A0-F11E-4B38-B4BB-6D22B654FD3E}" type="presParOf" srcId="{C4199718-B5C7-49E7-866D-B6BB2CD5280A}" destId="{29F7FDDF-BE36-4C35-B3FF-120B76765907}" srcOrd="2" destOrd="0" presId="urn:microsoft.com/office/officeart/2009/3/layout/StepUpProcess"/>
    <dgm:cxn modelId="{9036035D-636A-491D-96CB-76971B1F9942}" type="presParOf" srcId="{EA1D4F0B-6E6E-44BE-9971-4010B646CC0C}" destId="{248DF6B5-D0C2-4F55-A3BB-856A7E2BEA35}" srcOrd="1" destOrd="0" presId="urn:microsoft.com/office/officeart/2009/3/layout/StepUpProcess"/>
    <dgm:cxn modelId="{B782A905-0BAC-4CD5-B362-B266275D960C}" type="presParOf" srcId="{248DF6B5-D0C2-4F55-A3BB-856A7E2BEA35}" destId="{AE14786C-9F22-41FF-A779-3925187E3302}" srcOrd="0" destOrd="0" presId="urn:microsoft.com/office/officeart/2009/3/layout/StepUpProcess"/>
    <dgm:cxn modelId="{A64B9070-F0CB-43DC-8941-CA213FCC1DB8}" type="presParOf" srcId="{EA1D4F0B-6E6E-44BE-9971-4010B646CC0C}" destId="{14629020-E639-4339-8BCD-C869ADBFCE9A}" srcOrd="2" destOrd="0" presId="urn:microsoft.com/office/officeart/2009/3/layout/StepUpProcess"/>
    <dgm:cxn modelId="{EDF3BD34-E98C-4CB5-B642-81DB6347E5BB}" type="presParOf" srcId="{14629020-E639-4339-8BCD-C869ADBFCE9A}" destId="{1B2A8442-4FC9-4980-A233-119F9C064EDB}" srcOrd="0" destOrd="0" presId="urn:microsoft.com/office/officeart/2009/3/layout/StepUpProcess"/>
    <dgm:cxn modelId="{0BE0A593-7494-43F3-8F67-C2AB84C16092}" type="presParOf" srcId="{14629020-E639-4339-8BCD-C869ADBFCE9A}" destId="{59E84721-D6C6-424C-A6B4-2C02C964F9E9}" srcOrd="1" destOrd="0" presId="urn:microsoft.com/office/officeart/2009/3/layout/StepUpProcess"/>
    <dgm:cxn modelId="{C084D753-38A1-4FDB-8517-4EAD055AE235}" type="presParOf" srcId="{14629020-E639-4339-8BCD-C869ADBFCE9A}" destId="{3F3CDFA2-1CFD-40A1-92F6-BCB5EA151CFB}" srcOrd="2" destOrd="0" presId="urn:microsoft.com/office/officeart/2009/3/layout/StepUpProcess"/>
    <dgm:cxn modelId="{8F87FA55-1950-442A-8736-0610AAD76843}" type="presParOf" srcId="{EA1D4F0B-6E6E-44BE-9971-4010B646CC0C}" destId="{7966412A-5F6A-4B75-B4EB-F87C309E5619}" srcOrd="3" destOrd="0" presId="urn:microsoft.com/office/officeart/2009/3/layout/StepUpProcess"/>
    <dgm:cxn modelId="{1D99B522-A549-4400-9B11-464AB27A3987}" type="presParOf" srcId="{7966412A-5F6A-4B75-B4EB-F87C309E5619}" destId="{92C95346-AD63-410D-879D-F13D06FE4BBC}" srcOrd="0" destOrd="0" presId="urn:microsoft.com/office/officeart/2009/3/layout/StepUpProcess"/>
    <dgm:cxn modelId="{1D0DC618-A35C-4168-8C92-848A15CC7D50}" type="presParOf" srcId="{EA1D4F0B-6E6E-44BE-9971-4010B646CC0C}" destId="{CBB78B72-6014-49C7-B7F2-AE044B03B0CD}" srcOrd="4" destOrd="0" presId="urn:microsoft.com/office/officeart/2009/3/layout/StepUpProcess"/>
    <dgm:cxn modelId="{A6B7FB0F-FDE7-4CF0-A779-D7CF5812E0E8}" type="presParOf" srcId="{CBB78B72-6014-49C7-B7F2-AE044B03B0CD}" destId="{564CF55B-16CF-4752-B5F5-6E87D25A07EA}" srcOrd="0" destOrd="0" presId="urn:microsoft.com/office/officeart/2009/3/layout/StepUpProcess"/>
    <dgm:cxn modelId="{B85C94BA-DFE9-41F8-A7CF-5BF88D1D3900}" type="presParOf" srcId="{CBB78B72-6014-49C7-B7F2-AE044B03B0CD}" destId="{FD418CF6-54B5-4752-95D8-B57086773BB8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841B4D-BF75-48D6-BE08-48C4F96EC936}">
      <dsp:nvSpPr>
        <dsp:cNvPr id="0" name=""/>
        <dsp:cNvSpPr/>
      </dsp:nvSpPr>
      <dsp:spPr>
        <a:xfrm>
          <a:off x="0" y="19316"/>
          <a:ext cx="8763000" cy="5476875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970BF1-9A19-4FA1-90A2-3572C2F2A26E}">
      <dsp:nvSpPr>
        <dsp:cNvPr id="0" name=""/>
        <dsp:cNvSpPr/>
      </dsp:nvSpPr>
      <dsp:spPr>
        <a:xfrm>
          <a:off x="547686" y="4589748"/>
          <a:ext cx="201549" cy="20154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C8C073-594A-4E24-9E71-7AB4E11B3D20}">
      <dsp:nvSpPr>
        <dsp:cNvPr id="0" name=""/>
        <dsp:cNvSpPr/>
      </dsp:nvSpPr>
      <dsp:spPr>
        <a:xfrm>
          <a:off x="806821" y="4063285"/>
          <a:ext cx="2557547" cy="13099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797" tIns="0" rIns="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>
              <a:solidFill>
                <a:schemeClr val="tx1"/>
              </a:solidFill>
              <a:latin typeface="Arial Black" panose="020B0A04020102020204" pitchFamily="34" charset="0"/>
            </a:rPr>
            <a:t>February 18, 2011 - Draft Environmental Impact Statement (EIS) for the Disposal of GTCC and GTCC-Like Waste</a:t>
          </a:r>
          <a:endParaRPr lang="en-US" sz="1400" kern="1200" dirty="0">
            <a:solidFill>
              <a:schemeClr val="tx1"/>
            </a:solidFill>
          </a:endParaRPr>
        </a:p>
      </dsp:txBody>
      <dsp:txXfrm>
        <a:off x="806821" y="4063285"/>
        <a:ext cx="2557547" cy="1309948"/>
      </dsp:txXfrm>
    </dsp:sp>
    <dsp:sp modelId="{F02451B5-8F30-40D3-B119-888A1059B8FF}">
      <dsp:nvSpPr>
        <dsp:cNvPr id="0" name=""/>
        <dsp:cNvSpPr/>
      </dsp:nvSpPr>
      <dsp:spPr>
        <a:xfrm>
          <a:off x="1954148" y="3244484"/>
          <a:ext cx="315468" cy="31546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7CADA0-B10C-41B1-AE84-DD25CF895435}">
      <dsp:nvSpPr>
        <dsp:cNvPr id="0" name=""/>
        <dsp:cNvSpPr/>
      </dsp:nvSpPr>
      <dsp:spPr>
        <a:xfrm>
          <a:off x="2133601" y="2886080"/>
          <a:ext cx="1461145" cy="6721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160" tIns="0" rIns="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>
              <a:solidFill>
                <a:schemeClr val="tx1"/>
              </a:solidFill>
              <a:latin typeface="Arial Black" panose="020B0A04020102020204" pitchFamily="34" charset="0"/>
            </a:rPr>
            <a:t>January 30, 2015 - Texas Letter </a:t>
          </a:r>
        </a:p>
      </dsp:txBody>
      <dsp:txXfrm>
        <a:off x="2133601" y="2886080"/>
        <a:ext cx="1461145" cy="672127"/>
      </dsp:txXfrm>
    </dsp:sp>
    <dsp:sp modelId="{4D53F97C-EEA3-4F3F-9815-3B472F472D1A}">
      <dsp:nvSpPr>
        <dsp:cNvPr id="0" name=""/>
        <dsp:cNvSpPr/>
      </dsp:nvSpPr>
      <dsp:spPr>
        <a:xfrm>
          <a:off x="3356228" y="2408713"/>
          <a:ext cx="420624" cy="42062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5AD7BC-DFB9-4142-9E13-59ED32E15CC0}">
      <dsp:nvSpPr>
        <dsp:cNvPr id="0" name=""/>
        <dsp:cNvSpPr/>
      </dsp:nvSpPr>
      <dsp:spPr>
        <a:xfrm>
          <a:off x="5470619" y="2112616"/>
          <a:ext cx="1438398" cy="13035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2880" tIns="0" rIns="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>
              <a:solidFill>
                <a:schemeClr val="tx1"/>
              </a:solidFill>
              <a:latin typeface="Arial Black" panose="020B0A04020102020204" pitchFamily="34" charset="0"/>
            </a:rPr>
            <a:t>July 17, 2015 - SECY-15-0094</a:t>
          </a:r>
        </a:p>
      </dsp:txBody>
      <dsp:txXfrm>
        <a:off x="5470619" y="2112616"/>
        <a:ext cx="1438398" cy="1303503"/>
      </dsp:txXfrm>
    </dsp:sp>
    <dsp:sp modelId="{FFFB4E57-DBA5-43D5-B3B2-9C76F6B2880F}">
      <dsp:nvSpPr>
        <dsp:cNvPr id="0" name=""/>
        <dsp:cNvSpPr/>
      </dsp:nvSpPr>
      <dsp:spPr>
        <a:xfrm>
          <a:off x="4986146" y="1755869"/>
          <a:ext cx="543306" cy="54330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30BB2D-0808-40E6-B19E-28AF7BFFE236}">
      <dsp:nvSpPr>
        <dsp:cNvPr id="0" name=""/>
        <dsp:cNvSpPr/>
      </dsp:nvSpPr>
      <dsp:spPr>
        <a:xfrm>
          <a:off x="6570462" y="1147153"/>
          <a:ext cx="2192537" cy="22574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7887" tIns="0" rIns="0" bIns="0" numCol="1" spcCol="1270" anchor="t" anchorCtr="0">
          <a:noAutofit/>
        </a:bodyPr>
        <a:lstStyle/>
        <a:p>
          <a:pPr lvl="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n-US" sz="1400" kern="1200" dirty="0" smtClean="0">
            <a:solidFill>
              <a:schemeClr val="tx1"/>
            </a:solidFill>
            <a:latin typeface="Arial Black" panose="020B0A04020102020204" pitchFamily="34" charset="0"/>
          </a:endParaRPr>
        </a:p>
        <a:p>
          <a:pPr lvl="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n-US" sz="1400" kern="1200" dirty="0" smtClean="0">
            <a:solidFill>
              <a:schemeClr val="tx1"/>
            </a:solidFill>
            <a:latin typeface="Arial Black" panose="020B0A04020102020204" pitchFamily="34" charset="0"/>
          </a:endParaRPr>
        </a:p>
        <a:p>
          <a:pPr lvl="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n-US" sz="1400" kern="1200" dirty="0" smtClean="0">
            <a:solidFill>
              <a:schemeClr val="tx1"/>
            </a:solidFill>
            <a:latin typeface="Arial Black" panose="020B0A04020102020204" pitchFamily="34" charset="0"/>
          </a:endParaRPr>
        </a:p>
        <a:p>
          <a:pPr lvl="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n-US" sz="1400" kern="1200" dirty="0" smtClean="0">
            <a:solidFill>
              <a:schemeClr val="tx1"/>
            </a:solidFill>
            <a:latin typeface="Arial Black" panose="020B0A04020102020204" pitchFamily="34" charset="0"/>
          </a:endParaRPr>
        </a:p>
        <a:p>
          <a:pPr lvl="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400" kern="1200" dirty="0" smtClean="0">
              <a:solidFill>
                <a:schemeClr val="tx1"/>
              </a:solidFill>
              <a:latin typeface="Arial Black" panose="020B0A04020102020204" pitchFamily="34" charset="0"/>
            </a:rPr>
            <a:t>December 23</a:t>
          </a:r>
          <a:r>
            <a:rPr lang="en-US" sz="1400" kern="1200" dirty="0">
              <a:solidFill>
                <a:schemeClr val="tx1"/>
              </a:solidFill>
              <a:latin typeface="Arial Black" panose="020B0A04020102020204" pitchFamily="34" charset="0"/>
            </a:rPr>
            <a:t>, 2015 - </a:t>
          </a:r>
          <a:r>
            <a:rPr lang="en-US" sz="1400" kern="1200" dirty="0" smtClean="0">
              <a:solidFill>
                <a:schemeClr val="tx1"/>
              </a:solidFill>
              <a:latin typeface="Arial Black" panose="020B0A04020102020204" pitchFamily="34" charset="0"/>
            </a:rPr>
            <a:t>Commission’s </a:t>
          </a:r>
          <a:r>
            <a:rPr lang="en-US" sz="1400" kern="1200" dirty="0">
              <a:solidFill>
                <a:schemeClr val="tx1"/>
              </a:solidFill>
              <a:latin typeface="Arial Black" panose="020B0A04020102020204" pitchFamily="34" charset="0"/>
            </a:rPr>
            <a:t>Direction in </a:t>
          </a:r>
          <a:r>
            <a:rPr lang="en-US" sz="1400" kern="1200" dirty="0" smtClean="0">
              <a:solidFill>
                <a:schemeClr val="tx1"/>
              </a:solidFill>
              <a:latin typeface="Arial Black" panose="020B0A04020102020204" pitchFamily="34" charset="0"/>
            </a:rPr>
            <a:t>SRM-SECY-15-0094</a:t>
          </a:r>
          <a:endParaRPr lang="en-US" sz="1400" kern="1200" dirty="0">
            <a:solidFill>
              <a:schemeClr val="tx1"/>
            </a:solidFill>
            <a:latin typeface="Arial Black" panose="020B0A04020102020204" pitchFamily="34" charset="0"/>
          </a:endParaRPr>
        </a:p>
      </dsp:txBody>
      <dsp:txXfrm>
        <a:off x="6570462" y="1147153"/>
        <a:ext cx="2192537" cy="2257443"/>
      </dsp:txXfrm>
    </dsp:sp>
    <dsp:sp modelId="{49CFD136-757D-437E-A3CE-71AE350FC08C}">
      <dsp:nvSpPr>
        <dsp:cNvPr id="0" name=""/>
        <dsp:cNvSpPr/>
      </dsp:nvSpPr>
      <dsp:spPr>
        <a:xfrm>
          <a:off x="6664261" y="1319910"/>
          <a:ext cx="692277" cy="69227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648FC6-209A-4254-8657-7AD1F34F39B5}">
      <dsp:nvSpPr>
        <dsp:cNvPr id="0" name=""/>
        <dsp:cNvSpPr/>
      </dsp:nvSpPr>
      <dsp:spPr>
        <a:xfrm>
          <a:off x="7010400" y="1666048"/>
          <a:ext cx="1752600" cy="40309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6823" tIns="0" rIns="0" bIns="0" numCol="1" spcCol="1270" anchor="t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/>
        </a:p>
      </dsp:txBody>
      <dsp:txXfrm>
        <a:off x="7010400" y="1666048"/>
        <a:ext cx="1752600" cy="40309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597178-EEE6-4FDF-8A58-FC73721582A5}">
      <dsp:nvSpPr>
        <dsp:cNvPr id="0" name=""/>
        <dsp:cNvSpPr/>
      </dsp:nvSpPr>
      <dsp:spPr>
        <a:xfrm rot="5400000">
          <a:off x="510819" y="1077964"/>
          <a:ext cx="1523416" cy="2534931"/>
        </a:xfrm>
        <a:prstGeom prst="corner">
          <a:avLst>
            <a:gd name="adj1" fmla="val 16120"/>
            <a:gd name="adj2" fmla="val 16110"/>
          </a:avLst>
        </a:prstGeom>
        <a:solidFill>
          <a:srgbClr val="0070C0">
            <a:alpha val="90000"/>
          </a:srgbClr>
        </a:solidFill>
        <a:ln w="25400" cap="flat" cmpd="sng" algn="ctr">
          <a:solidFill>
            <a:schemeClr val="accent6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86C8EA-DC08-4F9A-9251-E7994B4F105A}">
      <dsp:nvSpPr>
        <dsp:cNvPr id="0" name=""/>
        <dsp:cNvSpPr/>
      </dsp:nvSpPr>
      <dsp:spPr>
        <a:xfrm>
          <a:off x="256523" y="1835363"/>
          <a:ext cx="2288550" cy="20060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>
              <a:latin typeface="Arial Black" panose="020B0A04020102020204" pitchFamily="34" charset="0"/>
            </a:rPr>
            <a:t>Complete Ongoing Part 61 Rulemaking</a:t>
          </a:r>
        </a:p>
      </dsp:txBody>
      <dsp:txXfrm>
        <a:off x="256523" y="1835363"/>
        <a:ext cx="2288550" cy="2006048"/>
      </dsp:txXfrm>
    </dsp:sp>
    <dsp:sp modelId="{29F7FDDF-BE36-4C35-B3FF-120B76765907}">
      <dsp:nvSpPr>
        <dsp:cNvPr id="0" name=""/>
        <dsp:cNvSpPr/>
      </dsp:nvSpPr>
      <dsp:spPr>
        <a:xfrm>
          <a:off x="2113271" y="891340"/>
          <a:ext cx="431801" cy="431801"/>
        </a:xfrm>
        <a:prstGeom prst="triangle">
          <a:avLst>
            <a:gd name="adj" fmla="val 100000"/>
          </a:avLst>
        </a:prstGeom>
        <a:solidFill>
          <a:srgbClr val="0070C0">
            <a:alpha val="80000"/>
          </a:srgbClr>
        </a:solidFill>
        <a:ln w="25400" cap="flat" cmpd="sng" algn="ctr">
          <a:solidFill>
            <a:schemeClr val="accent6">
              <a:alpha val="90000"/>
              <a:hueOff val="0"/>
              <a:satOff val="0"/>
              <a:lumOff val="0"/>
              <a:alphaOff val="-1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2A8442-4FC9-4980-A233-119F9C064EDB}">
      <dsp:nvSpPr>
        <dsp:cNvPr id="0" name=""/>
        <dsp:cNvSpPr/>
      </dsp:nvSpPr>
      <dsp:spPr>
        <a:xfrm rot="5400000">
          <a:off x="3312451" y="384698"/>
          <a:ext cx="1523416" cy="2534931"/>
        </a:xfrm>
        <a:prstGeom prst="corner">
          <a:avLst>
            <a:gd name="adj1" fmla="val 16120"/>
            <a:gd name="adj2" fmla="val 16110"/>
          </a:avLst>
        </a:prstGeom>
        <a:solidFill>
          <a:srgbClr val="0070C0">
            <a:alpha val="70000"/>
          </a:srgbClr>
        </a:solidFill>
        <a:ln w="25400" cap="flat" cmpd="sng" algn="ctr">
          <a:solidFill>
            <a:schemeClr val="accent6">
              <a:alpha val="90000"/>
              <a:hueOff val="0"/>
              <a:satOff val="0"/>
              <a:lumOff val="0"/>
              <a:alphaOff val="-2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E84721-D6C6-424C-A6B4-2C02C964F9E9}">
      <dsp:nvSpPr>
        <dsp:cNvPr id="0" name=""/>
        <dsp:cNvSpPr/>
      </dsp:nvSpPr>
      <dsp:spPr>
        <a:xfrm>
          <a:off x="3058155" y="1142096"/>
          <a:ext cx="2288550" cy="20060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>
              <a:latin typeface="Arial Black" panose="020B0A04020102020204" pitchFamily="34" charset="0"/>
            </a:rPr>
            <a:t>Prepare Regulatory Basis with Public Workshops</a:t>
          </a:r>
        </a:p>
      </dsp:txBody>
      <dsp:txXfrm>
        <a:off x="3058155" y="1142096"/>
        <a:ext cx="2288550" cy="2006048"/>
      </dsp:txXfrm>
    </dsp:sp>
    <dsp:sp modelId="{3F3CDFA2-1CFD-40A1-92F6-BCB5EA151CFB}">
      <dsp:nvSpPr>
        <dsp:cNvPr id="0" name=""/>
        <dsp:cNvSpPr/>
      </dsp:nvSpPr>
      <dsp:spPr>
        <a:xfrm>
          <a:off x="4914903" y="198073"/>
          <a:ext cx="431801" cy="431801"/>
        </a:xfrm>
        <a:prstGeom prst="triangle">
          <a:avLst>
            <a:gd name="adj" fmla="val 100000"/>
          </a:avLst>
        </a:prstGeom>
        <a:solidFill>
          <a:srgbClr val="0070C0">
            <a:alpha val="60000"/>
          </a:srgbClr>
        </a:solidFill>
        <a:ln w="25400" cap="flat" cmpd="sng" algn="ctr">
          <a:solidFill>
            <a:schemeClr val="accent6">
              <a:alpha val="90000"/>
              <a:hueOff val="0"/>
              <a:satOff val="0"/>
              <a:lumOff val="0"/>
              <a:alphaOff val="-3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4CF55B-16CF-4752-B5F5-6E87D25A07EA}">
      <dsp:nvSpPr>
        <dsp:cNvPr id="0" name=""/>
        <dsp:cNvSpPr/>
      </dsp:nvSpPr>
      <dsp:spPr>
        <a:xfrm rot="5400000">
          <a:off x="6114083" y="-308568"/>
          <a:ext cx="1523416" cy="2534931"/>
        </a:xfrm>
        <a:prstGeom prst="corner">
          <a:avLst>
            <a:gd name="adj1" fmla="val 16120"/>
            <a:gd name="adj2" fmla="val 16110"/>
          </a:avLst>
        </a:prstGeom>
        <a:solidFill>
          <a:srgbClr val="0070C0">
            <a:alpha val="50000"/>
          </a:srgbClr>
        </a:solidFill>
        <a:ln w="25400" cap="flat" cmpd="sng" algn="ctr">
          <a:solidFill>
            <a:schemeClr val="accent6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418CF6-54B5-4752-95D8-B57086773BB8}">
      <dsp:nvSpPr>
        <dsp:cNvPr id="0" name=""/>
        <dsp:cNvSpPr/>
      </dsp:nvSpPr>
      <dsp:spPr>
        <a:xfrm>
          <a:off x="5859787" y="448829"/>
          <a:ext cx="2288550" cy="20060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>
              <a:latin typeface="Arial Black" panose="020B0A04020102020204" pitchFamily="34" charset="0"/>
            </a:rPr>
            <a:t>Possible Part 61 Rule for GTCC and Transuranic Waste Disposal</a:t>
          </a:r>
        </a:p>
      </dsp:txBody>
      <dsp:txXfrm>
        <a:off x="5859787" y="448829"/>
        <a:ext cx="2288550" cy="20060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10851" cy="460379"/>
          </a:xfrm>
          <a:prstGeom prst="rect">
            <a:avLst/>
          </a:prstGeom>
        </p:spPr>
        <p:txBody>
          <a:bodyPr vert="horz" lIns="90969" tIns="45485" rIns="90969" bIns="45485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4473" y="0"/>
            <a:ext cx="3010851" cy="460379"/>
          </a:xfrm>
          <a:prstGeom prst="rect">
            <a:avLst/>
          </a:prstGeom>
        </p:spPr>
        <p:txBody>
          <a:bodyPr vert="horz" lIns="90969" tIns="45485" rIns="90969" bIns="45485" rtlCol="0"/>
          <a:lstStyle>
            <a:lvl1pPr algn="r">
              <a:defRPr sz="1200"/>
            </a:lvl1pPr>
          </a:lstStyle>
          <a:p>
            <a:fld id="{315BF320-3A53-4658-927C-D2A9D3D1AA55}" type="datetimeFigureOut">
              <a:rPr lang="en-US" smtClean="0"/>
              <a:t>4/17/17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758246"/>
            <a:ext cx="3010851" cy="460379"/>
          </a:xfrm>
          <a:prstGeom prst="rect">
            <a:avLst/>
          </a:prstGeom>
        </p:spPr>
        <p:txBody>
          <a:bodyPr vert="horz" lIns="90969" tIns="45485" rIns="90969" bIns="45485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4473" y="8758246"/>
            <a:ext cx="3010851" cy="460379"/>
          </a:xfrm>
          <a:prstGeom prst="rect">
            <a:avLst/>
          </a:prstGeom>
        </p:spPr>
        <p:txBody>
          <a:bodyPr vert="horz" lIns="90969" tIns="45485" rIns="90969" bIns="45485" rtlCol="0" anchor="b"/>
          <a:lstStyle>
            <a:lvl1pPr algn="r">
              <a:defRPr sz="1200"/>
            </a:lvl1pPr>
          </a:lstStyle>
          <a:p>
            <a:fld id="{8D1BD9A6-4421-4C28-9A2B-D6924B47D5D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5065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10323" cy="461010"/>
          </a:xfrm>
          <a:prstGeom prst="rect">
            <a:avLst/>
          </a:prstGeom>
        </p:spPr>
        <p:txBody>
          <a:bodyPr vert="horz" lIns="92480" tIns="46239" rIns="92480" bIns="4623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4972" y="1"/>
            <a:ext cx="3010323" cy="461010"/>
          </a:xfrm>
          <a:prstGeom prst="rect">
            <a:avLst/>
          </a:prstGeom>
        </p:spPr>
        <p:txBody>
          <a:bodyPr vert="horz" lIns="92480" tIns="46239" rIns="92480" bIns="46239" rtlCol="0"/>
          <a:lstStyle>
            <a:lvl1pPr algn="r">
              <a:defRPr sz="1200"/>
            </a:lvl1pPr>
          </a:lstStyle>
          <a:p>
            <a:fld id="{2BF81184-A737-495A-812A-6D95EAFC7BAA}" type="datetimeFigureOut">
              <a:rPr lang="en-US" smtClean="0"/>
              <a:t>4/17/17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692150"/>
            <a:ext cx="4610100" cy="3457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80" tIns="46239" rIns="92480" bIns="4623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4690" y="4379596"/>
            <a:ext cx="5557520" cy="4149090"/>
          </a:xfrm>
          <a:prstGeom prst="rect">
            <a:avLst/>
          </a:prstGeom>
        </p:spPr>
        <p:txBody>
          <a:bodyPr vert="horz" lIns="92480" tIns="46239" rIns="92480" bIns="4623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757592"/>
            <a:ext cx="3010323" cy="461010"/>
          </a:xfrm>
          <a:prstGeom prst="rect">
            <a:avLst/>
          </a:prstGeom>
        </p:spPr>
        <p:txBody>
          <a:bodyPr vert="horz" lIns="92480" tIns="46239" rIns="92480" bIns="4623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4972" y="8757592"/>
            <a:ext cx="3010323" cy="461010"/>
          </a:xfrm>
          <a:prstGeom prst="rect">
            <a:avLst/>
          </a:prstGeom>
        </p:spPr>
        <p:txBody>
          <a:bodyPr vert="horz" lIns="92480" tIns="46239" rIns="92480" bIns="46239" rtlCol="0" anchor="b"/>
          <a:lstStyle>
            <a:lvl1pPr algn="r">
              <a:defRPr sz="1200"/>
            </a:lvl1pPr>
          </a:lstStyle>
          <a:p>
            <a:fld id="{80A2B424-62C4-4176-84D6-061B51EEB5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25495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A2B424-62C4-4176-84D6-061B51EEB5B8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43728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138F6A0-E821-46D1-851B-B95FEAB6E5D7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6" name="Notes Placeholder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Notes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83679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55797" indent="-287999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64723" indent="-230717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30931" indent="-230717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98729" indent="-230717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56981" indent="-230717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015232" indent="-230717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73484" indent="-230717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931735" indent="-230717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3FC0DFA4-FB21-4CFB-BFC1-8A26E51A88F5}" type="slidenum">
              <a:rPr lang="en-US" altLang="en-US" sz="1200"/>
              <a:pPr>
                <a:spcBef>
                  <a:spcPct val="0"/>
                </a:spcBef>
              </a:pPr>
              <a:t>2</a:t>
            </a:fld>
            <a:endParaRPr lang="en-US" altLang="en-US" sz="1200" dirty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19200" y="304800"/>
            <a:ext cx="4648200" cy="3486150"/>
          </a:xfrm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812" y="3886200"/>
            <a:ext cx="6705318" cy="4953000"/>
          </a:xfrm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z="1400" b="1" dirty="0">
              <a:latin typeface="Arial Black" panose="020B0A04020102020204" pitchFamily="34" charset="0"/>
            </a:endParaRPr>
          </a:p>
          <a:p>
            <a:pPr eaLnBrk="1" hangingPunct="1">
              <a:spcBef>
                <a:spcPct val="0"/>
              </a:spcBef>
            </a:pPr>
            <a:endParaRPr lang="en-US" altLang="en-US" sz="1400" b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42199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55797" indent="-287999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64723" indent="-230717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30931" indent="-230717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98729" indent="-230717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56981" indent="-230717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015232" indent="-230717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73484" indent="-230717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931735" indent="-230717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15805255-6098-4957-A5FD-165515898E4A}" type="slidenum">
              <a:rPr lang="en-US" altLang="en-US" sz="1200"/>
              <a:pPr>
                <a:spcBef>
                  <a:spcPct val="0"/>
                </a:spcBef>
              </a:pPr>
              <a:t>3</a:t>
            </a:fld>
            <a:endParaRPr lang="en-US" altLang="en-US" sz="1200" dirty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19200" y="304800"/>
            <a:ext cx="4648200" cy="3486150"/>
          </a:xfrm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3760058"/>
            <a:ext cx="7010400" cy="5029200"/>
          </a:xfrm>
          <a:noFill/>
        </p:spPr>
        <p:txBody>
          <a:bodyPr/>
          <a:lstStyle/>
          <a:p>
            <a:pPr marL="286407" indent="-286407" defTabSz="91173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en-US" altLang="en-US" sz="1100" dirty="0">
              <a:latin typeface="Arial  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7927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55797" indent="-287999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64723" indent="-230717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30931" indent="-230717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98729" indent="-230717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56981" indent="-230717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015232" indent="-230717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73484" indent="-230717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931735" indent="-230717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15805255-6098-4957-A5FD-165515898E4A}" type="slidenum">
              <a:rPr lang="en-US" altLang="en-US" sz="1200"/>
              <a:pPr>
                <a:spcBef>
                  <a:spcPct val="0"/>
                </a:spcBef>
              </a:pPr>
              <a:t>4</a:t>
            </a:fld>
            <a:endParaRPr lang="en-US" altLang="en-US" sz="1200" dirty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19200" y="304800"/>
            <a:ext cx="4648200" cy="3486150"/>
          </a:xfrm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3760058"/>
            <a:ext cx="7010400" cy="5029200"/>
          </a:xfrm>
          <a:noFill/>
        </p:spPr>
        <p:txBody>
          <a:bodyPr/>
          <a:lstStyle/>
          <a:p>
            <a:pPr defTabSz="921277">
              <a:spcBef>
                <a:spcPct val="0"/>
              </a:spcBef>
              <a:defRPr/>
            </a:pPr>
            <a:endParaRPr lang="en-US" sz="1100" dirty="0" smtClean="0">
              <a:latin typeface="Arial  "/>
            </a:endParaRPr>
          </a:p>
        </p:txBody>
      </p:sp>
    </p:spTree>
    <p:extLst>
      <p:ext uri="{BB962C8B-B14F-4D97-AF65-F5344CB8AC3E}">
        <p14:creationId xmlns:p14="http://schemas.microsoft.com/office/powerpoint/2010/main" val="29083455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3068" indent="-283225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5629" indent="-227535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3880" indent="-227535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63724" indent="-227535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21975" indent="-22753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80227" indent="-22753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38478" indent="-22753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96730" indent="-22753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1834FAE4-A422-4A7C-90B9-490AFF0A846F}" type="slidenum">
              <a:rPr lang="en-US" altLang="en-US" sz="1200"/>
              <a:pPr>
                <a:spcBef>
                  <a:spcPct val="0"/>
                </a:spcBef>
              </a:pPr>
              <a:t>5</a:t>
            </a:fld>
            <a:endParaRPr lang="en-US" altLang="en-US" sz="1200" dirty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19200" y="304800"/>
            <a:ext cx="4648200" cy="3486150"/>
          </a:xfrm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3791367"/>
            <a:ext cx="7010400" cy="512987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  <a:defRPr/>
            </a:pP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05940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55797" indent="-287999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64723" indent="-230717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30931" indent="-230717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98729" indent="-230717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56981" indent="-230717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015232" indent="-230717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73484" indent="-230717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931735" indent="-230717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15805255-6098-4957-A5FD-165515898E4A}" type="slidenum">
              <a:rPr lang="en-US" altLang="en-US" sz="1200"/>
              <a:pPr>
                <a:spcBef>
                  <a:spcPct val="0"/>
                </a:spcBef>
              </a:pPr>
              <a:t>6</a:t>
            </a:fld>
            <a:endParaRPr lang="en-US" altLang="en-US" sz="1200" dirty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19200" y="304800"/>
            <a:ext cx="4648200" cy="3486150"/>
          </a:xfrm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3760058"/>
            <a:ext cx="7010400" cy="5029200"/>
          </a:xfrm>
          <a:noFill/>
        </p:spPr>
        <p:txBody>
          <a:bodyPr/>
          <a:lstStyle/>
          <a:p>
            <a:pPr marL="0" indent="0" defTabSz="921277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en-US" sz="1100" baseline="0" dirty="0" smtClean="0">
              <a:latin typeface="Arial  "/>
            </a:endParaRPr>
          </a:p>
          <a:p>
            <a:pPr marL="0" indent="0" defTabSz="921277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en-US" sz="1100" baseline="0" dirty="0" smtClean="0">
              <a:latin typeface="Arial  "/>
            </a:endParaRPr>
          </a:p>
          <a:p>
            <a:pPr marL="171450" indent="-171450" defTabSz="921277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en-US" sz="1100" dirty="0" smtClean="0">
              <a:latin typeface="Arial  "/>
            </a:endParaRPr>
          </a:p>
        </p:txBody>
      </p:sp>
    </p:spTree>
    <p:extLst>
      <p:ext uri="{BB962C8B-B14F-4D97-AF65-F5344CB8AC3E}">
        <p14:creationId xmlns:p14="http://schemas.microsoft.com/office/powerpoint/2010/main" val="9584510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55797" indent="-287999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64723" indent="-230717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30931" indent="-230717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98729" indent="-230717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56981" indent="-230717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015232" indent="-230717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73484" indent="-230717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931735" indent="-230717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15805255-6098-4957-A5FD-165515898E4A}" type="slidenum">
              <a:rPr lang="en-US" altLang="en-US" sz="1200"/>
              <a:pPr>
                <a:spcBef>
                  <a:spcPct val="0"/>
                </a:spcBef>
              </a:pPr>
              <a:t>7</a:t>
            </a:fld>
            <a:endParaRPr lang="en-US" altLang="en-US" sz="1200" dirty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19200" y="304800"/>
            <a:ext cx="4648200" cy="3486150"/>
          </a:xfrm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3760058"/>
            <a:ext cx="7010400" cy="5029200"/>
          </a:xfrm>
          <a:noFill/>
        </p:spPr>
        <p:txBody>
          <a:bodyPr/>
          <a:lstStyle/>
          <a:p>
            <a:pPr defTabSz="921277">
              <a:spcBef>
                <a:spcPct val="0"/>
              </a:spcBef>
              <a:defRPr/>
            </a:pPr>
            <a:endParaRPr lang="en-US" sz="1100" dirty="0" smtClean="0">
              <a:latin typeface="Arial  "/>
            </a:endParaRPr>
          </a:p>
        </p:txBody>
      </p:sp>
    </p:spTree>
    <p:extLst>
      <p:ext uri="{BB962C8B-B14F-4D97-AF65-F5344CB8AC3E}">
        <p14:creationId xmlns:p14="http://schemas.microsoft.com/office/powerpoint/2010/main" val="2685128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55797" indent="-287999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64723" indent="-230717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30931" indent="-230717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98729" indent="-230717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56981" indent="-230717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015232" indent="-230717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73484" indent="-230717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931735" indent="-230717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15805255-6098-4957-A5FD-165515898E4A}" type="slidenum">
              <a:rPr lang="en-US" altLang="en-US" sz="1200"/>
              <a:pPr>
                <a:spcBef>
                  <a:spcPct val="0"/>
                </a:spcBef>
              </a:pPr>
              <a:t>8</a:t>
            </a:fld>
            <a:endParaRPr lang="en-US" altLang="en-US" sz="1200" dirty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19200" y="304800"/>
            <a:ext cx="4648200" cy="3486150"/>
          </a:xfrm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3760058"/>
            <a:ext cx="7010400" cy="5029200"/>
          </a:xfrm>
          <a:noFill/>
        </p:spPr>
        <p:txBody>
          <a:bodyPr/>
          <a:lstStyle/>
          <a:p>
            <a:pPr defTabSz="921277">
              <a:spcBef>
                <a:spcPct val="0"/>
              </a:spcBef>
              <a:defRPr/>
            </a:pPr>
            <a:endParaRPr lang="en-US" sz="1100" dirty="0" smtClean="0">
              <a:latin typeface="Arial  "/>
            </a:endParaRPr>
          </a:p>
        </p:txBody>
      </p:sp>
    </p:spTree>
    <p:extLst>
      <p:ext uri="{BB962C8B-B14F-4D97-AF65-F5344CB8AC3E}">
        <p14:creationId xmlns:p14="http://schemas.microsoft.com/office/powerpoint/2010/main" val="19363073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39825" y="146050"/>
            <a:ext cx="4648200" cy="3486150"/>
          </a:xfrm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xfrm>
            <a:off x="60545" y="3605376"/>
            <a:ext cx="6949856" cy="5392166"/>
          </a:xfrm>
        </p:spPr>
        <p:txBody>
          <a:bodyPr/>
          <a:lstStyle/>
          <a:p>
            <a:pPr>
              <a:defRPr/>
            </a:pPr>
            <a:endParaRPr lang="en-US" altLang="en-US" sz="1100" dirty="0">
              <a:latin typeface="Arial  "/>
              <a:cs typeface="Arial" panose="020B0604020202020204" pitchFamily="34" charset="0"/>
            </a:endParaRPr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4659" indent="-286407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5629" indent="-229126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3880" indent="-229126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62132" indent="-229126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20384" indent="-22912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8635" indent="-22912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36887" indent="-22912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95138" indent="-22912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14CA01DC-379B-454F-AFDC-3534B85CB67F}" type="slidenum">
              <a:rPr lang="en-US" altLang="en-US" sz="1200"/>
              <a:pPr/>
              <a:t>9</a:t>
            </a:fld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5660100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8B933-3121-4ECB-9128-E0BDFEB2F962}" type="datetime1">
              <a:rPr lang="en-US" smtClean="0"/>
              <a:t>4/17/17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7C49B-6361-429E-95C0-8ACFC6C467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01623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C0481-3575-4E97-8F52-0B8B4BB3BAF7}" type="datetime1">
              <a:rPr lang="en-US" smtClean="0"/>
              <a:t>4/17/17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7C49B-6361-429E-95C0-8ACFC6C467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91946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81836-038C-44A2-9964-F5051DC85D1D}" type="datetime1">
              <a:rPr lang="en-US" smtClean="0"/>
              <a:t>4/17/17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7C49B-6361-429E-95C0-8ACFC6C467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37528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11764-94BD-4644-912A-549E83E418F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4/17/17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0B012-4B4C-0D4B-9961-39BAA1B684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03225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DDD05-5D7C-40C3-8748-D4C10E132F5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4/17/17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0B012-4B4C-0D4B-9961-39BAA1B684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11548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51917-D958-4C56-AD0E-FC16B6CED14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4/17/17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0B012-4B4C-0D4B-9961-39BAA1B684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04657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62023-91BB-4373-BA33-99BA5E9A456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4/17/17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0B012-4B4C-0D4B-9961-39BAA1B684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58559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AE809-00CB-4424-9035-660E0402D1E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4/17/17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0B012-4B4C-0D4B-9961-39BAA1B684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30514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BB634-3972-4C00-A794-8C16BC5910C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4/17/17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0B012-4B4C-0D4B-9961-39BAA1B684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10457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33806-4141-4164-BBC1-0583344D5AF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4/17/17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0B012-4B4C-0D4B-9961-39BAA1B684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19866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82881-67A0-403C-AA39-F9B8889BD7F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4/17/17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0B012-4B4C-0D4B-9961-39BAA1B684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601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>
            <a:normAutofit/>
          </a:bodyPr>
          <a:lstStyle>
            <a:lvl1pPr algn="l">
              <a:defRPr sz="40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50FB0-0912-4E6B-85BC-F5450502B17D}" type="datetime1">
              <a:rPr lang="en-US" smtClean="0"/>
              <a:t>4/17/17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76469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AB0E6-07BC-4AFE-AA8E-599B0C48014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4/17/17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0B012-4B4C-0D4B-9961-39BAA1B684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4834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65F27-0920-422A-A776-745CC092D67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4/17/17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0B012-4B4C-0D4B-9961-39BAA1B684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11809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BA3AB-414C-46AC-8427-287306FD239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4/17/17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0B012-4B4C-0D4B-9961-39BAA1B684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19404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E61F0-B565-480C-9E0F-26CB26C5418C}" type="datetime1">
              <a:rPr lang="en-US" smtClean="0"/>
              <a:t>4/17/17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7C49B-6361-429E-95C0-8ACFC6C467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3153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>
            <a:lvl1pPr algn="l">
              <a:defRPr sz="40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5FC2A-B5E9-4B78-B4E0-9C87FC091556}" type="datetime1">
              <a:rPr lang="en-US" smtClean="0"/>
              <a:t>4/17/17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7C49B-6361-429E-95C0-8ACFC6C467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0191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>
            <a:normAutofit/>
          </a:bodyPr>
          <a:lstStyle>
            <a:lvl1pPr algn="l">
              <a:defRPr sz="40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65D9B2C9-BC25-4B4D-846B-31DAAECCBB04}" type="datetime1">
              <a:rPr lang="en-US" smtClean="0"/>
              <a:t>4/17/17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6307C49B-6361-429E-95C0-8ACFC6C4674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" name="Picture 2" descr="nrc_logo_white.eps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88263" y="114300"/>
            <a:ext cx="130333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151412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734BF-8D5B-4473-A57D-A6EE91A5B3D7}" type="datetime1">
              <a:rPr lang="en-US" smtClean="0"/>
              <a:t>4/17/17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7C49B-6361-429E-95C0-8ACFC6C467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21410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10494-7865-4467-9364-D3DF8DF5FA8E}" type="datetime1">
              <a:rPr lang="en-US" smtClean="0"/>
              <a:t>4/17/17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7C49B-6361-429E-95C0-8ACFC6C467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2979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AD040-3E47-4E62-918E-BC30F106B5E0}" type="datetime1">
              <a:rPr lang="en-US" smtClean="0"/>
              <a:t>4/17/17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7C49B-6361-429E-95C0-8ACFC6C467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29678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82A39-21D6-457C-8A4D-CAFD37E8E915}" type="datetime1">
              <a:rPr lang="en-US" smtClean="0"/>
              <a:t>4/17/17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7C49B-6361-429E-95C0-8ACFC6C467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7638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B8CBFB-2A13-446A-A461-9ADD9DCB4F33}" type="datetime1">
              <a:rPr lang="en-US" smtClean="0"/>
              <a:t>4/17/17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07C49B-6361-429E-95C0-8ACFC6C467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3699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22116090-3FE1-4622-8CF5-6D834137F62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4/17/17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B980B012-4B4C-0D4B-9961-39BAA1B684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2753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conferences.iaea.org/indico/event/106/contribution/193/material/paper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4" Type="http://schemas.openxmlformats.org/officeDocument/2006/relationships/diagramLayout" Target="../diagrams/layout2.xml"/><Relationship Id="rId5" Type="http://schemas.openxmlformats.org/officeDocument/2006/relationships/diagramQuickStyle" Target="../diagrams/quickStyle2.xml"/><Relationship Id="rId6" Type="http://schemas.openxmlformats.org/officeDocument/2006/relationships/diagramColors" Target="../diagrams/colors2.xml"/><Relationship Id="rId7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643370"/>
            <a:ext cx="8991600" cy="194743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NRC’s Activities Related to GTCC and Transuranic Waste Disposal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Rectangle 12"/>
          <p:cNvSpPr txBox="1">
            <a:spLocks noChangeArrowheads="1"/>
          </p:cNvSpPr>
          <p:nvPr/>
        </p:nvSpPr>
        <p:spPr bwMode="auto">
          <a:xfrm>
            <a:off x="533400" y="4268390"/>
            <a:ext cx="7924800" cy="157043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2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solidFill>
                  <a:srgbClr val="FFFF00"/>
                </a:solidFill>
                <a:latin typeface="Arial Narrow" pitchFamily="34" charset="0"/>
              </a:rPr>
              <a:t> </a:t>
            </a:r>
            <a:endParaRPr lang="en-US" sz="2400" b="1" dirty="0" smtClean="0">
              <a:latin typeface="Arial Narrow" pitchFamily="34" charset="0"/>
            </a:endParaRPr>
          </a:p>
          <a:p>
            <a:r>
              <a:rPr lang="en-US" sz="8000" b="1" dirty="0" smtClean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Gregory Suber, LLW Branch Chief </a:t>
            </a:r>
          </a:p>
          <a:p>
            <a:r>
              <a:rPr lang="en-US" sz="7200" b="1" dirty="0" smtClean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Division </a:t>
            </a:r>
            <a:r>
              <a:rPr lang="en-US" sz="7200" b="1" dirty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of Decommissioning, Uranium </a:t>
            </a:r>
            <a:r>
              <a:rPr lang="en-US" sz="7200" b="1" dirty="0" smtClean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Recovery,</a:t>
            </a:r>
          </a:p>
          <a:p>
            <a:r>
              <a:rPr lang="en-US" sz="7200" b="1" dirty="0" smtClean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and </a:t>
            </a:r>
            <a:r>
              <a:rPr lang="en-US" sz="7200" b="1" dirty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Waste </a:t>
            </a:r>
            <a:r>
              <a:rPr lang="en-US" sz="7200" b="1" dirty="0" smtClean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Programs (DUWP)</a:t>
            </a:r>
            <a:endParaRPr lang="en-US" sz="7200" b="1" dirty="0">
              <a:solidFill>
                <a:schemeClr val="tx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r>
              <a:rPr lang="en-US" sz="7200" b="1" dirty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Office of Nuclear Material Safety and </a:t>
            </a:r>
            <a:r>
              <a:rPr lang="en-US" sz="7200" b="1" dirty="0" smtClean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Safeguards (NMSS)</a:t>
            </a:r>
            <a:endParaRPr lang="en-US" sz="7200" b="1" dirty="0">
              <a:solidFill>
                <a:schemeClr val="tx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endParaRPr lang="en-US" sz="8000" dirty="0" smtClean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>
              <a:lnSpc>
                <a:spcPct val="80000"/>
              </a:lnSpc>
            </a:pPr>
            <a:endParaRPr lang="en-US" sz="8000" i="1" dirty="0" smtClean="0">
              <a:latin typeface="Arial Black" panose="020B0A04020102020204" pitchFamily="34" charset="0"/>
            </a:endParaRPr>
          </a:p>
          <a:p>
            <a:pPr>
              <a:lnSpc>
                <a:spcPct val="80000"/>
              </a:lnSpc>
            </a:pPr>
            <a:endParaRPr lang="en-US" sz="1800" i="1" dirty="0" smtClean="0">
              <a:latin typeface="Arial Narrow" pitchFamily="34" charset="0"/>
            </a:endParaRPr>
          </a:p>
          <a:p>
            <a:pPr>
              <a:lnSpc>
                <a:spcPct val="80000"/>
              </a:lnSpc>
            </a:pPr>
            <a:endParaRPr lang="en-US" sz="1000" dirty="0" smtClean="0">
              <a:latin typeface="Arial Narrow" pitchFamily="34" charset="0"/>
            </a:endParaRPr>
          </a:p>
          <a:p>
            <a:pPr>
              <a:lnSpc>
                <a:spcPct val="80000"/>
              </a:lnSpc>
            </a:pPr>
            <a:endParaRPr lang="en-US" sz="1000" dirty="0" smtClean="0">
              <a:latin typeface="Arial Narrow" pitchFamily="34" charset="0"/>
            </a:endParaRPr>
          </a:p>
          <a:p>
            <a:pPr>
              <a:lnSpc>
                <a:spcPct val="80000"/>
              </a:lnSpc>
            </a:pPr>
            <a:endParaRPr lang="en-US" sz="800" b="1" dirty="0" smtClean="0">
              <a:solidFill>
                <a:srgbClr val="FF0000"/>
              </a:solidFill>
              <a:latin typeface="Arial Narrow" pitchFamily="34" charset="0"/>
            </a:endParaRPr>
          </a:p>
          <a:p>
            <a:pPr>
              <a:lnSpc>
                <a:spcPct val="80000"/>
              </a:lnSpc>
            </a:pPr>
            <a:endParaRPr lang="en-US" sz="800" b="1" dirty="0" smtClean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143000" y="2729507"/>
            <a:ext cx="6934200" cy="1538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en-US" sz="1400" b="1" dirty="0">
              <a:latin typeface="Arial Narrow" pitchFamily="34" charset="0"/>
            </a:endParaRPr>
          </a:p>
          <a:p>
            <a:pPr algn="ctr"/>
            <a:r>
              <a:rPr lang="en-US" sz="2000" b="1" dirty="0" smtClean="0">
                <a:latin typeface="Arial Black" panose="020B0A04020102020204" pitchFamily="34" charset="0"/>
              </a:rPr>
              <a:t>April 25, 2017</a:t>
            </a:r>
            <a:endParaRPr lang="en-US" sz="2000" b="1" dirty="0">
              <a:latin typeface="Arial Black" panose="020B0A04020102020204" pitchFamily="34" charset="0"/>
            </a:endParaRPr>
          </a:p>
          <a:p>
            <a:pPr algn="ctr"/>
            <a:r>
              <a:rPr lang="en-US" sz="2000" dirty="0">
                <a:latin typeface="Arial Black" panose="020B0A04020102020204" pitchFamily="34" charset="0"/>
              </a:rPr>
              <a:t>LLW Forum Meeting </a:t>
            </a:r>
          </a:p>
          <a:p>
            <a:pPr algn="ctr"/>
            <a:r>
              <a:rPr lang="en-US" sz="2000" dirty="0">
                <a:latin typeface="Arial Black" panose="020B0A04020102020204" pitchFamily="34" charset="0"/>
              </a:rPr>
              <a:t>Denver, Colorado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628820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495300"/>
            <a:ext cx="7772400" cy="1295400"/>
          </a:xfrm>
        </p:spPr>
        <p:txBody>
          <a:bodyPr/>
          <a:lstStyle/>
          <a:p>
            <a:pPr>
              <a:buNone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Questions?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5" name="Picture 13" descr="http://www.thearticlewriter.com/images/question-mar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9400" y="2362200"/>
            <a:ext cx="3000375" cy="3048000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04800" y="6096000"/>
            <a:ext cx="2133600" cy="365125"/>
          </a:xfrm>
        </p:spPr>
        <p:txBody>
          <a:bodyPr/>
          <a:lstStyle/>
          <a:p>
            <a:pPr algn="l"/>
            <a:fld id="{AC8775F8-9DE4-4485-81FC-482880483818}" type="slidenum">
              <a:rPr lang="en-US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10</a:t>
            </a:fld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55253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7315200" cy="973662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altLang="en-US" sz="36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LLW Regulatory Framework</a:t>
            </a:r>
            <a:endParaRPr lang="en-US" altLang="en-US" sz="36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19458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381000" y="6019800"/>
            <a:ext cx="2133600" cy="365125"/>
          </a:xfr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300">
                <a:solidFill>
                  <a:schemeClr val="tx1"/>
                </a:solidFill>
                <a:latin typeface="Arial Black" panose="020B0A040201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Black" panose="020B0A040201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Black" panose="020B0A040201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  <a:ea typeface="MS PGothic" panose="020B0600070205080204" pitchFamily="34" charset="-128"/>
              </a:defRPr>
            </a:lvl9pPr>
          </a:lstStyle>
          <a:p>
            <a:pPr algn="l">
              <a:spcBef>
                <a:spcPct val="0"/>
              </a:spcBef>
              <a:buFontTx/>
              <a:buNone/>
            </a:pPr>
            <a:fld id="{88FB0E09-B943-4FB8-AAC0-155E71F6A935}" type="slidenum">
              <a:rPr lang="en-US" altLang="en-US" sz="1200">
                <a:latin typeface="Arial" panose="020B0604020202020204" pitchFamily="34" charset="0"/>
              </a:rPr>
              <a:pPr algn="l">
                <a:spcBef>
                  <a:spcPct val="0"/>
                </a:spcBef>
                <a:buFontTx/>
                <a:buNone/>
              </a:pPr>
              <a:t>2</a:t>
            </a:fld>
            <a:endParaRPr lang="en-US" altLang="en-US" sz="1200" dirty="0">
              <a:latin typeface="Arial" panose="020B0604020202020204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1131702" y="1204249"/>
            <a:ext cx="4767263" cy="426736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3750574" y="1876048"/>
            <a:ext cx="1862630" cy="1394344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800" dirty="0">
                <a:solidFill>
                  <a:schemeClr val="tx1"/>
                </a:solidFill>
                <a:latin typeface="Arial Black" panose="020B0A04020102020204" pitchFamily="34" charset="0"/>
              </a:rPr>
              <a:t>Class B</a:t>
            </a:r>
          </a:p>
        </p:txBody>
      </p:sp>
      <p:sp>
        <p:nvSpPr>
          <p:cNvPr id="8" name="Oval 7"/>
          <p:cNvSpPr/>
          <p:nvPr/>
        </p:nvSpPr>
        <p:spPr>
          <a:xfrm>
            <a:off x="1719262" y="1870930"/>
            <a:ext cx="1919643" cy="1480283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800" dirty="0">
                <a:solidFill>
                  <a:schemeClr val="tx1"/>
                </a:solidFill>
                <a:latin typeface="Arial Black" panose="020B0A04020102020204" pitchFamily="34" charset="0"/>
              </a:rPr>
              <a:t>Class A</a:t>
            </a:r>
            <a:endParaRPr lang="en-US" sz="2800" baseline="300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1696155" y="3424269"/>
            <a:ext cx="1942750" cy="1452531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800" dirty="0">
                <a:solidFill>
                  <a:schemeClr val="tx1"/>
                </a:solidFill>
                <a:latin typeface="Arial Black" panose="020B0A04020102020204" pitchFamily="34" charset="0"/>
              </a:rPr>
              <a:t>Class C</a:t>
            </a:r>
          </a:p>
        </p:txBody>
      </p:sp>
      <p:sp>
        <p:nvSpPr>
          <p:cNvPr id="10" name="Oval 9"/>
          <p:cNvSpPr/>
          <p:nvPr/>
        </p:nvSpPr>
        <p:spPr>
          <a:xfrm>
            <a:off x="3750574" y="3369910"/>
            <a:ext cx="1862630" cy="1430689"/>
          </a:xfrm>
          <a:prstGeom prst="ellipse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800" dirty="0">
                <a:solidFill>
                  <a:schemeClr val="tx1"/>
                </a:solidFill>
                <a:latin typeface="Arial Black" panose="020B0A04020102020204" pitchFamily="34" charset="0"/>
              </a:rPr>
              <a:t>GTCC</a:t>
            </a:r>
          </a:p>
        </p:txBody>
      </p:sp>
      <p:sp>
        <p:nvSpPr>
          <p:cNvPr id="11" name="Oval 10"/>
          <p:cNvSpPr/>
          <p:nvPr/>
        </p:nvSpPr>
        <p:spPr>
          <a:xfrm>
            <a:off x="6184727" y="1552570"/>
            <a:ext cx="2476500" cy="234315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800" dirty="0">
                <a:solidFill>
                  <a:schemeClr val="tx1"/>
                </a:solidFill>
                <a:latin typeface="Arial Black" panose="020B0A04020102020204" pitchFamily="34" charset="0"/>
              </a:rPr>
              <a:t>Trans-uranic Waste</a:t>
            </a:r>
            <a:endParaRPr lang="en-US" sz="2800" baseline="300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23895" y="1321341"/>
            <a:ext cx="138947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2800" dirty="0" smtClean="0">
                <a:latin typeface="Arial Black" panose="020B0A04020102020204" pitchFamily="34" charset="0"/>
              </a:rPr>
              <a:t>LLW</a:t>
            </a:r>
            <a:endParaRPr lang="en-US" sz="28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99945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96251"/>
            <a:ext cx="7543800" cy="1046922"/>
          </a:xfrm>
        </p:spPr>
        <p:txBody>
          <a:bodyPr>
            <a:noAutofit/>
          </a:bodyPr>
          <a:lstStyle/>
          <a:p>
            <a:r>
              <a:rPr lang="en-US" altLang="en-US" sz="3200" dirty="0">
                <a:solidFill>
                  <a:schemeClr val="tx1"/>
                </a:solidFill>
                <a:latin typeface="Arial Black" panose="020B0A04020102020204" pitchFamily="34" charset="0"/>
              </a:rPr>
              <a:t>Regulatory Responsibilities </a:t>
            </a:r>
            <a:br>
              <a:rPr lang="en-US" altLang="en-US" sz="3200" dirty="0">
                <a:solidFill>
                  <a:schemeClr val="tx1"/>
                </a:solidFill>
                <a:latin typeface="Arial Black" panose="020B0A04020102020204" pitchFamily="34" charset="0"/>
              </a:rPr>
            </a:br>
            <a:r>
              <a:rPr lang="en-US" altLang="en-US" sz="3200" dirty="0">
                <a:solidFill>
                  <a:schemeClr val="tx1"/>
                </a:solidFill>
                <a:latin typeface="Arial Black" panose="020B0A04020102020204" pitchFamily="34" charset="0"/>
              </a:rPr>
              <a:t>for GTCC Waste Management</a:t>
            </a:r>
          </a:p>
        </p:txBody>
      </p:sp>
      <p:sp>
        <p:nvSpPr>
          <p:cNvPr id="21506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381000" y="6019800"/>
            <a:ext cx="2133600" cy="365125"/>
          </a:xfr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300">
                <a:solidFill>
                  <a:schemeClr val="tx1"/>
                </a:solidFill>
                <a:latin typeface="Arial Black" panose="020B0A040201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Black" panose="020B0A040201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Black" panose="020B0A040201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  <a:ea typeface="MS PGothic" panose="020B0600070205080204" pitchFamily="34" charset="-128"/>
              </a:defRPr>
            </a:lvl9pPr>
          </a:lstStyle>
          <a:p>
            <a:pPr algn="l">
              <a:spcBef>
                <a:spcPct val="0"/>
              </a:spcBef>
              <a:buFontTx/>
              <a:buNone/>
            </a:pPr>
            <a:fld id="{44B9B14B-FC81-42E4-B4B3-FBF1A7A1EC20}" type="slidenum">
              <a:rPr lang="en-US" altLang="en-US" sz="1200">
                <a:latin typeface="Arial" panose="020B0604020202020204" pitchFamily="34" charset="0"/>
              </a:rPr>
              <a:pPr algn="l">
                <a:spcBef>
                  <a:spcPct val="0"/>
                </a:spcBef>
                <a:buFontTx/>
                <a:buNone/>
              </a:pPr>
              <a:t>3</a:t>
            </a:fld>
            <a:endParaRPr lang="en-US" altLang="en-US" sz="1200" dirty="0">
              <a:latin typeface="Arial" panose="020B0604020202020204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438400" y="2895600"/>
            <a:ext cx="7315200" cy="21336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  <a:defRPr/>
            </a:pPr>
            <a:r>
              <a:rPr lang="en-US" sz="2800" dirty="0" smtClean="0">
                <a:latin typeface="Arial Black" panose="020B0A04020102020204" pitchFamily="34" charset="0"/>
                <a:ea typeface="ヒラギノ角ゴ Pro W3" pitchFamily="1" charset="-128"/>
              </a:rPr>
              <a:t>Federal Government </a:t>
            </a:r>
          </a:p>
          <a:p>
            <a:pPr>
              <a:defRPr/>
            </a:pPr>
            <a:r>
              <a:rPr lang="en-US" sz="2800" b="1" dirty="0" smtClean="0">
                <a:latin typeface="Arial Black" panose="020B0A04020102020204" pitchFamily="34" charset="0"/>
                <a:ea typeface="ヒラギノ角ゴ Pro W3" pitchFamily="1" charset="-128"/>
              </a:rPr>
              <a:t>NRC</a:t>
            </a:r>
          </a:p>
          <a:p>
            <a:pPr>
              <a:defRPr/>
            </a:pPr>
            <a:r>
              <a:rPr lang="en-US" sz="2800" b="1" dirty="0" smtClean="0">
                <a:latin typeface="Arial Black" panose="020B0A04020102020204" pitchFamily="34" charset="0"/>
                <a:ea typeface="ヒラギノ角ゴ Pro W3" pitchFamily="1" charset="-128"/>
              </a:rPr>
              <a:t>DOE</a:t>
            </a:r>
          </a:p>
          <a:p>
            <a:pPr marL="0" indent="0">
              <a:buFont typeface="Arial" pitchFamily="34" charset="0"/>
              <a:buNone/>
              <a:defRPr/>
            </a:pPr>
            <a:r>
              <a:rPr lang="en-US" dirty="0" smtClean="0">
                <a:ea typeface="ヒラギノ角ゴ Pro W3" pitchFamily="1" charset="-128"/>
              </a:rPr>
              <a:t>	</a:t>
            </a:r>
            <a:endParaRPr lang="en-US" sz="2000" dirty="0">
              <a:solidFill>
                <a:srgbClr val="2C88DF"/>
              </a:solidFill>
            </a:endParaRPr>
          </a:p>
        </p:txBody>
      </p:sp>
      <p:pic>
        <p:nvPicPr>
          <p:cNvPr id="6" name="Picture 5" descr="color-seal-3-inch"/>
          <p:cNvPicPr preferRelativeResize="0">
            <a:picLocks noGrp="1"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 flipV="1">
            <a:off x="990600" y="2505635"/>
            <a:ext cx="1227644" cy="1219200"/>
          </a:xfrm>
          <a:prstGeom prst="ellipse">
            <a:avLst/>
          </a:prstGeom>
          <a:ln w="3175" cap="rnd">
            <a:solidFill>
              <a:srgbClr val="33333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10799973" rev="10799999"/>
            </a:camera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6" descr="DOE Vector CMYK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2505635"/>
            <a:ext cx="1219200" cy="12192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  <a:scene3d>
            <a:camera prst="orthographicFront">
              <a:rot lat="0" lon="10799973" rev="10799999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55455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81000"/>
            <a:ext cx="5965135" cy="1046922"/>
          </a:xfrm>
        </p:spPr>
        <p:txBody>
          <a:bodyPr>
            <a:noAutofit/>
          </a:bodyPr>
          <a:lstStyle/>
          <a:p>
            <a:pPr algn="l" eaLnBrk="1" hangingPunct="1"/>
            <a:r>
              <a:rPr lang="en-US" altLang="en-US" sz="3600" dirty="0">
                <a:solidFill>
                  <a:schemeClr val="tx1"/>
                </a:solidFill>
                <a:latin typeface="Arial Black" panose="020B0A04020102020204" pitchFamily="34" charset="0"/>
              </a:rPr>
              <a:t>What is Transuranic Waste?   </a:t>
            </a:r>
          </a:p>
        </p:txBody>
      </p:sp>
      <p:sp>
        <p:nvSpPr>
          <p:cNvPr id="11268" name="Rectangle 3"/>
          <p:cNvSpPr>
            <a:spLocks noGrp="1" noChangeArrowheads="1"/>
          </p:cNvSpPr>
          <p:nvPr>
            <p:ph idx="1"/>
          </p:nvPr>
        </p:nvSpPr>
        <p:spPr>
          <a:xfrm>
            <a:off x="939178" y="1905000"/>
            <a:ext cx="7335838" cy="3429000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r>
              <a:rPr lang="en-US" b="1" kern="1200" dirty="0">
                <a:latin typeface="Arial Black" panose="020B0A04020102020204" pitchFamily="34" charset="0"/>
              </a:rPr>
              <a:t>“</a:t>
            </a:r>
            <a:r>
              <a:rPr lang="en-US" sz="2800" b="1" kern="1200" dirty="0">
                <a:latin typeface="Arial Black" panose="020B0A04020102020204" pitchFamily="34" charset="0"/>
              </a:rPr>
              <a:t>material contaminated with elements that have an atomic number </a:t>
            </a:r>
            <a:r>
              <a:rPr lang="en-US" sz="2800" b="1" kern="1200" dirty="0" smtClean="0">
                <a:latin typeface="Arial Black" panose="020B0A04020102020204" pitchFamily="34" charset="0"/>
              </a:rPr>
              <a:t>&gt;92…concentrations &gt;10 </a:t>
            </a:r>
            <a:r>
              <a:rPr lang="en-US" sz="2800" b="1" kern="1200" dirty="0">
                <a:latin typeface="Arial Black" panose="020B0A04020102020204" pitchFamily="34" charset="0"/>
              </a:rPr>
              <a:t>[nCi/gm], or…as the [NRC] may prescribe”</a:t>
            </a:r>
            <a:endParaRPr lang="en-US" altLang="en-US" sz="2800" b="1" dirty="0">
              <a:latin typeface="Arial Black" panose="020B0A04020102020204" pitchFamily="34" charset="0"/>
            </a:endParaRPr>
          </a:p>
          <a:p>
            <a:pPr marL="0" indent="0" eaLnBrk="1" hangingPunct="1">
              <a:buNone/>
              <a:defRPr/>
            </a:pPr>
            <a:endParaRPr lang="en-US" altLang="en-US" dirty="0"/>
          </a:p>
        </p:txBody>
      </p:sp>
      <p:sp>
        <p:nvSpPr>
          <p:cNvPr id="21506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228600" y="6096000"/>
            <a:ext cx="2133600" cy="365125"/>
          </a:xfr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300">
                <a:solidFill>
                  <a:schemeClr val="tx1"/>
                </a:solidFill>
                <a:latin typeface="Arial Black" panose="020B0A040201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Black" panose="020B0A040201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Black" panose="020B0A040201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  <a:ea typeface="MS PGothic" panose="020B0600070205080204" pitchFamily="34" charset="-128"/>
              </a:defRPr>
            </a:lvl9pPr>
          </a:lstStyle>
          <a:p>
            <a:pPr algn="l">
              <a:spcBef>
                <a:spcPct val="0"/>
              </a:spcBef>
              <a:buFontTx/>
              <a:buNone/>
            </a:pPr>
            <a:fld id="{44B9B14B-FC81-42E4-B4B3-FBF1A7A1EC20}" type="slidenum">
              <a:rPr lang="en-US" altLang="en-US" sz="1200">
                <a:latin typeface="Arial" panose="020B0604020202020204" pitchFamily="34" charset="0"/>
              </a:rPr>
              <a:pPr algn="l"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12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36986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12924228"/>
              </p:ext>
            </p:extLst>
          </p:nvPr>
        </p:nvGraphicFramePr>
        <p:xfrm>
          <a:off x="152400" y="708991"/>
          <a:ext cx="8763000" cy="59204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7162800" cy="1219200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en-US" altLang="en-US" sz="3600" dirty="0">
                <a:solidFill>
                  <a:schemeClr val="tx1"/>
                </a:solidFill>
                <a:latin typeface="Arial Black" panose="020B0A04020102020204" pitchFamily="34" charset="0"/>
              </a:rPr>
              <a:t>Activities Related to GTCC and Transuranic Waste Disposal</a:t>
            </a:r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81000" y="6172200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300">
                <a:solidFill>
                  <a:schemeClr val="tx1"/>
                </a:solidFill>
                <a:latin typeface="Arial Black" panose="020B0A040201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Black" panose="020B0A040201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Black" panose="020B0A040201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  <a:ea typeface="MS PGothic" panose="020B0600070205080204" pitchFamily="34" charset="-128"/>
              </a:defRPr>
            </a:lvl9pPr>
          </a:lstStyle>
          <a:p>
            <a:pPr algn="l">
              <a:spcBef>
                <a:spcPct val="0"/>
              </a:spcBef>
              <a:buFontTx/>
              <a:buNone/>
            </a:pPr>
            <a:fld id="{018250C2-6265-49BC-BE97-C4ACA3D7D8AD}" type="slidenum">
              <a:rPr lang="en-US" altLang="en-US" sz="1200" smtClean="0">
                <a:latin typeface="Arial" panose="020B0604020202020204" pitchFamily="34" charset="0"/>
              </a:rPr>
              <a:pPr algn="l">
                <a:spcBef>
                  <a:spcPct val="0"/>
                </a:spcBef>
                <a:buFontTx/>
                <a:buNone/>
              </a:pPr>
              <a:t>5</a:t>
            </a:fld>
            <a:endParaRPr lang="en-US" altLang="en-US" sz="1200" dirty="0">
              <a:latin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86200" y="3124081"/>
            <a:ext cx="15240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 Black" panose="020B0A04020102020204" pitchFamily="34" charset="0"/>
              </a:rPr>
              <a:t>February </a:t>
            </a:r>
            <a:r>
              <a:rPr lang="en-US" sz="1400" dirty="0" smtClean="0">
                <a:latin typeface="Arial Black" panose="020B0A04020102020204" pitchFamily="34" charset="0"/>
              </a:rPr>
              <a:t>25</a:t>
            </a:r>
            <a:r>
              <a:rPr lang="en-US" sz="1400" dirty="0">
                <a:latin typeface="Arial Black" panose="020B0A04020102020204" pitchFamily="34" charset="0"/>
              </a:rPr>
              <a:t>, 2016 -</a:t>
            </a:r>
          </a:p>
          <a:p>
            <a:pPr lvl="0"/>
            <a:r>
              <a:rPr lang="en-US" sz="1400" dirty="0">
                <a:latin typeface="Arial Black" panose="020B0A04020102020204" pitchFamily="34" charset="0"/>
              </a:rPr>
              <a:t>Final EIS for the Disposal of GTCC and GTCC-Like Waste</a:t>
            </a:r>
          </a:p>
        </p:txBody>
      </p:sp>
    </p:spTree>
    <p:extLst>
      <p:ext uri="{BB962C8B-B14F-4D97-AF65-F5344CB8AC3E}">
        <p14:creationId xmlns:p14="http://schemas.microsoft.com/office/powerpoint/2010/main" val="15093652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81000"/>
            <a:ext cx="6705600" cy="1447800"/>
          </a:xfrm>
        </p:spPr>
        <p:txBody>
          <a:bodyPr>
            <a:noAutofit/>
          </a:bodyPr>
          <a:lstStyle/>
          <a:p>
            <a:pPr algn="l" eaLnBrk="1" hangingPunct="1"/>
            <a:r>
              <a:rPr lang="en-US" altLang="en-US" sz="36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Texas’ Letter to the NRC on Licensing GTCC</a:t>
            </a:r>
            <a:endParaRPr lang="en-US" altLang="en-US" sz="36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11268" name="Rectangle 3"/>
          <p:cNvSpPr>
            <a:spLocks noGrp="1" noChangeArrowheads="1"/>
          </p:cNvSpPr>
          <p:nvPr>
            <p:ph idx="1"/>
          </p:nvPr>
        </p:nvSpPr>
        <p:spPr>
          <a:xfrm>
            <a:off x="939178" y="1905000"/>
            <a:ext cx="7335838" cy="3429000"/>
          </a:xfrm>
        </p:spPr>
        <p:txBody>
          <a:bodyPr>
            <a:normAutofit fontScale="92500"/>
          </a:bodyPr>
          <a:lstStyle/>
          <a:p>
            <a:pPr>
              <a:defRPr/>
            </a:pPr>
            <a:r>
              <a:rPr lang="en-US" b="1" dirty="0">
                <a:latin typeface="Arial Black" panose="020B0A04020102020204" pitchFamily="34" charset="0"/>
                <a:ea typeface="ヒラギノ角ゴ Pro W3" pitchFamily="1" charset="-128"/>
                <a:cs typeface="+mn-cs"/>
              </a:rPr>
              <a:t>Texas’ letter raised policy issues regarding GTCC, GTCC-like and transuranic waste </a:t>
            </a:r>
            <a:r>
              <a:rPr lang="en-US" b="1" dirty="0" smtClean="0">
                <a:latin typeface="Arial Black" panose="020B0A04020102020204" pitchFamily="34" charset="0"/>
                <a:ea typeface="ヒラギノ角ゴ Pro W3" pitchFamily="1" charset="-128"/>
                <a:cs typeface="+mn-cs"/>
              </a:rPr>
              <a:t>disposal</a:t>
            </a:r>
          </a:p>
          <a:p>
            <a:pPr>
              <a:defRPr/>
            </a:pPr>
            <a:r>
              <a:rPr lang="en-US" b="1" dirty="0" smtClean="0">
                <a:latin typeface="Arial Black" panose="020B0A04020102020204" pitchFamily="34" charset="0"/>
                <a:ea typeface="ヒラギノ角ゴ Pro W3" pitchFamily="1" charset="-128"/>
                <a:cs typeface="+mn-cs"/>
              </a:rPr>
              <a:t>NRC </a:t>
            </a:r>
            <a:r>
              <a:rPr lang="en-US" b="1" dirty="0">
                <a:latin typeface="Arial Black" panose="020B0A04020102020204" pitchFamily="34" charset="0"/>
                <a:ea typeface="ヒラギノ角ゴ Pro W3" pitchFamily="1" charset="-128"/>
                <a:cs typeface="+mn-cs"/>
              </a:rPr>
              <a:t>may relinquish portions of its </a:t>
            </a:r>
            <a:r>
              <a:rPr lang="en-US" b="1" dirty="0" smtClean="0">
                <a:latin typeface="Arial Black" panose="020B0A04020102020204" pitchFamily="34" charset="0"/>
                <a:ea typeface="ヒラギノ角ゴ Pro W3" pitchFamily="1" charset="-128"/>
                <a:cs typeface="+mn-cs"/>
              </a:rPr>
              <a:t>Atomic Energy Act-derived </a:t>
            </a:r>
            <a:r>
              <a:rPr lang="en-US" b="1" dirty="0">
                <a:latin typeface="Arial Black" panose="020B0A04020102020204" pitchFamily="34" charset="0"/>
                <a:ea typeface="ヒラギノ角ゴ Pro W3" pitchFamily="1" charset="-128"/>
                <a:cs typeface="+mn-cs"/>
              </a:rPr>
              <a:t>regulatory </a:t>
            </a:r>
            <a:r>
              <a:rPr lang="en-US" b="1" dirty="0" smtClean="0">
                <a:latin typeface="Arial Black" panose="020B0A04020102020204" pitchFamily="34" charset="0"/>
                <a:ea typeface="ヒラギノ角ゴ Pro W3" pitchFamily="1" charset="-128"/>
                <a:cs typeface="+mn-cs"/>
              </a:rPr>
              <a:t>authority</a:t>
            </a:r>
          </a:p>
          <a:p>
            <a:pPr>
              <a:defRPr/>
            </a:pPr>
            <a:r>
              <a:rPr lang="en-US" b="1" dirty="0" smtClean="0">
                <a:latin typeface="Arial Black" panose="020B0A04020102020204" pitchFamily="34" charset="0"/>
                <a:ea typeface="ヒラギノ角ゴ Pro W3" pitchFamily="1" charset="-128"/>
                <a:cs typeface="+mn-cs"/>
              </a:rPr>
              <a:t>In response to letter, staff </a:t>
            </a:r>
            <a:r>
              <a:rPr lang="en-US" b="1" dirty="0">
                <a:latin typeface="Arial Black" panose="020B0A04020102020204" pitchFamily="34" charset="0"/>
                <a:ea typeface="ヒラギノ角ゴ Pro W3" pitchFamily="1" charset="-128"/>
                <a:cs typeface="+mn-cs"/>
              </a:rPr>
              <a:t>issued a Commission paper (SECY-15-0094)</a:t>
            </a:r>
            <a:endParaRPr lang="en-US" b="1" dirty="0" smtClean="0">
              <a:latin typeface="Arial Black" panose="020B0A04020102020204" pitchFamily="34" charset="0"/>
              <a:ea typeface="ヒラギノ角ゴ Pro W3" pitchFamily="1" charset="-128"/>
              <a:cs typeface="+mn-cs"/>
            </a:endParaRPr>
          </a:p>
          <a:p>
            <a:pPr>
              <a:defRPr/>
            </a:pPr>
            <a:endParaRPr lang="en-US" b="1" dirty="0" smtClean="0">
              <a:latin typeface="Arial Black" panose="020B0A04020102020204" pitchFamily="34" charset="0"/>
              <a:ea typeface="ヒラギノ角ゴ Pro W3" pitchFamily="1" charset="-128"/>
              <a:cs typeface="+mn-cs"/>
            </a:endParaRPr>
          </a:p>
          <a:p>
            <a:pPr>
              <a:defRPr/>
            </a:pPr>
            <a:endParaRPr lang="en-US" b="1" dirty="0" smtClean="0">
              <a:latin typeface="Arial Black" panose="020B0A04020102020204" pitchFamily="34" charset="0"/>
              <a:ea typeface="ヒラギノ角ゴ Pro W3" pitchFamily="1" charset="-128"/>
              <a:cs typeface="+mn-cs"/>
            </a:endParaRPr>
          </a:p>
          <a:p>
            <a:pPr>
              <a:defRPr/>
            </a:pPr>
            <a:endParaRPr lang="en-US" b="1" dirty="0">
              <a:latin typeface="Arial Black" panose="020B0A04020102020204" pitchFamily="34" charset="0"/>
              <a:ea typeface="ヒラギノ角ゴ Pro W3" pitchFamily="1" charset="-128"/>
              <a:cs typeface="+mn-cs"/>
            </a:endParaRPr>
          </a:p>
        </p:txBody>
      </p:sp>
      <p:sp>
        <p:nvSpPr>
          <p:cNvPr id="21506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228600" y="6096000"/>
            <a:ext cx="2133600" cy="365125"/>
          </a:xfr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300">
                <a:solidFill>
                  <a:schemeClr val="tx1"/>
                </a:solidFill>
                <a:latin typeface="Arial Black" panose="020B0A040201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Black" panose="020B0A040201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Black" panose="020B0A040201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  <a:ea typeface="MS PGothic" panose="020B0600070205080204" pitchFamily="34" charset="-128"/>
              </a:defRPr>
            </a:lvl9pPr>
          </a:lstStyle>
          <a:p>
            <a:pPr algn="l">
              <a:spcBef>
                <a:spcPct val="0"/>
              </a:spcBef>
              <a:buFontTx/>
              <a:buNone/>
            </a:pPr>
            <a:fld id="{44B9B14B-FC81-42E4-B4B3-FBF1A7A1EC20}" type="slidenum">
              <a:rPr lang="en-US" altLang="en-US" sz="1200">
                <a:latin typeface="Arial" panose="020B0604020202020204" pitchFamily="34" charset="0"/>
              </a:rPr>
              <a:pPr algn="l"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12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916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81000"/>
            <a:ext cx="6705600" cy="1447800"/>
          </a:xfrm>
        </p:spPr>
        <p:txBody>
          <a:bodyPr>
            <a:noAutofit/>
          </a:bodyPr>
          <a:lstStyle/>
          <a:p>
            <a:pPr algn="l" eaLnBrk="1" hangingPunct="1"/>
            <a:r>
              <a:rPr lang="en-US" altLang="en-US" sz="36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Commission’s Response to SECY-15-0094</a:t>
            </a:r>
            <a:endParaRPr lang="en-US" altLang="en-US" sz="36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11268" name="Rectangle 3"/>
          <p:cNvSpPr>
            <a:spLocks noGrp="1" noChangeArrowheads="1"/>
          </p:cNvSpPr>
          <p:nvPr>
            <p:ph idx="1"/>
          </p:nvPr>
        </p:nvSpPr>
        <p:spPr>
          <a:xfrm>
            <a:off x="939178" y="1905000"/>
            <a:ext cx="7335838" cy="3429000"/>
          </a:xfrm>
        </p:spPr>
        <p:txBody>
          <a:bodyPr>
            <a:normAutofit fontScale="92500"/>
          </a:bodyPr>
          <a:lstStyle/>
          <a:p>
            <a:pPr>
              <a:defRPr/>
            </a:pPr>
            <a:r>
              <a:rPr lang="en-US" b="1" dirty="0" smtClean="0">
                <a:latin typeface="Arial Black" panose="020B0A04020102020204" pitchFamily="34" charset="0"/>
                <a:ea typeface="ヒラギノ角ゴ Pro W3" pitchFamily="1" charset="-128"/>
                <a:cs typeface="+mn-cs"/>
              </a:rPr>
              <a:t>Regulatory </a:t>
            </a:r>
            <a:r>
              <a:rPr lang="en-US" b="1" dirty="0">
                <a:latin typeface="Arial Black" panose="020B0A04020102020204" pitchFamily="34" charset="0"/>
                <a:ea typeface="ヒラギノ角ゴ Pro W3" pitchFamily="1" charset="-128"/>
                <a:cs typeface="+mn-cs"/>
              </a:rPr>
              <a:t>basis will need to be developed with stakeholder </a:t>
            </a:r>
            <a:r>
              <a:rPr lang="en-US" b="1" dirty="0" smtClean="0">
                <a:latin typeface="Arial Black" panose="020B0A04020102020204" pitchFamily="34" charset="0"/>
                <a:ea typeface="ヒラギノ角ゴ Pro W3" pitchFamily="1" charset="-128"/>
                <a:cs typeface="+mn-cs"/>
              </a:rPr>
              <a:t>inputs</a:t>
            </a:r>
          </a:p>
          <a:p>
            <a:pPr>
              <a:defRPr/>
            </a:pPr>
            <a:r>
              <a:rPr lang="en-US" b="1" dirty="0" smtClean="0">
                <a:latin typeface="Arial Black" panose="020B0A04020102020204" pitchFamily="34" charset="0"/>
                <a:ea typeface="ヒラギノ角ゴ Pro W3" pitchFamily="1" charset="-128"/>
                <a:cs typeface="+mn-cs"/>
              </a:rPr>
              <a:t>Directed </a:t>
            </a:r>
            <a:r>
              <a:rPr lang="en-US" b="1" dirty="0">
                <a:latin typeface="Arial Black" panose="020B0A04020102020204" pitchFamily="34" charset="0"/>
                <a:ea typeface="ヒラギノ角ゴ Pro W3" pitchFamily="1" charset="-128"/>
                <a:cs typeface="+mn-cs"/>
              </a:rPr>
              <a:t>staff to address transuranic waste in 10 CFR § 61.2, “</a:t>
            </a:r>
            <a:r>
              <a:rPr lang="en-US" b="1" dirty="0" smtClean="0">
                <a:latin typeface="Arial Black" panose="020B0A04020102020204" pitchFamily="34" charset="0"/>
                <a:ea typeface="ヒラギノ角ゴ Pro W3" pitchFamily="1" charset="-128"/>
                <a:cs typeface="+mn-cs"/>
              </a:rPr>
              <a:t>Definitions” </a:t>
            </a:r>
          </a:p>
          <a:p>
            <a:pPr>
              <a:defRPr/>
            </a:pPr>
            <a:r>
              <a:rPr lang="en-US" b="1" dirty="0">
                <a:latin typeface="Arial Black" panose="020B0A04020102020204" pitchFamily="34" charset="0"/>
                <a:ea typeface="ヒラギノ角ゴ Pro W3" pitchFamily="1" charset="-128"/>
                <a:cs typeface="+mn-cs"/>
              </a:rPr>
              <a:t>C</a:t>
            </a:r>
            <a:r>
              <a:rPr lang="en-US" b="1" dirty="0" smtClean="0">
                <a:latin typeface="Arial Black" panose="020B0A04020102020204" pitchFamily="34" charset="0"/>
                <a:ea typeface="ヒラギノ角ゴ Pro W3" pitchFamily="1" charset="-128"/>
                <a:cs typeface="+mn-cs"/>
              </a:rPr>
              <a:t>ase-by-case </a:t>
            </a:r>
            <a:r>
              <a:rPr lang="en-US" b="1" dirty="0">
                <a:latin typeface="Arial Black" panose="020B0A04020102020204" pitchFamily="34" charset="0"/>
                <a:ea typeface="ヒラギノ角ゴ Pro W3" pitchFamily="1" charset="-128"/>
                <a:cs typeface="+mn-cs"/>
              </a:rPr>
              <a:t>review </a:t>
            </a:r>
            <a:r>
              <a:rPr lang="en-US" b="1" dirty="0" smtClean="0">
                <a:latin typeface="Arial Black" panose="020B0A04020102020204" pitchFamily="34" charset="0"/>
                <a:ea typeface="ヒラギノ角ゴ Pro W3" pitchFamily="1" charset="-128"/>
                <a:cs typeface="+mn-cs"/>
              </a:rPr>
              <a:t>in </a:t>
            </a:r>
            <a:r>
              <a:rPr lang="en-US" b="1" dirty="0">
                <a:latin typeface="Arial Black" panose="020B0A04020102020204" pitchFamily="34" charset="0"/>
                <a:ea typeface="ヒラギノ角ゴ Pro W3" pitchFamily="1" charset="-128"/>
                <a:cs typeface="+mn-cs"/>
              </a:rPr>
              <a:t>NRC’s regulations is available to parties that seek to dispose of GTCC waste in the near term</a:t>
            </a:r>
            <a:endParaRPr lang="en-US" b="1" dirty="0" smtClean="0">
              <a:latin typeface="Arial Black" panose="020B0A04020102020204" pitchFamily="34" charset="0"/>
              <a:ea typeface="ヒラギノ角ゴ Pro W3" pitchFamily="1" charset="-128"/>
              <a:cs typeface="+mn-cs"/>
            </a:endParaRPr>
          </a:p>
          <a:p>
            <a:pPr>
              <a:defRPr/>
            </a:pPr>
            <a:endParaRPr lang="en-US" b="1" dirty="0" smtClean="0">
              <a:latin typeface="Arial Black" panose="020B0A04020102020204" pitchFamily="34" charset="0"/>
              <a:ea typeface="ヒラギノ角ゴ Pro W3" pitchFamily="1" charset="-128"/>
              <a:cs typeface="+mn-cs"/>
            </a:endParaRPr>
          </a:p>
          <a:p>
            <a:pPr>
              <a:defRPr/>
            </a:pPr>
            <a:endParaRPr lang="en-US" b="1" dirty="0">
              <a:latin typeface="Arial Black" panose="020B0A04020102020204" pitchFamily="34" charset="0"/>
              <a:ea typeface="ヒラギノ角ゴ Pro W3" pitchFamily="1" charset="-128"/>
              <a:cs typeface="+mn-cs"/>
            </a:endParaRPr>
          </a:p>
        </p:txBody>
      </p:sp>
      <p:sp>
        <p:nvSpPr>
          <p:cNvPr id="21506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228600" y="6096000"/>
            <a:ext cx="2133600" cy="365125"/>
          </a:xfr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300">
                <a:solidFill>
                  <a:schemeClr val="tx1"/>
                </a:solidFill>
                <a:latin typeface="Arial Black" panose="020B0A040201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Black" panose="020B0A040201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Black" panose="020B0A040201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  <a:ea typeface="MS PGothic" panose="020B0600070205080204" pitchFamily="34" charset="-128"/>
              </a:defRPr>
            </a:lvl9pPr>
          </a:lstStyle>
          <a:p>
            <a:pPr algn="l">
              <a:spcBef>
                <a:spcPct val="0"/>
              </a:spcBef>
              <a:buFontTx/>
              <a:buNone/>
            </a:pPr>
            <a:fld id="{44B9B14B-FC81-42E4-B4B3-FBF1A7A1EC20}" type="slidenum">
              <a:rPr lang="en-US" altLang="en-US" sz="1200">
                <a:latin typeface="Arial" panose="020B0604020202020204" pitchFamily="34" charset="0"/>
              </a:rPr>
              <a:pPr algn="l">
                <a:spcBef>
                  <a:spcPct val="0"/>
                </a:spcBef>
                <a:buFontTx/>
                <a:buNone/>
              </a:pPr>
              <a:t>7</a:t>
            </a:fld>
            <a:endParaRPr lang="en-US" altLang="en-US" sz="12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16806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81000"/>
            <a:ext cx="6705600" cy="1447800"/>
          </a:xfrm>
        </p:spPr>
        <p:txBody>
          <a:bodyPr>
            <a:noAutofit/>
          </a:bodyPr>
          <a:lstStyle/>
          <a:p>
            <a:pPr algn="l" eaLnBrk="1" hangingPunct="1"/>
            <a:r>
              <a:rPr lang="en-US" altLang="en-US" sz="36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Staff’s Work After Receiving GTCC SRM</a:t>
            </a:r>
            <a:endParaRPr lang="en-US" altLang="en-US" sz="36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11268" name="Rectangle 3"/>
          <p:cNvSpPr>
            <a:spLocks noGrp="1" noChangeArrowheads="1"/>
          </p:cNvSpPr>
          <p:nvPr>
            <p:ph idx="1"/>
          </p:nvPr>
        </p:nvSpPr>
        <p:spPr>
          <a:xfrm>
            <a:off x="939178" y="1905000"/>
            <a:ext cx="7335838" cy="3429000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US" b="1" dirty="0" smtClean="0">
                <a:latin typeface="Arial Black" panose="020B0A04020102020204" pitchFamily="34" charset="0"/>
                <a:ea typeface="ヒラギノ角ゴ Pro W3" pitchFamily="1" charset="-128"/>
                <a:cs typeface="+mn-cs"/>
              </a:rPr>
              <a:t>Started drafting regulatory basis</a:t>
            </a:r>
          </a:p>
          <a:p>
            <a:pPr>
              <a:defRPr/>
            </a:pPr>
            <a:r>
              <a:rPr lang="en-US" b="1" dirty="0" smtClean="0">
                <a:latin typeface="Arial Black" panose="020B0A04020102020204" pitchFamily="34" charset="0"/>
                <a:ea typeface="ヒラギノ角ゴ Pro W3" pitchFamily="1" charset="-128"/>
                <a:cs typeface="+mn-cs"/>
              </a:rPr>
              <a:t>Developed paper for presentation on GTCC at International Atomic Energy Agency (IAEA)</a:t>
            </a:r>
          </a:p>
          <a:p>
            <a:pPr lvl="1">
              <a:defRPr/>
            </a:pPr>
            <a:r>
              <a:rPr lang="en-US" b="1" dirty="0" smtClean="0">
                <a:latin typeface="Arial Black" panose="020B0A04020102020204" pitchFamily="34" charset="0"/>
                <a:ea typeface="ヒラギノ角ゴ Pro W3" pitchFamily="1" charset="-128"/>
                <a:cs typeface="+mn-cs"/>
              </a:rPr>
              <a:t>Paper presented at IAEA November 2016 (Paper available at </a:t>
            </a:r>
            <a:r>
              <a:rPr lang="en-US" b="1" dirty="0">
                <a:latin typeface="Arial Black" panose="020B0A04020102020204" pitchFamily="34" charset="0"/>
                <a:ea typeface="ヒラギノ角ゴ Pro W3" pitchFamily="1" charset="-128"/>
                <a:cs typeface="+mn-cs"/>
              </a:rPr>
              <a:t>IAEA website at:  </a:t>
            </a:r>
            <a:r>
              <a:rPr lang="en-US" b="1" dirty="0">
                <a:latin typeface="Arial Black" panose="020B0A04020102020204" pitchFamily="34" charset="0"/>
                <a:ea typeface="ヒラギノ角ゴ Pro W3" pitchFamily="1" charset="-128"/>
                <a:cs typeface="+mn-cs"/>
                <a:hlinkClick r:id="rId3"/>
              </a:rPr>
              <a:t>https://conferences.iaea.org/indico/event/106/contribution/193/material/paper</a:t>
            </a:r>
            <a:r>
              <a:rPr lang="en-US" b="1" dirty="0" smtClean="0">
                <a:latin typeface="Arial Black" panose="020B0A04020102020204" pitchFamily="34" charset="0"/>
                <a:ea typeface="ヒラギノ角ゴ Pro W3" pitchFamily="1" charset="-128"/>
                <a:cs typeface="+mn-cs"/>
                <a:hlinkClick r:id="rId3"/>
              </a:rPr>
              <a:t>/</a:t>
            </a:r>
            <a:r>
              <a:rPr lang="en-US" b="1" dirty="0" smtClean="0">
                <a:latin typeface="Arial Black" panose="020B0A04020102020204" pitchFamily="34" charset="0"/>
                <a:ea typeface="ヒラギノ角ゴ Pro W3" pitchFamily="1" charset="-128"/>
                <a:cs typeface="+mn-cs"/>
              </a:rPr>
              <a:t> )</a:t>
            </a:r>
          </a:p>
          <a:p>
            <a:pPr lvl="1">
              <a:defRPr/>
            </a:pPr>
            <a:r>
              <a:rPr lang="en-US" b="1" dirty="0" smtClean="0">
                <a:latin typeface="Arial Black" panose="020B0A04020102020204" pitchFamily="34" charset="0"/>
                <a:ea typeface="ヒラギノ角ゴ Pro W3" pitchFamily="1" charset="-128"/>
                <a:cs typeface="+mn-cs"/>
              </a:rPr>
              <a:t>Slide presentation available in ADAMS at Accession </a:t>
            </a:r>
            <a:r>
              <a:rPr lang="en-US" b="1" dirty="0">
                <a:latin typeface="Arial Black" panose="020B0A04020102020204" pitchFamily="34" charset="0"/>
                <a:ea typeface="ヒラギノ角ゴ Pro W3" pitchFamily="1" charset="-128"/>
                <a:cs typeface="+mn-cs"/>
              </a:rPr>
              <a:t>No. </a:t>
            </a:r>
            <a:r>
              <a:rPr lang="en-US" b="1" dirty="0" smtClean="0">
                <a:latin typeface="Arial Black" panose="020B0A04020102020204" pitchFamily="34" charset="0"/>
                <a:ea typeface="ヒラギノ角ゴ Pro W3" pitchFamily="1" charset="-128"/>
                <a:cs typeface="+mn-cs"/>
              </a:rPr>
              <a:t>ML17061A363</a:t>
            </a:r>
          </a:p>
          <a:p>
            <a:pPr>
              <a:defRPr/>
            </a:pPr>
            <a:endParaRPr lang="en-US" b="1" dirty="0" smtClean="0">
              <a:latin typeface="Arial Black" panose="020B0A04020102020204" pitchFamily="34" charset="0"/>
              <a:ea typeface="ヒラギノ角ゴ Pro W3" pitchFamily="1" charset="-128"/>
              <a:cs typeface="+mn-cs"/>
            </a:endParaRPr>
          </a:p>
          <a:p>
            <a:pPr>
              <a:defRPr/>
            </a:pPr>
            <a:endParaRPr lang="en-US" b="1" dirty="0">
              <a:latin typeface="Arial Black" panose="020B0A04020102020204" pitchFamily="34" charset="0"/>
              <a:ea typeface="ヒラギノ角ゴ Pro W3" pitchFamily="1" charset="-128"/>
              <a:cs typeface="+mn-cs"/>
            </a:endParaRPr>
          </a:p>
        </p:txBody>
      </p:sp>
      <p:sp>
        <p:nvSpPr>
          <p:cNvPr id="21506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228600" y="6096000"/>
            <a:ext cx="2133600" cy="365125"/>
          </a:xfr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300">
                <a:solidFill>
                  <a:schemeClr val="tx1"/>
                </a:solidFill>
                <a:latin typeface="Arial Black" panose="020B0A040201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Black" panose="020B0A040201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Black" panose="020B0A040201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  <a:ea typeface="MS PGothic" panose="020B0600070205080204" pitchFamily="34" charset="-128"/>
              </a:defRPr>
            </a:lvl9pPr>
          </a:lstStyle>
          <a:p>
            <a:pPr algn="l">
              <a:spcBef>
                <a:spcPct val="0"/>
              </a:spcBef>
              <a:buFontTx/>
              <a:buNone/>
            </a:pPr>
            <a:fld id="{44B9B14B-FC81-42E4-B4B3-FBF1A7A1EC20}" type="slidenum">
              <a:rPr lang="en-US" altLang="en-US" sz="1200">
                <a:latin typeface="Arial" panose="020B0604020202020204" pitchFamily="34" charset="0"/>
              </a:rPr>
              <a:pPr algn="l">
                <a:spcBef>
                  <a:spcPct val="0"/>
                </a:spcBef>
                <a:buFontTx/>
                <a:buNone/>
              </a:pPr>
              <a:t>8</a:t>
            </a:fld>
            <a:endParaRPr lang="en-US" altLang="en-US" sz="12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47428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153400" cy="1143000"/>
          </a:xfrm>
        </p:spPr>
        <p:txBody>
          <a:bodyPr/>
          <a:lstStyle/>
          <a:p>
            <a:pPr algn="l"/>
            <a:r>
              <a:rPr lang="en-US" altLang="en-US" sz="3600" dirty="0">
                <a:solidFill>
                  <a:schemeClr val="tx1"/>
                </a:solidFill>
                <a:latin typeface="Arial Black" panose="020B0A04020102020204" pitchFamily="34" charset="0"/>
              </a:rPr>
              <a:t>Next Steps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/>
          </p:nvPr>
        </p:nvGraphicFramePr>
        <p:xfrm>
          <a:off x="533400" y="2057400"/>
          <a:ext cx="8153400" cy="403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970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25400" y="6172200"/>
            <a:ext cx="647700" cy="304800"/>
          </a:xfrm>
          <a:prstGeom prst="rect">
            <a:avLst/>
          </a:prstGeo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300">
                <a:solidFill>
                  <a:schemeClr val="tx1"/>
                </a:solidFill>
                <a:latin typeface="Arial Black" panose="020B0A040201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Black" panose="020B0A040201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Black" panose="020B0A040201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D8901A2-EBCE-4E2D-8DFB-8968695B8B7B}" type="slidenum">
              <a:rPr lang="en-US" altLang="en-US" sz="12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9</a:t>
            </a:fld>
            <a:endParaRPr lang="en-US" altLang="en-US" sz="12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85607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NRC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8567</TotalTime>
  <Words>412</Words>
  <Application>Microsoft Macintosh PowerPoint</Application>
  <PresentationFormat>On-screen Show (4:3)</PresentationFormat>
  <Paragraphs>80</Paragraphs>
  <Slides>10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NRC</vt:lpstr>
      <vt:lpstr>Office Theme</vt:lpstr>
      <vt:lpstr>NRC’s Activities Related to GTCC and Transuranic Waste Disposal</vt:lpstr>
      <vt:lpstr>LLW Regulatory Framework</vt:lpstr>
      <vt:lpstr>Regulatory Responsibilities  for GTCC Waste Management</vt:lpstr>
      <vt:lpstr>What is Transuranic Waste?   </vt:lpstr>
      <vt:lpstr>Activities Related to GTCC and Transuranic Waste Disposal</vt:lpstr>
      <vt:lpstr>Texas’ Letter to the NRC on Licensing GTCC</vt:lpstr>
      <vt:lpstr>Commission’s Response to SECY-15-0094</vt:lpstr>
      <vt:lpstr>Staff’s Work After Receiving GTCC SRM</vt:lpstr>
      <vt:lpstr>Next Steps</vt:lpstr>
      <vt:lpstr> </vt:lpstr>
    </vt:vector>
  </TitlesOfParts>
  <Company>USNRC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Determining Remediation Goals for Nuclear Power Plants</dc:title>
  <dc:creator>cam1</dc:creator>
  <cp:lastModifiedBy>todd lovinger</cp:lastModifiedBy>
  <cp:revision>435</cp:revision>
  <cp:lastPrinted>2016-11-02T14:55:14Z</cp:lastPrinted>
  <dcterms:created xsi:type="dcterms:W3CDTF">2014-02-20T18:27:47Z</dcterms:created>
  <dcterms:modified xsi:type="dcterms:W3CDTF">2017-04-17T13:27:10Z</dcterms:modified>
</cp:coreProperties>
</file>