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7" r:id="rId11"/>
    <p:sldId id="265" r:id="rId12"/>
    <p:sldId id="268" r:id="rId13"/>
    <p:sldId id="266"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B561AB-C15A-4804-A981-443C3BE78B84}" type="datetimeFigureOut">
              <a:rPr lang="en-US" smtClean="0"/>
              <a:pPr/>
              <a:t>11/3/2016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9C126A-2344-479B-AB31-869493E44A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year 2000 a company</a:t>
            </a:r>
            <a:r>
              <a:rPr lang="en-US" baseline="0" dirty="0" smtClean="0"/>
              <a:t> is licensed to operate this cyclotron in Denver for the purposes of producing </a:t>
            </a:r>
            <a:r>
              <a:rPr lang="en-US" baseline="0" dirty="0" err="1" smtClean="0"/>
              <a:t>radiopharaceuticals</a:t>
            </a:r>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a:t>
            </a:r>
            <a:r>
              <a:rPr lang="en-US" baseline="0" dirty="0" smtClean="0"/>
              <a:t> </a:t>
            </a:r>
            <a:r>
              <a:rPr lang="en-US" dirty="0" smtClean="0"/>
              <a:t>In crates, at</a:t>
            </a:r>
            <a:r>
              <a:rPr lang="en-US" baseline="0" dirty="0" smtClean="0"/>
              <a:t> a location in a suburb of Denver</a:t>
            </a:r>
          </a:p>
          <a:p>
            <a:r>
              <a:rPr lang="en-US" baseline="0" dirty="0" smtClean="0"/>
              <a:t>Research</a:t>
            </a:r>
          </a:p>
          <a:p>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Licensee had not paid rent, could not be contacted.</a:t>
            </a:r>
            <a:r>
              <a:rPr lang="en-US" baseline="0" dirty="0" smtClean="0"/>
              <a:t> Building management took control and at the time of inspection was allowing access to maintenance crews.  There was no current inventory.  What are you supposed to have in your back pocket in these types of situations?  A financial warranty!</a:t>
            </a:r>
          </a:p>
          <a:p>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2007 approved waiver</a:t>
            </a:r>
            <a:r>
              <a:rPr lang="en-US" baseline="0" dirty="0" smtClean="0"/>
              <a:t> to financial warranty</a:t>
            </a:r>
          </a:p>
          <a:p>
            <a:r>
              <a:rPr lang="en-US" baseline="0" dirty="0" smtClean="0"/>
              <a:t>2010 approval when added second cyclotron: based on resale value of the cyclotrons</a:t>
            </a:r>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auction</a:t>
            </a:r>
            <a:r>
              <a:rPr lang="en-US" baseline="0" dirty="0" smtClean="0"/>
              <a:t> off radioactive materials</a:t>
            </a:r>
          </a:p>
          <a:p>
            <a:r>
              <a:rPr lang="en-US" baseline="0" dirty="0" smtClean="0"/>
              <a:t>Items in restricted areas had to be released</a:t>
            </a:r>
          </a:p>
        </p:txBody>
      </p:sp>
      <p:sp>
        <p:nvSpPr>
          <p:cNvPr id="4" name="Slide Number Placeholder 3"/>
          <p:cNvSpPr>
            <a:spLocks noGrp="1"/>
          </p:cNvSpPr>
          <p:nvPr>
            <p:ph type="sldNum" sz="quarter" idx="10"/>
          </p:nvPr>
        </p:nvSpPr>
        <p:spPr/>
        <p:txBody>
          <a:bodyPr/>
          <a:lstStyle/>
          <a:p>
            <a:fld id="{A39C126A-2344-479B-AB31-869493E44AA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Landlords not happy</a:t>
            </a:r>
          </a:p>
          <a:p>
            <a:r>
              <a:rPr lang="en-US" dirty="0" smtClean="0"/>
              <a:t>Key components</a:t>
            </a:r>
            <a:r>
              <a:rPr lang="en-US" baseline="0" dirty="0" smtClean="0"/>
              <a:t> of the electronics for the cyclotron had disappeared</a:t>
            </a:r>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t>
            </a:r>
          </a:p>
          <a:p>
            <a:r>
              <a:rPr lang="en-US" dirty="0" smtClean="0"/>
              <a:t>Outside</a:t>
            </a:r>
            <a:r>
              <a:rPr lang="en-US" baseline="0" dirty="0" smtClean="0"/>
              <a:t> door unsecured</a:t>
            </a:r>
            <a:endParaRPr lang="en-US" dirty="0"/>
          </a:p>
        </p:txBody>
      </p:sp>
      <p:sp>
        <p:nvSpPr>
          <p:cNvPr id="4" name="Slide Number Placeholder 3"/>
          <p:cNvSpPr>
            <a:spLocks noGrp="1"/>
          </p:cNvSpPr>
          <p:nvPr>
            <p:ph type="sldNum" sz="quarter" idx="10"/>
          </p:nvPr>
        </p:nvSpPr>
        <p:spPr/>
        <p:txBody>
          <a:bodyPr/>
          <a:lstStyle/>
          <a:p>
            <a:fld id="{A39C126A-2344-479B-AB31-869493E44A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39F608-AF8B-4ADE-8EA9-99F8ADA61041}" type="datetimeFigureOut">
              <a:rPr lang="en-US" smtClean="0"/>
              <a:pPr/>
              <a:t>11/3/2016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62AFBEF-4DAA-40CB-891B-0C3268140CD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9F608-AF8B-4ADE-8EA9-99F8ADA6104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FBEF-4DAA-40CB-891B-0C3268140C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9F608-AF8B-4ADE-8EA9-99F8ADA6104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FBEF-4DAA-40CB-891B-0C3268140C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39F608-AF8B-4ADE-8EA9-99F8ADA6104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FBEF-4DAA-40CB-891B-0C3268140CD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39F608-AF8B-4ADE-8EA9-99F8ADA61041}" type="datetimeFigureOut">
              <a:rPr lang="en-US" smtClean="0"/>
              <a:pPr/>
              <a:t>11/3/2016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62AFBEF-4DAA-40CB-891B-0C3268140C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39F608-AF8B-4ADE-8EA9-99F8ADA61041}"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FBEF-4DAA-40CB-891B-0C3268140CD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39F608-AF8B-4ADE-8EA9-99F8ADA61041}"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FBEF-4DAA-40CB-891B-0C3268140CD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39F608-AF8B-4ADE-8EA9-99F8ADA61041}"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FBEF-4DAA-40CB-891B-0C3268140C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9F608-AF8B-4ADE-8EA9-99F8ADA61041}"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FBEF-4DAA-40CB-891B-0C3268140C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39F608-AF8B-4ADE-8EA9-99F8ADA61041}"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FBEF-4DAA-40CB-891B-0C3268140CD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39F608-AF8B-4ADE-8EA9-99F8ADA61041}" type="datetimeFigureOut">
              <a:rPr lang="en-US" smtClean="0"/>
              <a:pPr/>
              <a:t>11/3/2016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62AFBEF-4DAA-40CB-891B-0C3268140CD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39F608-AF8B-4ADE-8EA9-99F8ADA61041}" type="datetimeFigureOut">
              <a:rPr lang="en-US" smtClean="0"/>
              <a:pPr/>
              <a:t>11/3/2016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62AFBEF-4DAA-40CB-891B-0C3268140C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Jennifer </a:t>
            </a:r>
            <a:r>
              <a:rPr lang="en-US" dirty="0" err="1" smtClean="0"/>
              <a:t>Opila</a:t>
            </a:r>
            <a:endParaRPr lang="en-US" dirty="0" smtClean="0"/>
          </a:p>
          <a:p>
            <a:r>
              <a:rPr lang="en-US" smtClean="0"/>
              <a:t>Colorado Radiation </a:t>
            </a:r>
            <a:r>
              <a:rPr lang="en-US" dirty="0" smtClean="0"/>
              <a:t>Program Manager</a:t>
            </a:r>
          </a:p>
        </p:txBody>
      </p:sp>
      <p:sp>
        <p:nvSpPr>
          <p:cNvPr id="2" name="Title 1"/>
          <p:cNvSpPr>
            <a:spLocks noGrp="1"/>
          </p:cNvSpPr>
          <p:nvPr>
            <p:ph type="ctrTitle"/>
          </p:nvPr>
        </p:nvSpPr>
        <p:spPr/>
        <p:txBody>
          <a:bodyPr/>
          <a:lstStyle/>
          <a:p>
            <a:r>
              <a:rPr lang="en-US" dirty="0" smtClean="0"/>
              <a:t>Abandoned Cyclotrons and Decommissioning</a:t>
            </a:r>
            <a:endParaRPr lang="en-US" dirty="0"/>
          </a:p>
        </p:txBody>
      </p:sp>
      <p:pic>
        <p:nvPicPr>
          <p:cNvPr id="1026" name="Picture 2" descr="C:\Users\jopila\Downloads\ColorWhiteBackground.png"/>
          <p:cNvPicPr>
            <a:picLocks noChangeAspect="1" noChangeArrowheads="1"/>
          </p:cNvPicPr>
          <p:nvPr/>
        </p:nvPicPr>
        <p:blipFill>
          <a:blip r:embed="rId2"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get better- 2015</a:t>
            </a:r>
            <a:endParaRPr lang="en-US" dirty="0"/>
          </a:p>
        </p:txBody>
      </p:sp>
      <p:sp>
        <p:nvSpPr>
          <p:cNvPr id="7" name="Content Placeholder 6"/>
          <p:cNvSpPr>
            <a:spLocks noGrp="1"/>
          </p:cNvSpPr>
          <p:nvPr>
            <p:ph sz="quarter" idx="1"/>
          </p:nvPr>
        </p:nvSpPr>
        <p:spPr>
          <a:xfrm>
            <a:off x="914400" y="1447800"/>
            <a:ext cx="7772400" cy="3505200"/>
          </a:xfrm>
        </p:spPr>
        <p:txBody>
          <a:bodyPr>
            <a:normAutofit/>
          </a:bodyPr>
          <a:lstStyle/>
          <a:p>
            <a:r>
              <a:rPr lang="en-US" sz="2800" dirty="0" smtClean="0"/>
              <a:t>Location 2-May 2015 decommissioning</a:t>
            </a:r>
          </a:p>
          <a:p>
            <a:pPr lvl="1"/>
            <a:r>
              <a:rPr lang="en-US" sz="2800" dirty="0" smtClean="0"/>
              <a:t>Crates unloaded, materials surveyed</a:t>
            </a:r>
          </a:p>
          <a:p>
            <a:pPr lvl="1"/>
            <a:r>
              <a:rPr lang="en-US" sz="2800" dirty="0" smtClean="0"/>
              <a:t>Materials removed</a:t>
            </a:r>
          </a:p>
          <a:p>
            <a:pPr lvl="1"/>
            <a:r>
              <a:rPr lang="en-US" sz="2800" dirty="0" smtClean="0"/>
              <a:t>Facility free-released</a:t>
            </a:r>
          </a:p>
          <a:p>
            <a:pPr lvl="1"/>
            <a:r>
              <a:rPr lang="en-US" sz="2800" dirty="0" smtClean="0"/>
              <a:t>Cost:$149,705</a:t>
            </a:r>
          </a:p>
          <a:p>
            <a:pPr lvl="1"/>
            <a:r>
              <a:rPr lang="en-US" sz="2800" dirty="0" smtClean="0"/>
              <a:t>CDPHE reimbursement: $55,228</a:t>
            </a:r>
          </a:p>
        </p:txBody>
      </p:sp>
      <p:pic>
        <p:nvPicPr>
          <p:cNvPr id="4" name="Picture 2" descr="C:\Users\jopila\Downloads\ColorWhiteBackground.png"/>
          <p:cNvPicPr>
            <a:picLocks noChangeAspect="1" noChangeArrowheads="1"/>
          </p:cNvPicPr>
          <p:nvPr/>
        </p:nvPicPr>
        <p:blipFill>
          <a:blip r:embed="rId2"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get better- 2015</a:t>
            </a:r>
            <a:endParaRPr lang="en-US" dirty="0"/>
          </a:p>
        </p:txBody>
      </p:sp>
      <p:sp>
        <p:nvSpPr>
          <p:cNvPr id="7" name="Content Placeholder 6"/>
          <p:cNvSpPr>
            <a:spLocks noGrp="1"/>
          </p:cNvSpPr>
          <p:nvPr>
            <p:ph sz="quarter" idx="1"/>
          </p:nvPr>
        </p:nvSpPr>
        <p:spPr/>
        <p:txBody>
          <a:bodyPr/>
          <a:lstStyle/>
          <a:p>
            <a:r>
              <a:rPr lang="en-US" dirty="0" smtClean="0"/>
              <a:t>Location 1- April-November 2015 decommissioning</a:t>
            </a:r>
          </a:p>
          <a:p>
            <a:pPr lvl="1"/>
            <a:r>
              <a:rPr lang="en-US" dirty="0" smtClean="0"/>
              <a:t>Radioactive waste packaged and removed</a:t>
            </a:r>
          </a:p>
          <a:p>
            <a:pPr lvl="1"/>
            <a:r>
              <a:rPr lang="en-US" dirty="0" smtClean="0"/>
              <a:t>Cyclotron dismantled and removed</a:t>
            </a:r>
          </a:p>
          <a:p>
            <a:pPr lvl="1"/>
            <a:r>
              <a:rPr lang="en-US" dirty="0" smtClean="0"/>
              <a:t>Concrete samples of floors and walls analyzed for activation products</a:t>
            </a:r>
          </a:p>
          <a:p>
            <a:pPr lvl="1"/>
            <a:r>
              <a:rPr lang="en-US" dirty="0" smtClean="0"/>
              <a:t>Facility free-released</a:t>
            </a:r>
          </a:p>
          <a:p>
            <a:pPr lvl="1"/>
            <a:r>
              <a:rPr lang="en-US" dirty="0" smtClean="0"/>
              <a:t>Cost:$161,790</a:t>
            </a:r>
          </a:p>
          <a:p>
            <a:pPr lvl="1"/>
            <a:r>
              <a:rPr lang="en-US" dirty="0" smtClean="0"/>
              <a:t>CDPHE reimbursement:$54,999</a:t>
            </a:r>
          </a:p>
          <a:p>
            <a:pPr lvl="1"/>
            <a:endParaRPr lang="en-US" dirty="0" smtClean="0"/>
          </a:p>
        </p:txBody>
      </p:sp>
      <p:pic>
        <p:nvPicPr>
          <p:cNvPr id="4" name="Picture 2" descr="C:\Users\jopila\Downloads\ColorWhiteBackground.png"/>
          <p:cNvPicPr>
            <a:picLocks noChangeAspect="1" noChangeArrowheads="1"/>
          </p:cNvPicPr>
          <p:nvPr/>
        </p:nvPicPr>
        <p:blipFill>
          <a:blip r:embed="rId2"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Success!- 2016 </a:t>
            </a:r>
            <a:endParaRPr lang="en-US" dirty="0"/>
          </a:p>
        </p:txBody>
      </p:sp>
      <p:sp>
        <p:nvSpPr>
          <p:cNvPr id="7" name="Content Placeholder 6"/>
          <p:cNvSpPr>
            <a:spLocks noGrp="1"/>
          </p:cNvSpPr>
          <p:nvPr>
            <p:ph sz="quarter"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sz="3600" dirty="0" smtClean="0"/>
              <a:t>License terminated</a:t>
            </a:r>
          </a:p>
          <a:p>
            <a:pPr algn="ctr">
              <a:buNone/>
            </a:pPr>
            <a:r>
              <a:rPr lang="en-US" sz="3600" dirty="0" smtClean="0"/>
              <a:t>March 2016</a:t>
            </a:r>
            <a:endParaRPr lang="en-US" sz="3600" dirty="0"/>
          </a:p>
        </p:txBody>
      </p:sp>
      <p:pic>
        <p:nvPicPr>
          <p:cNvPr id="4098" name="Picture 2" descr="C:\Users\jopila\AppData\Local\Microsoft\Windows\Temporary Internet Files\Content.IE5\YXOFAY93\skotan-Thumbs-up-smiley[1].png"/>
          <p:cNvPicPr>
            <a:picLocks noGrp="1" noChangeAspect="1" noChangeArrowheads="1"/>
          </p:cNvPicPr>
          <p:nvPr>
            <p:ph sz="quarter" idx="2"/>
          </p:nvPr>
        </p:nvPicPr>
        <p:blipFill>
          <a:blip r:embed="rId2" cstate="print"/>
          <a:srcRect/>
          <a:stretch>
            <a:fillRect/>
          </a:stretch>
        </p:blipFill>
        <p:spPr bwMode="auto">
          <a:xfrm>
            <a:off x="4933950" y="1844391"/>
            <a:ext cx="3749675" cy="37788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7" name="Content Placeholder 6"/>
          <p:cNvSpPr>
            <a:spLocks noGrp="1"/>
          </p:cNvSpPr>
          <p:nvPr>
            <p:ph sz="quarter" idx="1"/>
          </p:nvPr>
        </p:nvSpPr>
        <p:spPr/>
        <p:txBody>
          <a:bodyPr/>
          <a:lstStyle/>
          <a:p>
            <a:r>
              <a:rPr lang="en-US" dirty="0" smtClean="0"/>
              <a:t>Cyclotron facilities require a warranty</a:t>
            </a:r>
          </a:p>
          <a:p>
            <a:pPr lvl="1"/>
            <a:r>
              <a:rPr lang="en-US" dirty="0" smtClean="0"/>
              <a:t>Current facilities have $400,000-$450,000</a:t>
            </a:r>
          </a:p>
          <a:p>
            <a:r>
              <a:rPr lang="en-US" dirty="0" smtClean="0"/>
              <a:t>Do not use “resale” value in warranty calculation</a:t>
            </a:r>
          </a:p>
          <a:p>
            <a:r>
              <a:rPr lang="en-US" dirty="0" smtClean="0"/>
              <a:t>During bankruptcy situations, frequent site visits</a:t>
            </a:r>
          </a:p>
          <a:p>
            <a:r>
              <a:rPr lang="en-US" dirty="0" smtClean="0"/>
              <a:t>YOUR GUT IS USUALLY RIGHT</a:t>
            </a:r>
            <a:endParaRPr lang="en-US" dirty="0"/>
          </a:p>
        </p:txBody>
      </p:sp>
      <p:pic>
        <p:nvPicPr>
          <p:cNvPr id="4" name="Picture 2" descr="C:\Users\jopila\Downloads\ColorWhiteBackground.png"/>
          <p:cNvPicPr>
            <a:picLocks noChangeAspect="1" noChangeArrowheads="1"/>
          </p:cNvPicPr>
          <p:nvPr/>
        </p:nvPicPr>
        <p:blipFill>
          <a:blip r:embed="rId2"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Jennifer </a:t>
            </a:r>
            <a:r>
              <a:rPr lang="en-US" sz="2400" dirty="0" err="1" smtClean="0"/>
              <a:t>Opila</a:t>
            </a:r>
            <a:r>
              <a:rPr lang="en-US" sz="2400" dirty="0" smtClean="0"/>
              <a:t>, Colorado Radiation Program Manager</a:t>
            </a:r>
            <a:endParaRPr lang="en-US" sz="2400" dirty="0"/>
          </a:p>
        </p:txBody>
      </p:sp>
      <p:sp>
        <p:nvSpPr>
          <p:cNvPr id="3" name="Text Placeholder 2"/>
          <p:cNvSpPr>
            <a:spLocks noGrp="1"/>
          </p:cNvSpPr>
          <p:nvPr>
            <p:ph type="body" sz="half" idx="2"/>
          </p:nvPr>
        </p:nvSpPr>
        <p:spPr/>
        <p:txBody>
          <a:bodyPr/>
          <a:lstStyle/>
          <a:p>
            <a:r>
              <a:rPr lang="en-US" dirty="0" smtClean="0"/>
              <a:t>303-692-3403/jennifer.opila@state.co.us</a:t>
            </a:r>
            <a:endParaRPr lang="en-US" dirty="0"/>
          </a:p>
        </p:txBody>
      </p:sp>
      <p:sp>
        <p:nvSpPr>
          <p:cNvPr id="4" name="Picture Placeholder 3"/>
          <p:cNvSpPr>
            <a:spLocks noGrp="1"/>
          </p:cNvSpPr>
          <p:nvPr>
            <p:ph type="pic" idx="1"/>
          </p:nvPr>
        </p:nvSpPr>
        <p:spPr/>
      </p:sp>
      <p:pic>
        <p:nvPicPr>
          <p:cNvPr id="5123" name="Picture 3" descr="C:\Users\jopila\AppData\Local\Microsoft\Windows\Temporary Internet Files\Content.IE5\93SQPLFX\4771917_xxl[1].jpg"/>
          <p:cNvPicPr>
            <a:picLocks noChangeAspect="1" noChangeArrowheads="1"/>
          </p:cNvPicPr>
          <p:nvPr/>
        </p:nvPicPr>
        <p:blipFill>
          <a:blip r:embed="rId2" cstate="print"/>
          <a:srcRect/>
          <a:stretch>
            <a:fillRect/>
          </a:stretch>
        </p:blipFill>
        <p:spPr bwMode="auto">
          <a:xfrm>
            <a:off x="2057400" y="990600"/>
            <a:ext cx="4876800" cy="3524189"/>
          </a:xfrm>
          <a:prstGeom prst="rect">
            <a:avLst/>
          </a:prstGeom>
          <a:noFill/>
        </p:spPr>
      </p:pic>
      <p:pic>
        <p:nvPicPr>
          <p:cNvPr id="7"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year 2000…</a:t>
            </a:r>
            <a:endParaRPr lang="en-US" dirty="0"/>
          </a:p>
        </p:txBody>
      </p:sp>
      <p:pic>
        <p:nvPicPr>
          <p:cNvPr id="5" name="Content Placeholder 4" descr="MDTI 011.jpg"/>
          <p:cNvPicPr>
            <a:picLocks noGrp="1" noChangeAspect="1"/>
          </p:cNvPicPr>
          <p:nvPr>
            <p:ph sz="quarter" idx="1"/>
          </p:nvPr>
        </p:nvPicPr>
        <p:blipFill>
          <a:blip r:embed="rId3" cstate="print"/>
          <a:stretch>
            <a:fillRect/>
          </a:stretch>
        </p:blipFill>
        <p:spPr>
          <a:xfrm>
            <a:off x="1752600" y="1447800"/>
            <a:ext cx="6096000" cy="4572000"/>
          </a:xfrm>
        </p:spPr>
      </p:pic>
      <p:pic>
        <p:nvPicPr>
          <p:cNvPr id="4" name="Picture 2" descr="C:\Users\jopila\Downloads\ColorWhiteBackground.png"/>
          <p:cNvPicPr>
            <a:picLocks noChangeAspect="1" noChangeArrowheads="1"/>
          </p:cNvPicPr>
          <p:nvPr/>
        </p:nvPicPr>
        <p:blipFill>
          <a:blip r:embed="rId4"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from the start</a:t>
            </a:r>
            <a:endParaRPr lang="en-US" dirty="0"/>
          </a:p>
        </p:txBody>
      </p:sp>
      <p:sp>
        <p:nvSpPr>
          <p:cNvPr id="3" name="Content Placeholder 2"/>
          <p:cNvSpPr>
            <a:spLocks noGrp="1"/>
          </p:cNvSpPr>
          <p:nvPr>
            <p:ph sz="quarter" idx="1"/>
          </p:nvPr>
        </p:nvSpPr>
        <p:spPr/>
        <p:txBody>
          <a:bodyPr/>
          <a:lstStyle/>
          <a:p>
            <a:r>
              <a:rPr lang="en-US" dirty="0" smtClean="0"/>
              <a:t>Competing with other large radiopharmaceutical companies in Denver</a:t>
            </a:r>
          </a:p>
          <a:p>
            <a:r>
              <a:rPr lang="en-US" dirty="0" smtClean="0"/>
              <a:t>Between 2000-2009, company changes hands FOUR times, often through bankruptcy</a:t>
            </a:r>
            <a:endParaRPr lang="en-US" dirty="0"/>
          </a:p>
        </p:txBody>
      </p:sp>
      <p:pic>
        <p:nvPicPr>
          <p:cNvPr id="4" name="Picture 2" descr="C:\Users\jopila\Downloads\ColorWhiteBackground.png"/>
          <p:cNvPicPr>
            <a:picLocks noChangeAspect="1" noChangeArrowheads="1"/>
          </p:cNvPicPr>
          <p:nvPr/>
        </p:nvPicPr>
        <p:blipFill>
          <a:blip r:embed="rId2"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were we thinking? (part 1)</a:t>
            </a:r>
            <a:endParaRPr lang="en-US" dirty="0"/>
          </a:p>
        </p:txBody>
      </p:sp>
      <p:pic>
        <p:nvPicPr>
          <p:cNvPr id="5" name="Content Placeholder 4" descr="Wooden-Crates-psd49041.png"/>
          <p:cNvPicPr>
            <a:picLocks noGrp="1" noChangeAspect="1"/>
          </p:cNvPicPr>
          <p:nvPr>
            <p:ph sz="quarter" idx="1"/>
          </p:nvPr>
        </p:nvPicPr>
        <p:blipFill>
          <a:blip r:embed="rId3" cstate="print"/>
          <a:stretch>
            <a:fillRect/>
          </a:stretch>
        </p:blipFill>
        <p:spPr>
          <a:xfrm>
            <a:off x="914400" y="2008949"/>
            <a:ext cx="3749675" cy="3449701"/>
          </a:xfrm>
        </p:spPr>
      </p:pic>
      <p:sp>
        <p:nvSpPr>
          <p:cNvPr id="6" name="Content Placeholder 5"/>
          <p:cNvSpPr>
            <a:spLocks noGrp="1"/>
          </p:cNvSpPr>
          <p:nvPr>
            <p:ph sz="quarter" idx="2"/>
          </p:nvPr>
        </p:nvSpPr>
        <p:spPr/>
        <p:txBody>
          <a:bodyPr/>
          <a:lstStyle/>
          <a:p>
            <a:r>
              <a:rPr lang="en-US" dirty="0" smtClean="0"/>
              <a:t>2011 CDPHE approves  request to add 2</a:t>
            </a:r>
            <a:r>
              <a:rPr lang="en-US" baseline="30000" dirty="0" smtClean="0"/>
              <a:t>nd</a:t>
            </a:r>
            <a:r>
              <a:rPr lang="en-US" dirty="0" smtClean="0"/>
              <a:t> cyclotron</a:t>
            </a:r>
            <a:endParaRPr lang="en-US" dirty="0"/>
          </a:p>
        </p:txBody>
      </p:sp>
      <p:pic>
        <p:nvPicPr>
          <p:cNvPr id="4" name="Picture 2" descr="C:\Users\jopila\Downloads\ColorWhiteBackground.png"/>
          <p:cNvPicPr>
            <a:picLocks noChangeAspect="1" noChangeArrowheads="1"/>
          </p:cNvPicPr>
          <p:nvPr/>
        </p:nvPicPr>
        <p:blipFill>
          <a:blip r:embed="rId4"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things get bad- 2012</a:t>
            </a:r>
            <a:endParaRPr lang="en-US" dirty="0"/>
          </a:p>
        </p:txBody>
      </p:sp>
      <p:sp>
        <p:nvSpPr>
          <p:cNvPr id="3" name="Content Placeholder 2"/>
          <p:cNvSpPr>
            <a:spLocks noGrp="1"/>
          </p:cNvSpPr>
          <p:nvPr>
            <p:ph sz="quarter" idx="1"/>
          </p:nvPr>
        </p:nvSpPr>
        <p:spPr/>
        <p:txBody>
          <a:bodyPr/>
          <a:lstStyle/>
          <a:p>
            <a:r>
              <a:rPr lang="en-US" dirty="0" smtClean="0"/>
              <a:t>Lose contact with RSO and facility</a:t>
            </a:r>
          </a:p>
          <a:p>
            <a:r>
              <a:rPr lang="en-US" dirty="0" smtClean="0"/>
              <a:t>Informed that licensee had filed for bankruptcy</a:t>
            </a:r>
          </a:p>
          <a:p>
            <a:r>
              <a:rPr lang="en-US" dirty="0" smtClean="0"/>
              <a:t>Facility inspections</a:t>
            </a:r>
          </a:p>
          <a:p>
            <a:pPr lvl="1"/>
            <a:r>
              <a:rPr lang="en-US" dirty="0" smtClean="0"/>
              <a:t>Location 1</a:t>
            </a:r>
          </a:p>
          <a:p>
            <a:pPr lvl="2"/>
            <a:r>
              <a:rPr lang="en-US" dirty="0" smtClean="0"/>
              <a:t>Licensee no longer has access</a:t>
            </a:r>
          </a:p>
          <a:p>
            <a:pPr lvl="2"/>
            <a:r>
              <a:rPr lang="en-US" dirty="0" smtClean="0"/>
              <a:t>Security not maintained</a:t>
            </a:r>
          </a:p>
          <a:p>
            <a:pPr lvl="1"/>
            <a:r>
              <a:rPr lang="en-US" dirty="0" smtClean="0"/>
              <a:t>Location 2</a:t>
            </a:r>
          </a:p>
          <a:p>
            <a:pPr lvl="2"/>
            <a:r>
              <a:rPr lang="en-US" dirty="0" smtClean="0"/>
              <a:t>Material still packed up and secure</a:t>
            </a:r>
            <a:endParaRPr lang="en-US" dirty="0"/>
          </a:p>
        </p:txBody>
      </p:sp>
      <p:pic>
        <p:nvPicPr>
          <p:cNvPr id="4"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we thinking? (part 2)</a:t>
            </a:r>
            <a:endParaRPr lang="en-US" dirty="0"/>
          </a:p>
        </p:txBody>
      </p:sp>
      <p:sp>
        <p:nvSpPr>
          <p:cNvPr id="5" name="Content Placeholder 4"/>
          <p:cNvSpPr>
            <a:spLocks noGrp="1"/>
          </p:cNvSpPr>
          <p:nvPr>
            <p:ph sz="quarter" idx="1"/>
          </p:nvPr>
        </p:nvSpPr>
        <p:spPr/>
        <p:txBody>
          <a:bodyPr>
            <a:normAutofit/>
          </a:bodyPr>
          <a:lstStyle/>
          <a:p>
            <a:r>
              <a:rPr lang="en-US" sz="3600" dirty="0" smtClean="0"/>
              <a:t>2002: $100,000</a:t>
            </a:r>
          </a:p>
          <a:p>
            <a:r>
              <a:rPr lang="en-US" sz="3600" dirty="0" smtClean="0"/>
              <a:t>2003: $102,600</a:t>
            </a:r>
          </a:p>
          <a:p>
            <a:r>
              <a:rPr lang="en-US" sz="3600" dirty="0" smtClean="0"/>
              <a:t>2007: $0</a:t>
            </a:r>
          </a:p>
          <a:p>
            <a:r>
              <a:rPr lang="en-US" sz="3600" dirty="0" smtClean="0"/>
              <a:t>2010: $80,000</a:t>
            </a:r>
            <a:endParaRPr lang="en-US" sz="3600" dirty="0"/>
          </a:p>
        </p:txBody>
      </p:sp>
      <p:pic>
        <p:nvPicPr>
          <p:cNvPr id="4"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pic>
        <p:nvPicPr>
          <p:cNvPr id="1027" name="Picture 3" descr="C:\Users\jopila\AppData\Local\Microsoft\Windows\Temporary Internet Files\Content.IE5\ANR7HN8Z\15961-illustration-of-dollar-signs-pv[1].png"/>
          <p:cNvPicPr>
            <a:picLocks noGrp="1" noChangeAspect="1" noChangeArrowheads="1"/>
          </p:cNvPicPr>
          <p:nvPr>
            <p:ph sz="quarter" idx="2"/>
          </p:nvPr>
        </p:nvPicPr>
        <p:blipFill>
          <a:blip r:embed="rId4" cstate="print"/>
          <a:srcRect/>
          <a:stretch>
            <a:fillRect/>
          </a:stretch>
        </p:blipFill>
        <p:spPr bwMode="auto">
          <a:xfrm>
            <a:off x="4933950" y="1858962"/>
            <a:ext cx="3749675" cy="37496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Bankruptcy is fun! (NOT)- 2013</a:t>
            </a:r>
            <a:endParaRPr lang="en-US" dirty="0"/>
          </a:p>
        </p:txBody>
      </p:sp>
      <p:sp>
        <p:nvSpPr>
          <p:cNvPr id="3" name="Content Placeholder 2"/>
          <p:cNvSpPr>
            <a:spLocks noGrp="1"/>
          </p:cNvSpPr>
          <p:nvPr>
            <p:ph sz="quarter" idx="1"/>
          </p:nvPr>
        </p:nvSpPr>
        <p:spPr/>
        <p:txBody>
          <a:bodyPr>
            <a:normAutofit/>
          </a:bodyPr>
          <a:lstStyle/>
          <a:p>
            <a:r>
              <a:rPr lang="en-US" sz="3200" dirty="0" smtClean="0"/>
              <a:t>CDPHE files action to be included in bankruptcy proceedings</a:t>
            </a:r>
          </a:p>
          <a:p>
            <a:r>
              <a:rPr lang="en-US" sz="3200" dirty="0" smtClean="0"/>
              <a:t>Bankruptcy trustee has auction</a:t>
            </a:r>
          </a:p>
          <a:p>
            <a:pPr lvl="1"/>
            <a:r>
              <a:rPr lang="en-US" sz="3200" dirty="0" smtClean="0"/>
              <a:t>CDPHE involvement</a:t>
            </a:r>
          </a:p>
          <a:p>
            <a:pPr lvl="1"/>
            <a:r>
              <a:rPr lang="en-US" sz="3200" dirty="0" smtClean="0"/>
              <a:t>Very few assets liquidated</a:t>
            </a:r>
          </a:p>
          <a:p>
            <a:pPr lvl="1"/>
            <a:r>
              <a:rPr lang="en-US" sz="3200" dirty="0" smtClean="0"/>
              <a:t>$10,000</a:t>
            </a:r>
          </a:p>
        </p:txBody>
      </p:sp>
      <p:pic>
        <p:nvPicPr>
          <p:cNvPr id="4"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problem now?-2014</a:t>
            </a:r>
            <a:endParaRPr lang="en-US" dirty="0"/>
          </a:p>
        </p:txBody>
      </p:sp>
      <p:sp>
        <p:nvSpPr>
          <p:cNvPr id="3" name="Content Placeholder 2"/>
          <p:cNvSpPr>
            <a:spLocks noGrp="1"/>
          </p:cNvSpPr>
          <p:nvPr>
            <p:ph sz="quarter" idx="1"/>
          </p:nvPr>
        </p:nvSpPr>
        <p:spPr/>
        <p:txBody>
          <a:bodyPr/>
          <a:lstStyle/>
          <a:p>
            <a:r>
              <a:rPr lang="en-US" dirty="0" smtClean="0"/>
              <a:t>Landlords have possession and therefore are responsible</a:t>
            </a:r>
          </a:p>
          <a:p>
            <a:r>
              <a:rPr lang="en-US" dirty="0" smtClean="0"/>
              <a:t>Potential buyer decides not to purchase cyclotron because it’s inoperable</a:t>
            </a:r>
          </a:p>
          <a:p>
            <a:r>
              <a:rPr lang="en-US" dirty="0" smtClean="0"/>
              <a:t>Landlords can store in place or decommission</a:t>
            </a:r>
          </a:p>
          <a:p>
            <a:pPr lvl="1"/>
            <a:r>
              <a:rPr lang="en-US" dirty="0" smtClean="0"/>
              <a:t>Location 1 decommissioning estimate is $200,000</a:t>
            </a:r>
          </a:p>
          <a:p>
            <a:r>
              <a:rPr lang="en-US" dirty="0" smtClean="0"/>
              <a:t>CDPHE determines $80,000 will be split between the two landlords</a:t>
            </a:r>
          </a:p>
          <a:p>
            <a:pPr lvl="1"/>
            <a:r>
              <a:rPr lang="en-US" dirty="0" smtClean="0"/>
              <a:t>MUST BE USED FOR DECOMMISSIONING</a:t>
            </a:r>
            <a:endParaRPr lang="en-US" dirty="0"/>
          </a:p>
        </p:txBody>
      </p:sp>
      <p:pic>
        <p:nvPicPr>
          <p:cNvPr id="4"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get worse- 2015</a:t>
            </a:r>
            <a:endParaRPr lang="en-US" dirty="0"/>
          </a:p>
        </p:txBody>
      </p:sp>
      <p:pic>
        <p:nvPicPr>
          <p:cNvPr id="4" name="Picture 2" descr="C:\Users\jopila\Downloads\ColorWhiteBackground.png"/>
          <p:cNvPicPr>
            <a:picLocks noChangeAspect="1" noChangeArrowheads="1"/>
          </p:cNvPicPr>
          <p:nvPr/>
        </p:nvPicPr>
        <p:blipFill>
          <a:blip r:embed="rId3" cstate="print"/>
          <a:srcRect/>
          <a:stretch>
            <a:fillRect/>
          </a:stretch>
        </p:blipFill>
        <p:spPr bwMode="auto">
          <a:xfrm>
            <a:off x="6096000" y="6018544"/>
            <a:ext cx="2874271" cy="565387"/>
          </a:xfrm>
          <a:prstGeom prst="rect">
            <a:avLst/>
          </a:prstGeom>
          <a:noFill/>
        </p:spPr>
      </p:pic>
      <p:pic>
        <p:nvPicPr>
          <p:cNvPr id="2051" name="Picture 3" descr="J:\photos\MDTI Cyclotron - Denver Facility 020215\IMG_5086.JPG"/>
          <p:cNvPicPr>
            <a:picLocks noChangeAspect="1" noChangeArrowheads="1"/>
          </p:cNvPicPr>
          <p:nvPr/>
        </p:nvPicPr>
        <p:blipFill>
          <a:blip r:embed="rId4" cstate="print"/>
          <a:srcRect/>
          <a:stretch>
            <a:fillRect/>
          </a:stretch>
        </p:blipFill>
        <p:spPr bwMode="auto">
          <a:xfrm>
            <a:off x="3962400" y="1676400"/>
            <a:ext cx="2971800" cy="2228850"/>
          </a:xfrm>
          <a:prstGeom prst="rect">
            <a:avLst/>
          </a:prstGeom>
          <a:noFill/>
        </p:spPr>
      </p:pic>
      <p:pic>
        <p:nvPicPr>
          <p:cNvPr id="2052" name="Picture 4" descr="J:\photos\MDTI Cyclotron - Denver Facility 020215\IMG_5091.JPG"/>
          <p:cNvPicPr>
            <a:picLocks noChangeAspect="1" noChangeArrowheads="1"/>
          </p:cNvPicPr>
          <p:nvPr/>
        </p:nvPicPr>
        <p:blipFill>
          <a:blip r:embed="rId5" cstate="print"/>
          <a:srcRect/>
          <a:stretch>
            <a:fillRect/>
          </a:stretch>
        </p:blipFill>
        <p:spPr bwMode="auto">
          <a:xfrm>
            <a:off x="7010400" y="381000"/>
            <a:ext cx="1962150" cy="2616200"/>
          </a:xfrm>
          <a:prstGeom prst="rect">
            <a:avLst/>
          </a:prstGeom>
          <a:noFill/>
        </p:spPr>
      </p:pic>
      <p:pic>
        <p:nvPicPr>
          <p:cNvPr id="2053" name="Picture 5" descr="J:\photos\MDTI Cyclotron - Denver Facility 020215\IMG_5101.JPG"/>
          <p:cNvPicPr>
            <a:picLocks noChangeAspect="1" noChangeArrowheads="1"/>
          </p:cNvPicPr>
          <p:nvPr/>
        </p:nvPicPr>
        <p:blipFill>
          <a:blip r:embed="rId6" cstate="print"/>
          <a:srcRect/>
          <a:stretch>
            <a:fillRect/>
          </a:stretch>
        </p:blipFill>
        <p:spPr bwMode="auto">
          <a:xfrm>
            <a:off x="5943600" y="3581400"/>
            <a:ext cx="2946400" cy="2209800"/>
          </a:xfrm>
          <a:prstGeom prst="rect">
            <a:avLst/>
          </a:prstGeom>
          <a:noFill/>
        </p:spPr>
      </p:pic>
      <p:pic>
        <p:nvPicPr>
          <p:cNvPr id="2054" name="Picture 6" descr="J:\photos\MDTI Cyclotron - Denver Facility 021015\Derek\IMG_5212.JPG"/>
          <p:cNvPicPr>
            <a:picLocks noChangeAspect="1" noChangeArrowheads="1"/>
          </p:cNvPicPr>
          <p:nvPr/>
        </p:nvPicPr>
        <p:blipFill>
          <a:blip r:embed="rId7" cstate="print"/>
          <a:srcRect/>
          <a:stretch>
            <a:fillRect/>
          </a:stretch>
        </p:blipFill>
        <p:spPr bwMode="auto">
          <a:xfrm>
            <a:off x="533400" y="1600200"/>
            <a:ext cx="2114550" cy="2819400"/>
          </a:xfrm>
          <a:prstGeom prst="rect">
            <a:avLst/>
          </a:prstGeom>
          <a:noFill/>
        </p:spPr>
      </p:pic>
      <p:pic>
        <p:nvPicPr>
          <p:cNvPr id="2050" name="Picture 2" descr="J:\photos\MDTI Cyclotron - Denver Facility 020215\IMG_5072.JPG"/>
          <p:cNvPicPr>
            <a:picLocks noChangeAspect="1" noChangeArrowheads="1"/>
          </p:cNvPicPr>
          <p:nvPr/>
        </p:nvPicPr>
        <p:blipFill>
          <a:blip r:embed="rId8" cstate="print"/>
          <a:srcRect/>
          <a:stretch>
            <a:fillRect/>
          </a:stretch>
        </p:blipFill>
        <p:spPr bwMode="auto">
          <a:xfrm>
            <a:off x="1981200" y="4038600"/>
            <a:ext cx="3429000" cy="25717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126</TotalTime>
  <Words>462</Words>
  <Application>Microsoft Office PowerPoint</Application>
  <PresentationFormat>On-screen Show (4:3)</PresentationFormat>
  <Paragraphs>85</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Abandoned Cyclotrons and Decommissioning</vt:lpstr>
      <vt:lpstr>In the year 2000…</vt:lpstr>
      <vt:lpstr>Rough from the start</vt:lpstr>
      <vt:lpstr>What were we thinking? (part 1)</vt:lpstr>
      <vt:lpstr>Then things get bad- 2012</vt:lpstr>
      <vt:lpstr>What were we thinking? (part 2)</vt:lpstr>
      <vt:lpstr>Bankruptcy is fun! (NOT)- 2013</vt:lpstr>
      <vt:lpstr>Whose problem now?-2014</vt:lpstr>
      <vt:lpstr>Things get worse- 2015</vt:lpstr>
      <vt:lpstr>Things get better- 2015</vt:lpstr>
      <vt:lpstr>Things get better- 2015</vt:lpstr>
      <vt:lpstr>Success!- 2016 </vt:lpstr>
      <vt:lpstr>Lessons Learned</vt:lpstr>
      <vt:lpstr>Jennifer Opila, Colorado Radiation Program Manager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Abandoned Cyclotrons and Decommissioning</dc:title>
  <dc:creator>jopila</dc:creator>
  <cp:lastModifiedBy>jopila</cp:lastModifiedBy>
  <cp:revision>18</cp:revision>
  <dcterms:created xsi:type="dcterms:W3CDTF">2016-08-19T16:06:57Z</dcterms:created>
  <dcterms:modified xsi:type="dcterms:W3CDTF">2016-11-03T19:37:00Z</dcterms:modified>
</cp:coreProperties>
</file>