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5"/>
    <p:sldMasterId id="2147483678" r:id="rId6"/>
  </p:sldMasterIdLst>
  <p:notesMasterIdLst>
    <p:notesMasterId r:id="rId29"/>
  </p:notesMasterIdLst>
  <p:sldIdLst>
    <p:sldId id="355" r:id="rId7"/>
    <p:sldId id="356" r:id="rId8"/>
    <p:sldId id="373" r:id="rId9"/>
    <p:sldId id="374" r:id="rId10"/>
    <p:sldId id="376" r:id="rId11"/>
    <p:sldId id="377" r:id="rId12"/>
    <p:sldId id="378" r:id="rId13"/>
    <p:sldId id="380" r:id="rId14"/>
    <p:sldId id="375" r:id="rId15"/>
    <p:sldId id="379" r:id="rId16"/>
    <p:sldId id="365" r:id="rId17"/>
    <p:sldId id="383" r:id="rId18"/>
    <p:sldId id="384" r:id="rId19"/>
    <p:sldId id="385" r:id="rId20"/>
    <p:sldId id="386" r:id="rId21"/>
    <p:sldId id="387" r:id="rId22"/>
    <p:sldId id="388" r:id="rId23"/>
    <p:sldId id="389" r:id="rId24"/>
    <p:sldId id="390" r:id="rId25"/>
    <p:sldId id="391" r:id="rId26"/>
    <p:sldId id="369" r:id="rId27"/>
    <p:sldId id="362" r:id="rId28"/>
  </p:sldIdLst>
  <p:sldSz cx="12192000" cy="6858000"/>
  <p:notesSz cx="7077075" cy="9363075"/>
  <p:defaultTex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95D3"/>
    <a:srgbClr val="F3FBFF"/>
    <a:srgbClr val="E4F6FE"/>
    <a:srgbClr val="D5F0F9"/>
    <a:srgbClr val="AAD2E9"/>
    <a:srgbClr val="FFEB99"/>
    <a:srgbClr val="E6CEFF"/>
    <a:srgbClr val="FFCC99"/>
    <a:srgbClr val="D4F4D4"/>
    <a:srgbClr val="FFB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366" autoAdjust="0"/>
  </p:normalViewPr>
  <p:slideViewPr>
    <p:cSldViewPr snapToGrid="0">
      <p:cViewPr varScale="1">
        <p:scale>
          <a:sx n="123" d="100"/>
          <a:sy n="123" d="100"/>
        </p:scale>
        <p:origin x="114" y="3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pwco001\Desktop\VLLW\VLLRW%20Volumes_112811_Cumulative%20with%20Operating%20Waste%20at%2049%25%20VLLW.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Projected Decommissioning &amp; Operating Plant </a:t>
            </a:r>
            <a:r>
              <a:rPr lang="en-US" dirty="0" smtClean="0"/>
              <a:t>LLW </a:t>
            </a:r>
            <a:r>
              <a:rPr lang="en-US" dirty="0"/>
              <a:t>Volume &amp; Cost</a:t>
            </a:r>
          </a:p>
        </c:rich>
      </c:tx>
      <c:layout>
        <c:manualLayout>
          <c:xMode val="edge"/>
          <c:yMode val="edge"/>
          <c:x val="0.13062119534663952"/>
          <c:y val="1.507537688442212E-2"/>
        </c:manualLayout>
      </c:layout>
      <c:overlay val="0"/>
      <c:spPr>
        <a:noFill/>
        <a:ln w="25400">
          <a:noFill/>
        </a:ln>
      </c:spPr>
    </c:title>
    <c:autoTitleDeleted val="0"/>
    <c:plotArea>
      <c:layout>
        <c:manualLayout>
          <c:layoutTarget val="inner"/>
          <c:xMode val="edge"/>
          <c:yMode val="edge"/>
          <c:x val="0.12289780077619666"/>
          <c:y val="0.12060301507537689"/>
          <c:w val="0.74708730396873868"/>
          <c:h val="0.54029235214083371"/>
        </c:manualLayout>
      </c:layout>
      <c:lineChart>
        <c:grouping val="standard"/>
        <c:varyColors val="0"/>
        <c:ser>
          <c:idx val="1"/>
          <c:order val="0"/>
          <c:tx>
            <c:v>Total LLW Volume Per Year (ft3)</c:v>
          </c:tx>
          <c:spPr>
            <a:ln w="38100">
              <a:solidFill>
                <a:srgbClr val="333399"/>
              </a:solidFill>
              <a:prstDash val="solid"/>
            </a:ln>
          </c:spPr>
          <c:marker>
            <c:symbol val="none"/>
          </c:marker>
          <c:cat>
            <c:numRef>
              <c:f>'Operational Waste&amp;Total Savings'!$B$150:$AU$150</c:f>
              <c:numCache>
                <c:formatCode>General</c:formatCode>
                <c:ptCount val="4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pt idx="36">
                  <c:v>2047</c:v>
                </c:pt>
                <c:pt idx="37">
                  <c:v>2048</c:v>
                </c:pt>
                <c:pt idx="38">
                  <c:v>2049</c:v>
                </c:pt>
                <c:pt idx="39">
                  <c:v>2050</c:v>
                </c:pt>
                <c:pt idx="40">
                  <c:v>2051</c:v>
                </c:pt>
                <c:pt idx="41">
                  <c:v>2052</c:v>
                </c:pt>
                <c:pt idx="42">
                  <c:v>2053</c:v>
                </c:pt>
                <c:pt idx="43">
                  <c:v>2054</c:v>
                </c:pt>
                <c:pt idx="44">
                  <c:v>2055</c:v>
                </c:pt>
                <c:pt idx="45">
                  <c:v>2056</c:v>
                </c:pt>
              </c:numCache>
            </c:numRef>
          </c:cat>
          <c:val>
            <c:numRef>
              <c:f>'Operational Waste&amp;Total Savings'!$B$145:$AU$145</c:f>
              <c:numCache>
                <c:formatCode>0.0E+00</c:formatCode>
                <c:ptCount val="46"/>
                <c:pt idx="0">
                  <c:v>1487883</c:v>
                </c:pt>
                <c:pt idx="1">
                  <c:v>1487883</c:v>
                </c:pt>
                <c:pt idx="2">
                  <c:v>1564408</c:v>
                </c:pt>
                <c:pt idx="3">
                  <c:v>1640933</c:v>
                </c:pt>
                <c:pt idx="4">
                  <c:v>1640933</c:v>
                </c:pt>
                <c:pt idx="5">
                  <c:v>1640933</c:v>
                </c:pt>
                <c:pt idx="6">
                  <c:v>1640933</c:v>
                </c:pt>
                <c:pt idx="7">
                  <c:v>1640933</c:v>
                </c:pt>
                <c:pt idx="8">
                  <c:v>1390933</c:v>
                </c:pt>
                <c:pt idx="9">
                  <c:v>1237883</c:v>
                </c:pt>
                <c:pt idx="10">
                  <c:v>1161358</c:v>
                </c:pt>
                <c:pt idx="11">
                  <c:v>1084833</c:v>
                </c:pt>
                <c:pt idx="12">
                  <c:v>1084833</c:v>
                </c:pt>
                <c:pt idx="13">
                  <c:v>1084833</c:v>
                </c:pt>
                <c:pt idx="14">
                  <c:v>1084833</c:v>
                </c:pt>
                <c:pt idx="15">
                  <c:v>1084833</c:v>
                </c:pt>
                <c:pt idx="16">
                  <c:v>1084833</c:v>
                </c:pt>
                <c:pt idx="17">
                  <c:v>1084833</c:v>
                </c:pt>
                <c:pt idx="18">
                  <c:v>1032856</c:v>
                </c:pt>
                <c:pt idx="19">
                  <c:v>1578087</c:v>
                </c:pt>
                <c:pt idx="20">
                  <c:v>1835300</c:v>
                </c:pt>
                <c:pt idx="21">
                  <c:v>2099391</c:v>
                </c:pt>
                <c:pt idx="22">
                  <c:v>2637568</c:v>
                </c:pt>
                <c:pt idx="23">
                  <c:v>3440891</c:v>
                </c:pt>
                <c:pt idx="24">
                  <c:v>4955652</c:v>
                </c:pt>
                <c:pt idx="25">
                  <c:v>5112182</c:v>
                </c:pt>
                <c:pt idx="26">
                  <c:v>5713436</c:v>
                </c:pt>
                <c:pt idx="27">
                  <c:v>5335192</c:v>
                </c:pt>
                <c:pt idx="28">
                  <c:v>5335192</c:v>
                </c:pt>
                <c:pt idx="29">
                  <c:v>4977296</c:v>
                </c:pt>
                <c:pt idx="30">
                  <c:v>4522450</c:v>
                </c:pt>
                <c:pt idx="31">
                  <c:v>3761169</c:v>
                </c:pt>
                <c:pt idx="32">
                  <c:v>2642481</c:v>
                </c:pt>
                <c:pt idx="33">
                  <c:v>2896038</c:v>
                </c:pt>
                <c:pt idx="34">
                  <c:v>2881925</c:v>
                </c:pt>
                <c:pt idx="35">
                  <c:v>3250102</c:v>
                </c:pt>
                <c:pt idx="36">
                  <c:v>3725867</c:v>
                </c:pt>
                <c:pt idx="37">
                  <c:v>4098035</c:v>
                </c:pt>
                <c:pt idx="38">
                  <c:v>3934528</c:v>
                </c:pt>
                <c:pt idx="39">
                  <c:v>3760564</c:v>
                </c:pt>
                <c:pt idx="40">
                  <c:v>3434039</c:v>
                </c:pt>
                <c:pt idx="41">
                  <c:v>2877939</c:v>
                </c:pt>
                <c:pt idx="42">
                  <c:v>2186382</c:v>
                </c:pt>
                <c:pt idx="43">
                  <c:v>1581807</c:v>
                </c:pt>
                <c:pt idx="44">
                  <c:v>765250</c:v>
                </c:pt>
                <c:pt idx="45">
                  <c:v>459150</c:v>
                </c:pt>
              </c:numCache>
            </c:numRef>
          </c:val>
          <c:smooth val="1"/>
        </c:ser>
        <c:ser>
          <c:idx val="0"/>
          <c:order val="1"/>
          <c:tx>
            <c:v>Total LLW Volume Without VLLW (ft3)</c:v>
          </c:tx>
          <c:spPr>
            <a:ln w="38100">
              <a:solidFill>
                <a:srgbClr val="339966"/>
              </a:solidFill>
              <a:prstDash val="solid"/>
            </a:ln>
          </c:spPr>
          <c:marker>
            <c:symbol val="none"/>
          </c:marker>
          <c:cat>
            <c:numRef>
              <c:f>'Operational Waste&amp;Total Savings'!$B$150:$AU$150</c:f>
              <c:numCache>
                <c:formatCode>General</c:formatCode>
                <c:ptCount val="4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pt idx="36">
                  <c:v>2047</c:v>
                </c:pt>
                <c:pt idx="37">
                  <c:v>2048</c:v>
                </c:pt>
                <c:pt idx="38">
                  <c:v>2049</c:v>
                </c:pt>
                <c:pt idx="39">
                  <c:v>2050</c:v>
                </c:pt>
                <c:pt idx="40">
                  <c:v>2051</c:v>
                </c:pt>
                <c:pt idx="41">
                  <c:v>2052</c:v>
                </c:pt>
                <c:pt idx="42">
                  <c:v>2053</c:v>
                </c:pt>
                <c:pt idx="43">
                  <c:v>2054</c:v>
                </c:pt>
                <c:pt idx="44">
                  <c:v>2055</c:v>
                </c:pt>
                <c:pt idx="45">
                  <c:v>2056</c:v>
                </c:pt>
              </c:numCache>
            </c:numRef>
          </c:cat>
          <c:val>
            <c:numRef>
              <c:f>'Operational Waste&amp;Total Savings'!$B$146:$AU$146</c:f>
              <c:numCache>
                <c:formatCode>0.0E+00</c:formatCode>
                <c:ptCount val="46"/>
                <c:pt idx="0">
                  <c:v>690301.83000000042</c:v>
                </c:pt>
                <c:pt idx="1">
                  <c:v>690301.83000000042</c:v>
                </c:pt>
                <c:pt idx="2">
                  <c:v>716320.33000000042</c:v>
                </c:pt>
                <c:pt idx="3">
                  <c:v>742338.83000000042</c:v>
                </c:pt>
                <c:pt idx="4">
                  <c:v>742338.83000000042</c:v>
                </c:pt>
                <c:pt idx="5">
                  <c:v>742338.83000000042</c:v>
                </c:pt>
                <c:pt idx="6">
                  <c:v>742338.83000000042</c:v>
                </c:pt>
                <c:pt idx="7">
                  <c:v>742338.83000000042</c:v>
                </c:pt>
                <c:pt idx="8">
                  <c:v>657338.82999999996</c:v>
                </c:pt>
                <c:pt idx="9">
                  <c:v>605301.82999999996</c:v>
                </c:pt>
                <c:pt idx="10">
                  <c:v>579283.32999999996</c:v>
                </c:pt>
                <c:pt idx="11">
                  <c:v>553264.82999999996</c:v>
                </c:pt>
                <c:pt idx="12">
                  <c:v>553264.82999999996</c:v>
                </c:pt>
                <c:pt idx="13">
                  <c:v>553264.82999999996</c:v>
                </c:pt>
                <c:pt idx="14">
                  <c:v>553264.82999999996</c:v>
                </c:pt>
                <c:pt idx="15">
                  <c:v>553264.82999999996</c:v>
                </c:pt>
                <c:pt idx="16">
                  <c:v>553264.82999999996</c:v>
                </c:pt>
                <c:pt idx="17">
                  <c:v>553264.82999999996</c:v>
                </c:pt>
                <c:pt idx="18">
                  <c:v>526756.56000000041</c:v>
                </c:pt>
                <c:pt idx="19">
                  <c:v>706815.12</c:v>
                </c:pt>
                <c:pt idx="20">
                  <c:v>790725.25</c:v>
                </c:pt>
                <c:pt idx="21">
                  <c:v>869902.41000000015</c:v>
                </c:pt>
                <c:pt idx="22">
                  <c:v>1033354.1799999982</c:v>
                </c:pt>
                <c:pt idx="23">
                  <c:v>1283465.6600000001</c:v>
                </c:pt>
                <c:pt idx="24">
                  <c:v>1794929.02</c:v>
                </c:pt>
                <c:pt idx="25">
                  <c:v>1835731.57</c:v>
                </c:pt>
                <c:pt idx="26">
                  <c:v>2034824.8600000003</c:v>
                </c:pt>
                <c:pt idx="27">
                  <c:v>1900901.92</c:v>
                </c:pt>
                <c:pt idx="28">
                  <c:v>1900901.92</c:v>
                </c:pt>
                <c:pt idx="29">
                  <c:v>1773884.21</c:v>
                </c:pt>
                <c:pt idx="30">
                  <c:v>1613903.5</c:v>
                </c:pt>
                <c:pt idx="31">
                  <c:v>1346205.6900000011</c:v>
                </c:pt>
                <c:pt idx="32">
                  <c:v>955211.81</c:v>
                </c:pt>
                <c:pt idx="33">
                  <c:v>1029016.6299999987</c:v>
                </c:pt>
                <c:pt idx="34">
                  <c:v>1013578.25</c:v>
                </c:pt>
                <c:pt idx="35">
                  <c:v>1124589.27</c:v>
                </c:pt>
                <c:pt idx="36">
                  <c:v>1277460.92</c:v>
                </c:pt>
                <c:pt idx="37">
                  <c:v>1402220.35</c:v>
                </c:pt>
                <c:pt idx="38">
                  <c:v>1344850.28</c:v>
                </c:pt>
                <c:pt idx="39">
                  <c:v>1282147.1400000001</c:v>
                </c:pt>
                <c:pt idx="40">
                  <c:v>1171128.6400000001</c:v>
                </c:pt>
                <c:pt idx="41">
                  <c:v>982054.63999999897</c:v>
                </c:pt>
                <c:pt idx="42">
                  <c:v>745147.57000000007</c:v>
                </c:pt>
                <c:pt idx="43">
                  <c:v>539592.06999999937</c:v>
                </c:pt>
                <c:pt idx="44">
                  <c:v>260185</c:v>
                </c:pt>
                <c:pt idx="45">
                  <c:v>156111</c:v>
                </c:pt>
              </c:numCache>
            </c:numRef>
          </c:val>
          <c:smooth val="0"/>
        </c:ser>
        <c:dLbls>
          <c:showLegendKey val="0"/>
          <c:showVal val="0"/>
          <c:showCatName val="0"/>
          <c:showSerName val="0"/>
          <c:showPercent val="0"/>
          <c:showBubbleSize val="0"/>
        </c:dLbls>
        <c:marker val="1"/>
        <c:smooth val="0"/>
        <c:axId val="746998744"/>
        <c:axId val="746990512"/>
      </c:lineChart>
      <c:lineChart>
        <c:grouping val="standard"/>
        <c:varyColors val="0"/>
        <c:ser>
          <c:idx val="3"/>
          <c:order val="2"/>
          <c:tx>
            <c:v>Cumulative Disposal Cost for All Waste ($ Billion)</c:v>
          </c:tx>
          <c:spPr>
            <a:ln w="38100">
              <a:solidFill>
                <a:srgbClr val="666699"/>
              </a:solidFill>
              <a:prstDash val="sysDash"/>
            </a:ln>
          </c:spPr>
          <c:marker>
            <c:symbol val="none"/>
          </c:marker>
          <c:val>
            <c:numRef>
              <c:f>'Operational Waste&amp;Total Savings'!$B$148:$AU$148</c:f>
              <c:numCache>
                <c:formatCode>0.0E+00</c:formatCode>
                <c:ptCount val="46"/>
                <c:pt idx="0">
                  <c:v>0.24423543750505008</c:v>
                </c:pt>
                <c:pt idx="1">
                  <c:v>0.49678093574951693</c:v>
                </c:pt>
                <c:pt idx="2">
                  <c:v>0.75763649473340078</c:v>
                </c:pt>
                <c:pt idx="3">
                  <c:v>1.018492053717283</c:v>
                </c:pt>
                <c:pt idx="4">
                  <c:v>1.2793476127011658</c:v>
                </c:pt>
                <c:pt idx="5">
                  <c:v>1.5402031716850519</c:v>
                </c:pt>
                <c:pt idx="6">
                  <c:v>1.8010587306689341</c:v>
                </c:pt>
                <c:pt idx="7">
                  <c:v>2.0347661003701738</c:v>
                </c:pt>
                <c:pt idx="8">
                  <c:v>2.2518533485925811</c:v>
                </c:pt>
                <c:pt idx="9">
                  <c:v>2.4606305360755711</c:v>
                </c:pt>
                <c:pt idx="10">
                  <c:v>2.6610976628191452</c:v>
                </c:pt>
                <c:pt idx="11">
                  <c:v>2.8615647895627192</c:v>
                </c:pt>
                <c:pt idx="12">
                  <c:v>3.0620319163062906</c:v>
                </c:pt>
                <c:pt idx="13">
                  <c:v>3.2624990430498637</c:v>
                </c:pt>
                <c:pt idx="14">
                  <c:v>3.4629661697934369</c:v>
                </c:pt>
                <c:pt idx="15">
                  <c:v>3.6634332965370189</c:v>
                </c:pt>
                <c:pt idx="16">
                  <c:v>3.8639004232805827</c:v>
                </c:pt>
                <c:pt idx="17">
                  <c:v>4.0643675500241558</c:v>
                </c:pt>
                <c:pt idx="18">
                  <c:v>4.3178362461553341</c:v>
                </c:pt>
                <c:pt idx="19">
                  <c:v>4.595716316011325</c:v>
                </c:pt>
                <c:pt idx="20">
                  <c:v>4.9052041505888928</c:v>
                </c:pt>
                <c:pt idx="21">
                  <c:v>5.2740712581985765</c:v>
                </c:pt>
                <c:pt idx="22">
                  <c:v>5.7236496314802734</c:v>
                </c:pt>
                <c:pt idx="23">
                  <c:v>6.3149701470601372</c:v>
                </c:pt>
                <c:pt idx="24">
                  <c:v>6.9273561306684215</c:v>
                </c:pt>
                <c:pt idx="25">
                  <c:v>7.5949425653707285</c:v>
                </c:pt>
                <c:pt idx="26">
                  <c:v>8.2190556717018151</c:v>
                </c:pt>
                <c:pt idx="27">
                  <c:v>8.8373859356375171</c:v>
                </c:pt>
                <c:pt idx="28">
                  <c:v>9.4202579495511483</c:v>
                </c:pt>
                <c:pt idx="29">
                  <c:v>9.9513465743541598</c:v>
                </c:pt>
                <c:pt idx="30">
                  <c:v>10.399629574153264</c:v>
                </c:pt>
                <c:pt idx="31">
                  <c:v>10.723594435450883</c:v>
                </c:pt>
                <c:pt idx="32">
                  <c:v>11.071451861979812</c:v>
                </c:pt>
                <c:pt idx="33">
                  <c:v>11.411089509414357</c:v>
                </c:pt>
                <c:pt idx="34">
                  <c:v>11.788193816721471</c:v>
                </c:pt>
                <c:pt idx="35">
                  <c:v>12.207238588229551</c:v>
                </c:pt>
                <c:pt idx="36">
                  <c:v>12.658171877960099</c:v>
                </c:pt>
                <c:pt idx="37">
                  <c:v>13.090552689116899</c:v>
                </c:pt>
                <c:pt idx="38">
                  <c:v>13.504381021699935</c:v>
                </c:pt>
                <c:pt idx="39">
                  <c:v>13.87888639007107</c:v>
                </c:pt>
                <c:pt idx="40">
                  <c:v>14.193003326201881</c:v>
                </c:pt>
                <c:pt idx="41">
                  <c:v>14.433157735451067</c:v>
                </c:pt>
                <c:pt idx="42">
                  <c:v>14.605727321463114</c:v>
                </c:pt>
                <c:pt idx="43">
                  <c:v>14.690760285952207</c:v>
                </c:pt>
                <c:pt idx="44">
                  <c:v>14.740620650388708</c:v>
                </c:pt>
                <c:pt idx="45" formatCode="0.00E+00">
                  <c:v>14.782170954085792</c:v>
                </c:pt>
              </c:numCache>
            </c:numRef>
          </c:val>
          <c:smooth val="0"/>
        </c:ser>
        <c:ser>
          <c:idx val="4"/>
          <c:order val="3"/>
          <c:tx>
            <c:v>Cumulative Cost With VLLW Classification ($ Billion)</c:v>
          </c:tx>
          <c:spPr>
            <a:ln w="38100">
              <a:solidFill>
                <a:schemeClr val="accent3">
                  <a:lumMod val="75000"/>
                </a:schemeClr>
              </a:solidFill>
              <a:prstDash val="sysDash"/>
            </a:ln>
          </c:spPr>
          <c:marker>
            <c:symbol val="none"/>
          </c:marker>
          <c:val>
            <c:numRef>
              <c:f>'Operational Waste&amp;Total Savings'!$B$149:$AU$149</c:f>
              <c:numCache>
                <c:formatCode>0.0E+00</c:formatCode>
                <c:ptCount val="46"/>
                <c:pt idx="0">
                  <c:v>0.17720764269530304</c:v>
                </c:pt>
                <c:pt idx="1">
                  <c:v>0.35819470569228251</c:v>
                </c:pt>
                <c:pt idx="2">
                  <c:v>0.54296118899093626</c:v>
                </c:pt>
                <c:pt idx="3">
                  <c:v>0.72772767228959634</c:v>
                </c:pt>
                <c:pt idx="4">
                  <c:v>0.91249415558824887</c:v>
                </c:pt>
                <c:pt idx="5">
                  <c:v>1.0972606388869044</c:v>
                </c:pt>
                <c:pt idx="6">
                  <c:v>1.2820271221855601</c:v>
                </c:pt>
                <c:pt idx="7">
                  <c:v>1.4544465937178759</c:v>
                </c:pt>
                <c:pt idx="8">
                  <c:v>1.6193072246468427</c:v>
                </c:pt>
                <c:pt idx="9">
                  <c:v>1.7803884352741277</c:v>
                </c:pt>
                <c:pt idx="10">
                  <c:v>1.9376902255997372</c:v>
                </c:pt>
                <c:pt idx="11">
                  <c:v>2.0949920159253486</c:v>
                </c:pt>
                <c:pt idx="12">
                  <c:v>2.2522938062509592</c:v>
                </c:pt>
                <c:pt idx="13">
                  <c:v>2.4095955965765699</c:v>
                </c:pt>
                <c:pt idx="14">
                  <c:v>2.5668973869021805</c:v>
                </c:pt>
                <c:pt idx="15">
                  <c:v>2.7241991772277978</c:v>
                </c:pt>
                <c:pt idx="16">
                  <c:v>2.8815009675534018</c:v>
                </c:pt>
                <c:pt idx="17">
                  <c:v>3.0388027578790142</c:v>
                </c:pt>
                <c:pt idx="18">
                  <c:v>3.2170412788713802</c:v>
                </c:pt>
                <c:pt idx="19">
                  <c:v>3.4044744873497867</c:v>
                </c:pt>
                <c:pt idx="20">
                  <c:v>3.6050127435863701</c:v>
                </c:pt>
                <c:pt idx="21">
                  <c:v>3.8287508761007607</c:v>
                </c:pt>
                <c:pt idx="22">
                  <c:v>4.0821941116426297</c:v>
                </c:pt>
                <c:pt idx="23">
                  <c:v>4.3918479208831904</c:v>
                </c:pt>
                <c:pt idx="24">
                  <c:v>4.7098074416475706</c:v>
                </c:pt>
                <c:pt idx="25">
                  <c:v>5.0484194829951381</c:v>
                </c:pt>
                <c:pt idx="26">
                  <c:v>5.3653475173415455</c:v>
                </c:pt>
                <c:pt idx="27">
                  <c:v>5.6777378926875075</c:v>
                </c:pt>
                <c:pt idx="28">
                  <c:v>5.9740018359654465</c:v>
                </c:pt>
                <c:pt idx="29">
                  <c:v>6.2448023519405709</c:v>
                </c:pt>
                <c:pt idx="30">
                  <c:v>6.4760305102674725</c:v>
                </c:pt>
                <c:pt idx="31">
                  <c:v>6.6475409087783275</c:v>
                </c:pt>
                <c:pt idx="32">
                  <c:v>6.8261024213562775</c:v>
                </c:pt>
                <c:pt idx="33">
                  <c:v>6.9964775918955464</c:v>
                </c:pt>
                <c:pt idx="34">
                  <c:v>7.1800773823850683</c:v>
                </c:pt>
                <c:pt idx="35">
                  <c:v>7.3776709938880334</c:v>
                </c:pt>
                <c:pt idx="36">
                  <c:v>7.5865803334463315</c:v>
                </c:pt>
                <c:pt idx="37">
                  <c:v>7.7864145577106765</c:v>
                </c:pt>
                <c:pt idx="38">
                  <c:v>7.9771736666810682</c:v>
                </c:pt>
                <c:pt idx="39">
                  <c:v>8.1487737942022065</c:v>
                </c:pt>
                <c:pt idx="40">
                  <c:v>8.2929092287503448</c:v>
                </c:pt>
                <c:pt idx="41">
                  <c:v>8.4034064644422664</c:v>
                </c:pt>
                <c:pt idx="42">
                  <c:v>8.4825286468890067</c:v>
                </c:pt>
                <c:pt idx="43">
                  <c:v>8.5218391245963669</c:v>
                </c:pt>
                <c:pt idx="44">
                  <c:v>8.5445156464064187</c:v>
                </c:pt>
                <c:pt idx="45" formatCode="0.00E+00">
                  <c:v>8.5634127479148088</c:v>
                </c:pt>
              </c:numCache>
            </c:numRef>
          </c:val>
          <c:smooth val="0"/>
        </c:ser>
        <c:dLbls>
          <c:showLegendKey val="0"/>
          <c:showVal val="0"/>
          <c:showCatName val="0"/>
          <c:showSerName val="0"/>
          <c:showPercent val="0"/>
          <c:showBubbleSize val="0"/>
        </c:dLbls>
        <c:marker val="1"/>
        <c:smooth val="0"/>
        <c:axId val="746988944"/>
        <c:axId val="746989728"/>
      </c:lineChart>
      <c:catAx>
        <c:axId val="746998744"/>
        <c:scaling>
          <c:orientation val="minMax"/>
        </c:scaling>
        <c:delete val="0"/>
        <c:axPos val="b"/>
        <c:title>
          <c:tx>
            <c:rich>
              <a:bodyPr/>
              <a:lstStyle/>
              <a:p>
                <a:pPr>
                  <a:defRPr/>
                </a:pPr>
                <a:r>
                  <a:rPr lang="en-US"/>
                  <a:t>Year</a:t>
                </a:r>
              </a:p>
            </c:rich>
          </c:tx>
          <c:layout>
            <c:manualLayout>
              <c:xMode val="edge"/>
              <c:yMode val="edge"/>
              <c:x val="0.47171412421224518"/>
              <c:y val="0.71955242261071994"/>
            </c:manualLayout>
          </c:layout>
          <c:overlay val="0"/>
          <c:spPr>
            <a:noFill/>
            <a:ln w="25400">
              <a:noFill/>
            </a:ln>
          </c:spPr>
        </c:title>
        <c:numFmt formatCode="0" sourceLinked="0"/>
        <c:majorTickMark val="none"/>
        <c:minorTickMark val="none"/>
        <c:tickLblPos val="nextTo"/>
        <c:spPr>
          <a:ln w="3175">
            <a:solidFill>
              <a:srgbClr val="000000"/>
            </a:solidFill>
            <a:prstDash val="solid"/>
          </a:ln>
        </c:spPr>
        <c:txPr>
          <a:bodyPr rot="0" vert="horz"/>
          <a:lstStyle/>
          <a:p>
            <a:pPr>
              <a:defRPr/>
            </a:pPr>
            <a:endParaRPr lang="en-US"/>
          </a:p>
        </c:txPr>
        <c:crossAx val="746990512"/>
        <c:crosses val="autoZero"/>
        <c:auto val="0"/>
        <c:lblAlgn val="ctr"/>
        <c:lblOffset val="100"/>
        <c:tickLblSkip val="5"/>
        <c:tickMarkSkip val="1"/>
        <c:noMultiLvlLbl val="0"/>
      </c:catAx>
      <c:valAx>
        <c:axId val="746990512"/>
        <c:scaling>
          <c:orientation val="minMax"/>
          <c:max val="8000000"/>
          <c:min val="0"/>
        </c:scaling>
        <c:delete val="0"/>
        <c:axPos val="l"/>
        <c:majorGridlines/>
        <c:title>
          <c:tx>
            <c:rich>
              <a:bodyPr/>
              <a:lstStyle/>
              <a:p>
                <a:pPr>
                  <a:defRPr/>
                </a:pPr>
                <a:r>
                  <a:rPr lang="en-US" dirty="0"/>
                  <a:t>LLW Volume Per Year 
(ft</a:t>
                </a:r>
                <a:r>
                  <a:rPr lang="en-US" baseline="30000" dirty="0"/>
                  <a:t>3</a:t>
                </a:r>
                <a:r>
                  <a:rPr lang="en-US" dirty="0"/>
                  <a:t> for All Plants</a:t>
                </a:r>
                <a:r>
                  <a:rPr lang="en-US" dirty="0" smtClean="0"/>
                  <a:t>) Millions</a:t>
                </a:r>
                <a:endParaRPr lang="en-US" dirty="0"/>
              </a:p>
            </c:rich>
          </c:tx>
          <c:layout>
            <c:manualLayout>
              <c:xMode val="edge"/>
              <c:yMode val="edge"/>
              <c:x val="1.9546330730343425E-2"/>
              <c:y val="0.17291389089435544"/>
            </c:manualLayout>
          </c:layout>
          <c:overlay val="0"/>
          <c:spPr>
            <a:noFill/>
            <a:ln w="25400">
              <a:noFill/>
            </a:ln>
          </c:spPr>
        </c:title>
        <c:numFmt formatCode="#,##0_);\(#,##0\)" sourceLinked="0"/>
        <c:majorTickMark val="none"/>
        <c:minorTickMark val="none"/>
        <c:tickLblPos val="nextTo"/>
        <c:spPr>
          <a:ln w="3175">
            <a:solidFill>
              <a:srgbClr val="000000"/>
            </a:solidFill>
            <a:prstDash val="solid"/>
          </a:ln>
        </c:spPr>
        <c:txPr>
          <a:bodyPr rot="0" vert="horz"/>
          <a:lstStyle/>
          <a:p>
            <a:pPr>
              <a:defRPr/>
            </a:pPr>
            <a:endParaRPr lang="en-US"/>
          </a:p>
        </c:txPr>
        <c:crossAx val="746998744"/>
        <c:crosses val="autoZero"/>
        <c:crossBetween val="between"/>
        <c:dispUnits>
          <c:builtInUnit val="millions"/>
        </c:dispUnits>
      </c:valAx>
      <c:catAx>
        <c:axId val="746988944"/>
        <c:scaling>
          <c:orientation val="minMax"/>
        </c:scaling>
        <c:delete val="1"/>
        <c:axPos val="b"/>
        <c:majorTickMark val="out"/>
        <c:minorTickMark val="none"/>
        <c:tickLblPos val="none"/>
        <c:crossAx val="746989728"/>
        <c:crosses val="autoZero"/>
        <c:auto val="0"/>
        <c:lblAlgn val="ctr"/>
        <c:lblOffset val="100"/>
        <c:noMultiLvlLbl val="0"/>
      </c:catAx>
      <c:valAx>
        <c:axId val="746989728"/>
        <c:scaling>
          <c:orientation val="minMax"/>
        </c:scaling>
        <c:delete val="0"/>
        <c:axPos val="r"/>
        <c:majorGridlines/>
        <c:title>
          <c:tx>
            <c:rich>
              <a:bodyPr rot="-5400000" vert="horz"/>
              <a:lstStyle/>
              <a:p>
                <a:pPr algn="ctr">
                  <a:defRPr/>
                </a:pPr>
                <a:r>
                  <a:rPr lang="en-US"/>
                  <a:t>Cumulative Disposal Cost 
($ x Billion, NPV)</a:t>
                </a:r>
              </a:p>
            </c:rich>
          </c:tx>
          <c:layout>
            <c:manualLayout>
              <c:xMode val="edge"/>
              <c:yMode val="edge"/>
              <c:x val="0.92963796082651251"/>
              <c:y val="0.19932998324958118"/>
            </c:manualLayout>
          </c:layout>
          <c:overlay val="0"/>
          <c:spPr>
            <a:noFill/>
            <a:ln w="25400">
              <a:noFill/>
            </a:ln>
          </c:spPr>
        </c:title>
        <c:numFmt formatCode="\$#,##0" sourceLinked="0"/>
        <c:majorTickMark val="cross"/>
        <c:minorTickMark val="none"/>
        <c:tickLblPos val="nextTo"/>
        <c:spPr>
          <a:ln w="3175">
            <a:solidFill>
              <a:srgbClr val="000000"/>
            </a:solidFill>
            <a:prstDash val="solid"/>
          </a:ln>
        </c:spPr>
        <c:txPr>
          <a:bodyPr rot="0" vert="horz"/>
          <a:lstStyle/>
          <a:p>
            <a:pPr>
              <a:defRPr/>
            </a:pPr>
            <a:endParaRPr lang="en-US"/>
          </a:p>
        </c:txPr>
        <c:crossAx val="746988944"/>
        <c:crosses val="max"/>
        <c:crossBetween val="between"/>
      </c:valAx>
      <c:spPr>
        <a:noFill/>
        <a:ln w="12700">
          <a:solidFill>
            <a:srgbClr val="808080"/>
          </a:solidFill>
          <a:prstDash val="solid"/>
        </a:ln>
      </c:spPr>
    </c:plotArea>
    <c:legend>
      <c:legendPos val="b"/>
      <c:layout>
        <c:manualLayout>
          <c:xMode val="edge"/>
          <c:yMode val="edge"/>
          <c:x val="1.5412652919042157E-2"/>
          <c:y val="0.76728865339083485"/>
          <c:w val="0.94316526465729233"/>
          <c:h val="0.18916009350959787"/>
        </c:manualLayout>
      </c:layout>
      <c:overlay val="0"/>
      <c:spPr>
        <a:solidFill>
          <a:srgbClr val="FFFFFF"/>
        </a:solidFill>
        <a:ln w="0">
          <a:solidFill>
            <a:srgbClr val="000000"/>
          </a:solidFill>
          <a:prstDash val="solid"/>
        </a:ln>
      </c:spPr>
    </c:legend>
    <c:plotVisOnly val="1"/>
    <c:dispBlanksAs val="gap"/>
    <c:showDLblsOverMax val="0"/>
  </c:chart>
  <c:spPr>
    <a:solidFill>
      <a:srgbClr val="FFFFFF"/>
    </a:solidFill>
    <a:ln w="3175">
      <a:solidFill>
        <a:srgbClr val="000000"/>
      </a:solidFill>
      <a:prstDash val="solid"/>
    </a:ln>
  </c:spPr>
  <c:txPr>
    <a:bodyPr/>
    <a:lstStyle/>
    <a:p>
      <a:pPr>
        <a:defRPr sz="1300"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518" cy="469757"/>
          </a:xfrm>
          <a:prstGeom prst="rect">
            <a:avLst/>
          </a:prstGeom>
        </p:spPr>
        <p:txBody>
          <a:bodyPr vert="horz" lIns="92392" tIns="46196" rIns="92392" bIns="46196" rtlCol="0"/>
          <a:lstStyle>
            <a:lvl1pPr algn="l">
              <a:defRPr sz="1200"/>
            </a:lvl1pPr>
          </a:lstStyle>
          <a:p>
            <a:endParaRPr lang="en-US" dirty="0"/>
          </a:p>
        </p:txBody>
      </p:sp>
      <p:sp>
        <p:nvSpPr>
          <p:cNvPr id="3" name="Date Placeholder 2"/>
          <p:cNvSpPr>
            <a:spLocks noGrp="1"/>
          </p:cNvSpPr>
          <p:nvPr>
            <p:ph type="dt" idx="1"/>
          </p:nvPr>
        </p:nvSpPr>
        <p:spPr>
          <a:xfrm>
            <a:off x="4008953" y="0"/>
            <a:ext cx="3066518" cy="469757"/>
          </a:xfrm>
          <a:prstGeom prst="rect">
            <a:avLst/>
          </a:prstGeom>
        </p:spPr>
        <p:txBody>
          <a:bodyPr vert="horz" lIns="92392" tIns="46196" rIns="92392" bIns="46196" rtlCol="0"/>
          <a:lstStyle>
            <a:lvl1pPr algn="r">
              <a:defRPr sz="1200"/>
            </a:lvl1pPr>
          </a:lstStyle>
          <a:p>
            <a:fld id="{21D603EA-85D6-422C-AB10-17A2A7923832}" type="datetimeFigureOut">
              <a:rPr lang="en-US" smtClean="0"/>
              <a:t>4/4/2017</a:t>
            </a:fld>
            <a:endParaRPr lang="en-US" dirty="0"/>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2392" tIns="46196" rIns="92392" bIns="46196" rtlCol="0" anchor="ctr"/>
          <a:lstStyle/>
          <a:p>
            <a:endParaRPr lang="en-US" dirty="0"/>
          </a:p>
        </p:txBody>
      </p:sp>
      <p:sp>
        <p:nvSpPr>
          <p:cNvPr id="5" name="Notes Placeholder 4"/>
          <p:cNvSpPr>
            <a:spLocks noGrp="1"/>
          </p:cNvSpPr>
          <p:nvPr>
            <p:ph type="body" sz="quarter" idx="3"/>
          </p:nvPr>
        </p:nvSpPr>
        <p:spPr>
          <a:xfrm>
            <a:off x="708030" y="4506782"/>
            <a:ext cx="5661018" cy="3685909"/>
          </a:xfrm>
          <a:prstGeom prst="rect">
            <a:avLst/>
          </a:prstGeom>
        </p:spPr>
        <p:txBody>
          <a:bodyPr vert="horz" lIns="92392" tIns="46196" rIns="92392" bIns="461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319"/>
            <a:ext cx="3066518" cy="469756"/>
          </a:xfrm>
          <a:prstGeom prst="rect">
            <a:avLst/>
          </a:prstGeom>
        </p:spPr>
        <p:txBody>
          <a:bodyPr vert="horz" lIns="92392" tIns="46196" rIns="92392" bIns="461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953" y="8893319"/>
            <a:ext cx="3066518" cy="469756"/>
          </a:xfrm>
          <a:prstGeom prst="rect">
            <a:avLst/>
          </a:prstGeom>
        </p:spPr>
        <p:txBody>
          <a:bodyPr vert="horz" lIns="92392" tIns="46196" rIns="92392" bIns="46196" rtlCol="0" anchor="b"/>
          <a:lstStyle>
            <a:lvl1pPr algn="r">
              <a:defRPr sz="1200"/>
            </a:lvl1pPr>
          </a:lstStyle>
          <a:p>
            <a:fld id="{6DE649CB-0B81-4204-A849-0379B10D6E2B}" type="slidenum">
              <a:rPr lang="en-US" smtClean="0"/>
              <a:t>‹#›</a:t>
            </a:fld>
            <a:endParaRPr lang="en-US" dirty="0"/>
          </a:p>
        </p:txBody>
      </p:sp>
    </p:spTree>
    <p:extLst>
      <p:ext uri="{BB962C8B-B14F-4D97-AF65-F5344CB8AC3E}">
        <p14:creationId xmlns:p14="http://schemas.microsoft.com/office/powerpoint/2010/main" val="22005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E649CB-0B81-4204-A849-0379B10D6E2B}" type="slidenum">
              <a:rPr lang="en-US" smtClean="0"/>
              <a:t>1</a:t>
            </a:fld>
            <a:endParaRPr lang="en-US" dirty="0"/>
          </a:p>
        </p:txBody>
      </p:sp>
    </p:spTree>
    <p:extLst>
      <p:ext uri="{BB962C8B-B14F-4D97-AF65-F5344CB8AC3E}">
        <p14:creationId xmlns:p14="http://schemas.microsoft.com/office/powerpoint/2010/main" val="291524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p>
          <a:p>
            <a:r>
              <a:rPr lang="en-US" dirty="0" smtClean="0"/>
              <a:t>The concept of VLLW.</a:t>
            </a:r>
          </a:p>
          <a:p>
            <a:endParaRPr lang="en-US" dirty="0" smtClean="0"/>
          </a:p>
          <a:p>
            <a:r>
              <a:rPr lang="en-US" dirty="0" smtClean="0"/>
              <a:t>EPRI has published 2 reports on the topic and encourages this audience and the NRC to sue them to start a conversation about establishing a federal standard for VLLW as a separate waste classification.</a:t>
            </a:r>
            <a:endParaRPr lang="en-US" dirty="0"/>
          </a:p>
        </p:txBody>
      </p:sp>
      <p:sp>
        <p:nvSpPr>
          <p:cNvPr id="4" name="Slide Number Placeholder 3"/>
          <p:cNvSpPr>
            <a:spLocks noGrp="1"/>
          </p:cNvSpPr>
          <p:nvPr>
            <p:ph type="sldNum" sz="quarter" idx="10"/>
          </p:nvPr>
        </p:nvSpPr>
        <p:spPr/>
        <p:txBody>
          <a:bodyPr/>
          <a:lstStyle/>
          <a:p>
            <a:fld id="{6DE649CB-0B81-4204-A849-0379B10D6E2B}" type="slidenum">
              <a:rPr lang="en-US" smtClean="0"/>
              <a:t>18</a:t>
            </a:fld>
            <a:endParaRPr lang="en-US" dirty="0"/>
          </a:p>
        </p:txBody>
      </p:sp>
    </p:spTree>
    <p:extLst>
      <p:ext uri="{BB962C8B-B14F-4D97-AF65-F5344CB8AC3E}">
        <p14:creationId xmlns:p14="http://schemas.microsoft.com/office/powerpoint/2010/main" val="84813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decommissioning of the fleet</a:t>
            </a:r>
            <a:r>
              <a:rPr lang="en-US" baseline="0" dirty="0" smtClean="0"/>
              <a:t> approaches, this change could have large financial impacts to generators and also be a way to conserve precious  LLW Disposal capacity.  The time to have this conversation is now before the need is great and to allow ample time for any legislation that may be required.</a:t>
            </a:r>
            <a:endParaRPr lang="en-US" dirty="0"/>
          </a:p>
        </p:txBody>
      </p:sp>
      <p:sp>
        <p:nvSpPr>
          <p:cNvPr id="4" name="Slide Number Placeholder 3"/>
          <p:cNvSpPr>
            <a:spLocks noGrp="1"/>
          </p:cNvSpPr>
          <p:nvPr>
            <p:ph type="sldNum" sz="quarter" idx="10"/>
          </p:nvPr>
        </p:nvSpPr>
        <p:spPr/>
        <p:txBody>
          <a:bodyPr/>
          <a:lstStyle/>
          <a:p>
            <a:fld id="{6DE649CB-0B81-4204-A849-0379B10D6E2B}" type="slidenum">
              <a:rPr lang="en-US" smtClean="0"/>
              <a:t>19</a:t>
            </a:fld>
            <a:endParaRPr lang="en-US" dirty="0"/>
          </a:p>
        </p:txBody>
      </p:sp>
    </p:spTree>
    <p:extLst>
      <p:ext uri="{BB962C8B-B14F-4D97-AF65-F5344CB8AC3E}">
        <p14:creationId xmlns:p14="http://schemas.microsoft.com/office/powerpoint/2010/main" val="1841519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E649CB-0B81-4204-A849-0379B10D6E2B}" type="slidenum">
              <a:rPr lang="en-US" smtClean="0"/>
              <a:t>20</a:t>
            </a:fld>
            <a:endParaRPr lang="en-US" dirty="0"/>
          </a:p>
        </p:txBody>
      </p:sp>
    </p:spTree>
    <p:extLst>
      <p:ext uri="{BB962C8B-B14F-4D97-AF65-F5344CB8AC3E}">
        <p14:creationId xmlns:p14="http://schemas.microsoft.com/office/powerpoint/2010/main" val="1056573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E649CB-0B81-4204-A849-0379B10D6E2B}" type="slidenum">
              <a:rPr lang="en-US" smtClean="0"/>
              <a:t>21</a:t>
            </a:fld>
            <a:endParaRPr lang="en-US" dirty="0"/>
          </a:p>
        </p:txBody>
      </p:sp>
    </p:spTree>
    <p:extLst>
      <p:ext uri="{BB962C8B-B14F-4D97-AF65-F5344CB8AC3E}">
        <p14:creationId xmlns:p14="http://schemas.microsoft.com/office/powerpoint/2010/main" val="1939003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E649CB-0B81-4204-A849-0379B10D6E2B}" type="slidenum">
              <a:rPr lang="en-US" smtClean="0"/>
              <a:t>22</a:t>
            </a:fld>
            <a:endParaRPr lang="en-US" dirty="0"/>
          </a:p>
        </p:txBody>
      </p:sp>
    </p:spTree>
    <p:extLst>
      <p:ext uri="{BB962C8B-B14F-4D97-AF65-F5344CB8AC3E}">
        <p14:creationId xmlns:p14="http://schemas.microsoft.com/office/powerpoint/2010/main" val="78157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021B5-5BDB-48B1-92B1-7D2A9914D6ED}" type="slidenum">
              <a:rPr lang="en-US"/>
              <a:pPr/>
              <a:t>2</a:t>
            </a:fld>
            <a:endParaRPr lang="en-US" dirty="0"/>
          </a:p>
        </p:txBody>
      </p:sp>
      <p:sp>
        <p:nvSpPr>
          <p:cNvPr id="1061890" name="Rectangle 2"/>
          <p:cNvSpPr>
            <a:spLocks noGrp="1" noRot="1" noChangeAspect="1" noChangeArrowheads="1" noTextEdit="1"/>
          </p:cNvSpPr>
          <p:nvPr>
            <p:ph type="sldImg"/>
          </p:nvPr>
        </p:nvSpPr>
        <p:spPr>
          <a:ln/>
        </p:spPr>
      </p:sp>
      <p:sp>
        <p:nvSpPr>
          <p:cNvPr id="10618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16462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points I would like to make today.</a:t>
            </a:r>
          </a:p>
          <a:p>
            <a:r>
              <a:rPr lang="en-US" dirty="0"/>
              <a:t>First EPRI research supports the site specific performance assessment approach.  That is fairly well hashed out, so I won’t spend more time on it today.</a:t>
            </a:r>
          </a:p>
          <a:p>
            <a:endParaRPr lang="en-US" dirty="0"/>
          </a:p>
          <a:p>
            <a:r>
              <a:rPr lang="en-US" dirty="0"/>
              <a:t>Second, the limits in the classification table are dated on out dated science.  The tables should either be removed or updated.  As is, they are wrong and misleading.</a:t>
            </a:r>
          </a:p>
          <a:p>
            <a:endParaRPr lang="en-US" dirty="0"/>
          </a:p>
          <a:p>
            <a:r>
              <a:rPr lang="en-US" dirty="0"/>
              <a:t>Third, EPRI has done some base level research on developing the principle</a:t>
            </a:r>
            <a:r>
              <a:rPr lang="en-US" baseline="0" dirty="0"/>
              <a:t> of low activity waste on a federal level.  This work is not meant to provide the definitive solution – it is meant to start a conversation.</a:t>
            </a:r>
            <a:endParaRPr lang="en-US" dirty="0"/>
          </a:p>
        </p:txBody>
      </p:sp>
      <p:sp>
        <p:nvSpPr>
          <p:cNvPr id="4" name="Slide Number Placeholder 3"/>
          <p:cNvSpPr>
            <a:spLocks noGrp="1"/>
          </p:cNvSpPr>
          <p:nvPr>
            <p:ph type="sldNum" sz="quarter" idx="10"/>
          </p:nvPr>
        </p:nvSpPr>
        <p:spPr/>
        <p:txBody>
          <a:bodyPr/>
          <a:lstStyle/>
          <a:p>
            <a:fld id="{6DE649CB-0B81-4204-A849-0379B10D6E2B}" type="slidenum">
              <a:rPr lang="en-US" smtClean="0"/>
              <a:t>11</a:t>
            </a:fld>
            <a:endParaRPr lang="en-US" dirty="0"/>
          </a:p>
        </p:txBody>
      </p:sp>
    </p:spTree>
    <p:extLst>
      <p:ext uri="{BB962C8B-B14F-4D97-AF65-F5344CB8AC3E}">
        <p14:creationId xmlns:p14="http://schemas.microsoft.com/office/powerpoint/2010/main" val="3449099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points I would like to make today.</a:t>
            </a:r>
          </a:p>
          <a:p>
            <a:r>
              <a:rPr lang="en-US" dirty="0" smtClean="0"/>
              <a:t>First EPRI research supports the site specific performance assessment approach.  That is fairly well hashed out, so I won’t spend more time on it today.</a:t>
            </a:r>
          </a:p>
          <a:p>
            <a:endParaRPr lang="en-US" dirty="0" smtClean="0"/>
          </a:p>
          <a:p>
            <a:r>
              <a:rPr lang="en-US" dirty="0" smtClean="0"/>
              <a:t>Second, the limits in the classification table are dated on out dated science.  The tables should either be removed or updated.  As is, they are wrong and misleading.</a:t>
            </a:r>
          </a:p>
          <a:p>
            <a:endParaRPr lang="en-US" dirty="0" smtClean="0"/>
          </a:p>
          <a:p>
            <a:r>
              <a:rPr lang="en-US" dirty="0" smtClean="0"/>
              <a:t>Third, EPRI has done some base level research on developing the principle</a:t>
            </a:r>
            <a:r>
              <a:rPr lang="en-US" baseline="0" dirty="0" smtClean="0"/>
              <a:t> of low activity waste on a federal level.  This work is not meant to provide the definitive solution – it is meant to start a conversation.</a:t>
            </a:r>
            <a:endParaRPr lang="en-US" dirty="0"/>
          </a:p>
        </p:txBody>
      </p:sp>
      <p:sp>
        <p:nvSpPr>
          <p:cNvPr id="4" name="Slide Number Placeholder 3"/>
          <p:cNvSpPr>
            <a:spLocks noGrp="1"/>
          </p:cNvSpPr>
          <p:nvPr>
            <p:ph type="sldNum" sz="quarter" idx="10"/>
          </p:nvPr>
        </p:nvSpPr>
        <p:spPr/>
        <p:txBody>
          <a:bodyPr/>
          <a:lstStyle/>
          <a:p>
            <a:fld id="{6DE649CB-0B81-4204-A849-0379B10D6E2B}" type="slidenum">
              <a:rPr lang="en-US" smtClean="0"/>
              <a:t>12</a:t>
            </a:fld>
            <a:endParaRPr lang="en-US" dirty="0"/>
          </a:p>
        </p:txBody>
      </p:sp>
    </p:spTree>
    <p:extLst>
      <p:ext uri="{BB962C8B-B14F-4D97-AF65-F5344CB8AC3E}">
        <p14:creationId xmlns:p14="http://schemas.microsoft.com/office/powerpoint/2010/main" val="2749885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E649CB-0B81-4204-A849-0379B10D6E2B}" type="slidenum">
              <a:rPr lang="en-US" smtClean="0"/>
              <a:t>13</a:t>
            </a:fld>
            <a:endParaRPr lang="en-US" dirty="0"/>
          </a:p>
        </p:txBody>
      </p:sp>
    </p:spTree>
    <p:extLst>
      <p:ext uri="{BB962C8B-B14F-4D97-AF65-F5344CB8AC3E}">
        <p14:creationId xmlns:p14="http://schemas.microsoft.com/office/powerpoint/2010/main" val="1870267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E649CB-0B81-4204-A849-0379B10D6E2B}" type="slidenum">
              <a:rPr lang="en-US" smtClean="0"/>
              <a:t>14</a:t>
            </a:fld>
            <a:endParaRPr lang="en-US" dirty="0"/>
          </a:p>
        </p:txBody>
      </p:sp>
    </p:spTree>
    <p:extLst>
      <p:ext uri="{BB962C8B-B14F-4D97-AF65-F5344CB8AC3E}">
        <p14:creationId xmlns:p14="http://schemas.microsoft.com/office/powerpoint/2010/main" val="1207439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E649CB-0B81-4204-A849-0379B10D6E2B}" type="slidenum">
              <a:rPr lang="en-US" smtClean="0"/>
              <a:t>15</a:t>
            </a:fld>
            <a:endParaRPr lang="en-US" dirty="0"/>
          </a:p>
        </p:txBody>
      </p:sp>
    </p:spTree>
    <p:extLst>
      <p:ext uri="{BB962C8B-B14F-4D97-AF65-F5344CB8AC3E}">
        <p14:creationId xmlns:p14="http://schemas.microsoft.com/office/powerpoint/2010/main" val="279497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classification tables are based on dose conversion factors from ICRP</a:t>
            </a:r>
            <a:r>
              <a:rPr lang="en-US" baseline="0" dirty="0" smtClean="0"/>
              <a:t> 2 as in 1959.</a:t>
            </a:r>
          </a:p>
          <a:p>
            <a:endParaRPr lang="en-US" baseline="0" dirty="0" smtClean="0"/>
          </a:p>
          <a:p>
            <a:r>
              <a:rPr lang="en-US" baseline="0" dirty="0" smtClean="0"/>
              <a:t>These factors have been updated and EPRI looked at what the impact of the updated factors would be if only the DCF were updated and nothing was changed about the assumptions or the algorithm that used to </a:t>
            </a:r>
            <a:r>
              <a:rPr lang="en-US" baseline="0" dirty="0" err="1" smtClean="0"/>
              <a:t>dervive</a:t>
            </a:r>
            <a:r>
              <a:rPr lang="en-US" baseline="0" dirty="0" smtClean="0"/>
              <a:t> the classification limits</a:t>
            </a:r>
            <a:endParaRPr lang="en-US" dirty="0"/>
          </a:p>
        </p:txBody>
      </p:sp>
      <p:sp>
        <p:nvSpPr>
          <p:cNvPr id="4" name="Slide Number Placeholder 3"/>
          <p:cNvSpPr>
            <a:spLocks noGrp="1"/>
          </p:cNvSpPr>
          <p:nvPr>
            <p:ph type="sldNum" sz="quarter" idx="10"/>
          </p:nvPr>
        </p:nvSpPr>
        <p:spPr/>
        <p:txBody>
          <a:bodyPr/>
          <a:lstStyle/>
          <a:p>
            <a:fld id="{6DE649CB-0B81-4204-A849-0379B10D6E2B}" type="slidenum">
              <a:rPr lang="en-US" smtClean="0"/>
              <a:t>16</a:t>
            </a:fld>
            <a:endParaRPr lang="en-US" dirty="0"/>
          </a:p>
        </p:txBody>
      </p:sp>
    </p:spTree>
    <p:extLst>
      <p:ext uri="{BB962C8B-B14F-4D97-AF65-F5344CB8AC3E}">
        <p14:creationId xmlns:p14="http://schemas.microsoft.com/office/powerpoint/2010/main" val="4075900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report that is publically available, summarizes the work with what the new classification tables</a:t>
            </a:r>
            <a:r>
              <a:rPr lang="en-US" baseline="0" dirty="0" smtClean="0"/>
              <a:t> might look like if the they were updated to reflect the DCF impacts.</a:t>
            </a:r>
            <a:endParaRPr lang="en-US" dirty="0"/>
          </a:p>
        </p:txBody>
      </p:sp>
      <p:sp>
        <p:nvSpPr>
          <p:cNvPr id="4" name="Slide Number Placeholder 3"/>
          <p:cNvSpPr>
            <a:spLocks noGrp="1"/>
          </p:cNvSpPr>
          <p:nvPr>
            <p:ph type="sldNum" sz="quarter" idx="10"/>
          </p:nvPr>
        </p:nvSpPr>
        <p:spPr/>
        <p:txBody>
          <a:bodyPr/>
          <a:lstStyle/>
          <a:p>
            <a:fld id="{6DE649CB-0B81-4204-A849-0379B10D6E2B}" type="slidenum">
              <a:rPr lang="en-US" smtClean="0"/>
              <a:t>17</a:t>
            </a:fld>
            <a:endParaRPr lang="en-US" dirty="0"/>
          </a:p>
        </p:txBody>
      </p:sp>
    </p:spTree>
    <p:extLst>
      <p:ext uri="{BB962C8B-B14F-4D97-AF65-F5344CB8AC3E}">
        <p14:creationId xmlns:p14="http://schemas.microsoft.com/office/powerpoint/2010/main" val="1829201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PRI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6640" y="1005840"/>
            <a:ext cx="4572000" cy="281277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365760" y="4023360"/>
            <a:ext cx="6858000" cy="2560320"/>
          </a:xfrm>
        </p:spPr>
        <p:txBody>
          <a:bodyPr>
            <a:normAutofit/>
          </a:bodyPr>
          <a:lstStyle>
            <a:lvl1pPr marL="0" indent="0" algn="r">
              <a:spcAft>
                <a:spcPts val="1200"/>
              </a:spcAft>
              <a:buFontTx/>
              <a:buNone/>
              <a:defRPr sz="24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365760" y="822960"/>
            <a:ext cx="6858000" cy="3017520"/>
          </a:xfrm>
        </p:spPr>
        <p:txBody>
          <a:bodyPr anchor="ctr">
            <a:normAutofit/>
          </a:bodyPr>
          <a:lstStyle>
            <a:lvl1pPr algn="r">
              <a:spcAft>
                <a:spcPts val="600"/>
              </a:spcAft>
              <a:defRPr sz="4000">
                <a:solidFill>
                  <a:schemeClr val="tx2"/>
                </a:solidFill>
              </a:defRPr>
            </a:lvl1pPr>
          </a:lstStyle>
          <a:p>
            <a:r>
              <a:rPr lang="en-US"/>
              <a:t>Click to edit Master title style</a:t>
            </a:r>
            <a:endParaRPr lang="en-US" dirty="0"/>
          </a:p>
        </p:txBody>
      </p:sp>
      <p:sp>
        <p:nvSpPr>
          <p:cNvPr id="8" name="Text Box 47"/>
          <p:cNvSpPr txBox="1">
            <a:spLocks noChangeArrowheads="1"/>
          </p:cNvSpPr>
          <p:nvPr userDrawn="1"/>
        </p:nvSpPr>
        <p:spPr bwMode="auto">
          <a:xfrm>
            <a:off x="9308052" y="6583680"/>
            <a:ext cx="2789545" cy="200055"/>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2017 Electric Power Research Institute, Inc. All rights reserved.</a:t>
            </a:r>
            <a:endParaRPr lang="en-US" sz="700" dirty="0">
              <a:solidFill>
                <a:schemeClr val="bg1">
                  <a:lumMod val="50000"/>
                </a:schemeClr>
              </a:solidFill>
            </a:endParaRPr>
          </a:p>
        </p:txBody>
      </p:sp>
      <p:pic>
        <p:nvPicPr>
          <p:cNvPr id="9" name="Picture 8" descr="EPRI logo 2014_RGB_PPT-Large.jpg"/>
          <p:cNvPicPr>
            <a:picLocks noChangeAspect="1"/>
          </p:cNvPicPr>
          <p:nvPr userDrawn="1"/>
        </p:nvPicPr>
        <p:blipFill>
          <a:blip r:embed="rId3" cstate="print"/>
          <a:stretch>
            <a:fillRect/>
          </a:stretch>
        </p:blipFill>
        <p:spPr>
          <a:xfrm>
            <a:off x="9052560" y="365760"/>
            <a:ext cx="2834640" cy="461641"/>
          </a:xfrm>
          <a:prstGeom prst="rect">
            <a:avLst/>
          </a:prstGeom>
        </p:spPr>
      </p:pic>
    </p:spTree>
    <p:extLst>
      <p:ext uri="{BB962C8B-B14F-4D97-AF65-F5344CB8AC3E}">
        <p14:creationId xmlns:p14="http://schemas.microsoft.com/office/powerpoint/2010/main" val="52653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323624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591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0040" y="822960"/>
            <a:ext cx="3931920" cy="2418989"/>
          </a:xfrm>
          <a:prstGeom prst="rect">
            <a:avLst/>
          </a:prstGeom>
        </p:spPr>
      </p:pic>
      <p:sp>
        <p:nvSpPr>
          <p:cNvPr id="5" name="TextBox 4"/>
          <p:cNvSpPr txBox="1"/>
          <p:nvPr userDrawn="1"/>
        </p:nvSpPr>
        <p:spPr>
          <a:xfrm>
            <a:off x="472440" y="3474720"/>
            <a:ext cx="11247120" cy="1371600"/>
          </a:xfrm>
          <a:prstGeom prst="rect">
            <a:avLst/>
          </a:prstGeom>
          <a:noFill/>
        </p:spPr>
        <p:txBody>
          <a:bodyPr wrap="none" rtlCol="0">
            <a:noAutofit/>
          </a:bodyPr>
          <a:lstStyle/>
          <a:p>
            <a:pPr algn="ctr">
              <a:spcBef>
                <a:spcPts val="0"/>
              </a:spcBef>
            </a:pPr>
            <a:r>
              <a:rPr lang="en-US" sz="4000" b="1" dirty="0">
                <a:solidFill>
                  <a:schemeClr val="tx2"/>
                </a:solidFill>
              </a:rPr>
              <a:t>Together…Shaping the Future of Electricity</a:t>
            </a:r>
          </a:p>
        </p:txBody>
      </p:sp>
    </p:spTree>
    <p:extLst>
      <p:ext uri="{BB962C8B-B14F-4D97-AF65-F5344CB8AC3E}">
        <p14:creationId xmlns:p14="http://schemas.microsoft.com/office/powerpoint/2010/main" val="1243226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NUC Title Slide">
    <p:spTree>
      <p:nvGrpSpPr>
        <p:cNvPr id="1" name=""/>
        <p:cNvGrpSpPr/>
        <p:nvPr/>
      </p:nvGrpSpPr>
      <p:grpSpPr>
        <a:xfrm>
          <a:off x="0" y="0"/>
          <a:ext cx="0" cy="0"/>
          <a:chOff x="0" y="0"/>
          <a:chExt cx="0" cy="0"/>
        </a:xfrm>
      </p:grpSpPr>
      <p:sp>
        <p:nvSpPr>
          <p:cNvPr id="28708" name="Rectangle 36"/>
          <p:cNvSpPr>
            <a:spLocks noGrp="1" noChangeArrowheads="1"/>
          </p:cNvSpPr>
          <p:nvPr>
            <p:ph type="subTitle" sz="quarter" idx="1"/>
          </p:nvPr>
        </p:nvSpPr>
        <p:spPr>
          <a:xfrm>
            <a:off x="365760" y="3840480"/>
            <a:ext cx="6858000" cy="2560320"/>
          </a:xfrm>
        </p:spPr>
        <p:txBody>
          <a:bodyPr>
            <a:normAutofit/>
          </a:bodyPr>
          <a:lstStyle>
            <a:lvl1pPr marL="0" indent="0" algn="r">
              <a:spcAft>
                <a:spcPts val="1200"/>
              </a:spcAft>
              <a:buFontTx/>
              <a:buNone/>
              <a:defRPr sz="24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365760" y="822960"/>
            <a:ext cx="6858000" cy="2743200"/>
          </a:xfrm>
        </p:spPr>
        <p:txBody>
          <a:bodyPr anchor="b">
            <a:normAutofit/>
          </a:bodyPr>
          <a:lstStyle>
            <a:lvl1pPr algn="r">
              <a:spcAft>
                <a:spcPts val="600"/>
              </a:spcAft>
              <a:defRPr sz="4000">
                <a:solidFill>
                  <a:schemeClr val="tx2"/>
                </a:solidFill>
              </a:defRPr>
            </a:lvl1pPr>
          </a:lstStyle>
          <a:p>
            <a:r>
              <a:rPr lang="en-US"/>
              <a:t>Click to edit Master title style</a:t>
            </a:r>
            <a:endParaRPr lang="en-US" dirty="0"/>
          </a:p>
        </p:txBody>
      </p:sp>
      <p:sp>
        <p:nvSpPr>
          <p:cNvPr id="8" name="Text Box 47"/>
          <p:cNvSpPr txBox="1">
            <a:spLocks noChangeArrowheads="1"/>
          </p:cNvSpPr>
          <p:nvPr userDrawn="1"/>
        </p:nvSpPr>
        <p:spPr bwMode="auto">
          <a:xfrm>
            <a:off x="9308052" y="6583680"/>
            <a:ext cx="2789545" cy="200055"/>
          </a:xfrm>
          <a:prstGeom prst="rect">
            <a:avLst/>
          </a:prstGeom>
          <a:noFill/>
          <a:ln w="9525">
            <a:noFill/>
            <a:miter lim="800000"/>
            <a:headEnd/>
            <a:tailEnd/>
          </a:ln>
          <a:effectLst/>
        </p:spPr>
        <p:txBody>
          <a:bodyPr wrap="none">
            <a:spAutoFit/>
          </a:bodyPr>
          <a:lstStyle/>
          <a:p>
            <a:pPr algn="r">
              <a:spcBef>
                <a:spcPts val="0"/>
              </a:spcBef>
            </a:pPr>
            <a:r>
              <a:rPr lang="en-US" sz="700" dirty="0">
                <a:solidFill>
                  <a:srgbClr val="FFFFFF">
                    <a:lumMod val="50000"/>
                  </a:srgbClr>
                </a:solidFill>
                <a:cs typeface="Arial" charset="0"/>
              </a:rPr>
              <a:t>© 2017 Electric Power Research Institute, Inc. All rights reserved.</a:t>
            </a:r>
            <a:endParaRPr lang="en-US" sz="700" dirty="0">
              <a:solidFill>
                <a:srgbClr val="FFFFFF">
                  <a:lumMod val="50000"/>
                </a:srgbClr>
              </a:solidFill>
            </a:endParaRPr>
          </a:p>
        </p:txBody>
      </p:sp>
      <p:pic>
        <p:nvPicPr>
          <p:cNvPr id="12" name="Picture 11" descr="EPRI logo 2014_RGB_PPT-Large.jpg"/>
          <p:cNvPicPr>
            <a:picLocks noChangeAspect="1"/>
          </p:cNvPicPr>
          <p:nvPr userDrawn="1"/>
        </p:nvPicPr>
        <p:blipFill>
          <a:blip r:embed="rId2" cstate="print"/>
          <a:stretch>
            <a:fillRect/>
          </a:stretch>
        </p:blipFill>
        <p:spPr>
          <a:xfrm>
            <a:off x="9601200" y="365760"/>
            <a:ext cx="2286000" cy="37228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6640" y="1005840"/>
            <a:ext cx="4572000" cy="2812772"/>
          </a:xfrm>
          <a:prstGeom prst="rect">
            <a:avLst/>
          </a:prstGeom>
          <a:effectLst>
            <a:reflection blurRad="6350" stA="35000" endPos="35000" dir="5400000" sy="-100000" algn="bl" rotWithShape="0"/>
          </a:effectLst>
        </p:spPr>
      </p:pic>
    </p:spTree>
    <p:extLst>
      <p:ext uri="{BB962C8B-B14F-4D97-AF65-F5344CB8AC3E}">
        <p14:creationId xmlns:p14="http://schemas.microsoft.com/office/powerpoint/2010/main" val="2734005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9529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2440" y="1920240"/>
            <a:ext cx="11247120" cy="1371600"/>
          </a:xfrm>
        </p:spPr>
        <p:txBody>
          <a:bodyPr anchor="t"/>
          <a:lstStyle>
            <a:lvl1pPr algn="ctr">
              <a:defRPr sz="3200" b="1" cap="none"/>
            </a:lvl1pPr>
          </a:lstStyle>
          <a:p>
            <a:r>
              <a:rPr lang="en-US" dirty="0"/>
              <a:t>Click To Edit Master Title Style</a:t>
            </a:r>
          </a:p>
        </p:txBody>
      </p:sp>
      <p:sp>
        <p:nvSpPr>
          <p:cNvPr id="3" name="Text Placeholder 2"/>
          <p:cNvSpPr>
            <a:spLocks noGrp="1"/>
          </p:cNvSpPr>
          <p:nvPr>
            <p:ph type="body" idx="1"/>
          </p:nvPr>
        </p:nvSpPr>
        <p:spPr>
          <a:xfrm>
            <a:off x="472440" y="3383280"/>
            <a:ext cx="11247120" cy="1554480"/>
          </a:xfrm>
        </p:spPr>
        <p:txBody>
          <a:bodyPr anchor="t">
            <a:normAutofit/>
          </a:bodyPr>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9284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872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ENV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6640" y="1005840"/>
            <a:ext cx="4572000" cy="281277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365760" y="4023360"/>
            <a:ext cx="6858000" cy="2560320"/>
          </a:xfrm>
        </p:spPr>
        <p:txBody>
          <a:bodyPr>
            <a:normAutofit/>
          </a:bodyPr>
          <a:lstStyle>
            <a:lvl1pPr marL="0" indent="0" algn="r">
              <a:spcAft>
                <a:spcPts val="1200"/>
              </a:spcAft>
              <a:buFontTx/>
              <a:buNone/>
              <a:defRPr sz="24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365760" y="822960"/>
            <a:ext cx="6858000" cy="3017520"/>
          </a:xfrm>
        </p:spPr>
        <p:txBody>
          <a:bodyPr anchor="ctr">
            <a:normAutofit/>
          </a:bodyPr>
          <a:lstStyle>
            <a:lvl1pPr algn="r">
              <a:spcAft>
                <a:spcPts val="600"/>
              </a:spcAft>
              <a:defRPr sz="4000">
                <a:solidFill>
                  <a:schemeClr val="tx2"/>
                </a:solidFill>
              </a:defRPr>
            </a:lvl1pPr>
          </a:lstStyle>
          <a:p>
            <a:r>
              <a:rPr lang="en-US"/>
              <a:t>Click to edit Master title style</a:t>
            </a:r>
            <a:endParaRPr lang="en-US" dirty="0"/>
          </a:p>
        </p:txBody>
      </p:sp>
      <p:sp>
        <p:nvSpPr>
          <p:cNvPr id="8" name="Text Box 47"/>
          <p:cNvSpPr txBox="1">
            <a:spLocks noChangeArrowheads="1"/>
          </p:cNvSpPr>
          <p:nvPr userDrawn="1"/>
        </p:nvSpPr>
        <p:spPr bwMode="auto">
          <a:xfrm>
            <a:off x="9308052" y="6583680"/>
            <a:ext cx="2789545" cy="200055"/>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2017 Electric Power Research Institute, Inc. All rights reserved.</a:t>
            </a:r>
            <a:endParaRPr lang="en-US" sz="700" dirty="0">
              <a:solidFill>
                <a:schemeClr val="bg1">
                  <a:lumMod val="50000"/>
                </a:schemeClr>
              </a:solidFill>
            </a:endParaRPr>
          </a:p>
        </p:txBody>
      </p:sp>
      <p:pic>
        <p:nvPicPr>
          <p:cNvPr id="9" name="Picture 8" descr="EPRI logo 2014_RGB_PPT-Large.jpg"/>
          <p:cNvPicPr>
            <a:picLocks noChangeAspect="1"/>
          </p:cNvPicPr>
          <p:nvPr userDrawn="1"/>
        </p:nvPicPr>
        <p:blipFill>
          <a:blip r:embed="rId3" cstate="print"/>
          <a:stretch>
            <a:fillRect/>
          </a:stretch>
        </p:blipFill>
        <p:spPr>
          <a:xfrm>
            <a:off x="9052560" y="365760"/>
            <a:ext cx="2834640" cy="461641"/>
          </a:xfrm>
          <a:prstGeom prst="rect">
            <a:avLst/>
          </a:prstGeom>
        </p:spPr>
      </p:pic>
    </p:spTree>
    <p:extLst>
      <p:ext uri="{BB962C8B-B14F-4D97-AF65-F5344CB8AC3E}">
        <p14:creationId xmlns:p14="http://schemas.microsoft.com/office/powerpoint/2010/main" val="46885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GEN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6640" y="1005840"/>
            <a:ext cx="4572000" cy="281277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365760" y="4023360"/>
            <a:ext cx="6858000" cy="2560320"/>
          </a:xfrm>
        </p:spPr>
        <p:txBody>
          <a:bodyPr>
            <a:normAutofit/>
          </a:bodyPr>
          <a:lstStyle>
            <a:lvl1pPr marL="0" indent="0" algn="r">
              <a:spcAft>
                <a:spcPts val="1200"/>
              </a:spcAft>
              <a:buFontTx/>
              <a:buNone/>
              <a:defRPr sz="24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365760" y="822960"/>
            <a:ext cx="6858000" cy="3017520"/>
          </a:xfrm>
        </p:spPr>
        <p:txBody>
          <a:bodyPr anchor="ctr">
            <a:normAutofit/>
          </a:bodyPr>
          <a:lstStyle>
            <a:lvl1pPr algn="r">
              <a:spcAft>
                <a:spcPts val="600"/>
              </a:spcAft>
              <a:defRPr sz="4000">
                <a:solidFill>
                  <a:schemeClr val="tx2"/>
                </a:solidFill>
              </a:defRPr>
            </a:lvl1pPr>
          </a:lstStyle>
          <a:p>
            <a:r>
              <a:rPr lang="en-US"/>
              <a:t>Click to edit Master title style</a:t>
            </a:r>
            <a:endParaRPr lang="en-US" dirty="0"/>
          </a:p>
        </p:txBody>
      </p:sp>
      <p:sp>
        <p:nvSpPr>
          <p:cNvPr id="8" name="Text Box 47"/>
          <p:cNvSpPr txBox="1">
            <a:spLocks noChangeArrowheads="1"/>
          </p:cNvSpPr>
          <p:nvPr userDrawn="1"/>
        </p:nvSpPr>
        <p:spPr bwMode="auto">
          <a:xfrm>
            <a:off x="9308052" y="6583680"/>
            <a:ext cx="2789545" cy="200055"/>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2017 Electric Power Research Institute, Inc. All rights reserved.</a:t>
            </a:r>
            <a:endParaRPr lang="en-US" sz="700" dirty="0">
              <a:solidFill>
                <a:schemeClr val="bg1">
                  <a:lumMod val="50000"/>
                </a:schemeClr>
              </a:solidFill>
            </a:endParaRPr>
          </a:p>
        </p:txBody>
      </p:sp>
      <p:pic>
        <p:nvPicPr>
          <p:cNvPr id="9" name="Picture 8" descr="EPRI logo 2014_RGB_PPT-Large.jpg"/>
          <p:cNvPicPr>
            <a:picLocks noChangeAspect="1"/>
          </p:cNvPicPr>
          <p:nvPr userDrawn="1"/>
        </p:nvPicPr>
        <p:blipFill>
          <a:blip r:embed="rId3" cstate="print"/>
          <a:stretch>
            <a:fillRect/>
          </a:stretch>
        </p:blipFill>
        <p:spPr>
          <a:xfrm>
            <a:off x="9052560" y="365760"/>
            <a:ext cx="2834640" cy="461641"/>
          </a:xfrm>
          <a:prstGeom prst="rect">
            <a:avLst/>
          </a:prstGeom>
        </p:spPr>
      </p:pic>
    </p:spTree>
    <p:extLst>
      <p:ext uri="{BB962C8B-B14F-4D97-AF65-F5344CB8AC3E}">
        <p14:creationId xmlns:p14="http://schemas.microsoft.com/office/powerpoint/2010/main" val="3191906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NUC Title Slide">
    <p:spTree>
      <p:nvGrpSpPr>
        <p:cNvPr id="1" name=""/>
        <p:cNvGrpSpPr/>
        <p:nvPr/>
      </p:nvGrpSpPr>
      <p:grpSpPr>
        <a:xfrm>
          <a:off x="0" y="0"/>
          <a:ext cx="0" cy="0"/>
          <a:chOff x="0" y="0"/>
          <a:chExt cx="0" cy="0"/>
        </a:xfrm>
      </p:grpSpPr>
      <p:sp>
        <p:nvSpPr>
          <p:cNvPr id="28708" name="Rectangle 36"/>
          <p:cNvSpPr>
            <a:spLocks noGrp="1" noChangeArrowheads="1"/>
          </p:cNvSpPr>
          <p:nvPr>
            <p:ph type="subTitle" sz="quarter" idx="1"/>
          </p:nvPr>
        </p:nvSpPr>
        <p:spPr>
          <a:xfrm>
            <a:off x="365760" y="4023360"/>
            <a:ext cx="6858000" cy="2560320"/>
          </a:xfrm>
        </p:spPr>
        <p:txBody>
          <a:bodyPr>
            <a:normAutofit/>
          </a:bodyPr>
          <a:lstStyle>
            <a:lvl1pPr marL="0" indent="0" algn="r">
              <a:spcAft>
                <a:spcPts val="1200"/>
              </a:spcAft>
              <a:buFontTx/>
              <a:buNone/>
              <a:defRPr sz="24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365760" y="822960"/>
            <a:ext cx="6858000" cy="3017520"/>
          </a:xfrm>
        </p:spPr>
        <p:txBody>
          <a:bodyPr anchor="ctr">
            <a:normAutofit/>
          </a:bodyPr>
          <a:lstStyle>
            <a:lvl1pPr algn="r">
              <a:spcAft>
                <a:spcPts val="600"/>
              </a:spcAft>
              <a:defRPr sz="4000">
                <a:solidFill>
                  <a:schemeClr val="tx2"/>
                </a:solidFill>
              </a:defRPr>
            </a:lvl1pPr>
          </a:lstStyle>
          <a:p>
            <a:r>
              <a:rPr lang="en-US"/>
              <a:t>Click to edit Master title style</a:t>
            </a:r>
            <a:endParaRPr lang="en-US" dirty="0"/>
          </a:p>
        </p:txBody>
      </p:sp>
      <p:sp>
        <p:nvSpPr>
          <p:cNvPr id="8" name="Text Box 47"/>
          <p:cNvSpPr txBox="1">
            <a:spLocks noChangeArrowheads="1"/>
          </p:cNvSpPr>
          <p:nvPr userDrawn="1"/>
        </p:nvSpPr>
        <p:spPr bwMode="auto">
          <a:xfrm>
            <a:off x="9308052" y="6583680"/>
            <a:ext cx="2789545" cy="200055"/>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2017 Electric Power Research Institute, Inc. All rights reserved.</a:t>
            </a:r>
            <a:endParaRPr lang="en-US" sz="700" dirty="0">
              <a:solidFill>
                <a:schemeClr val="bg1">
                  <a:lumMod val="50000"/>
                </a:schemeClr>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6640" y="1005840"/>
            <a:ext cx="4572000" cy="2812772"/>
          </a:xfrm>
          <a:prstGeom prst="rect">
            <a:avLst/>
          </a:prstGeom>
          <a:effectLst>
            <a:reflection blurRad="6350" stA="35000" endPos="35000" dir="5400000" sy="-100000" algn="bl" rotWithShape="0"/>
          </a:effectLst>
        </p:spPr>
      </p:pic>
      <p:pic>
        <p:nvPicPr>
          <p:cNvPr id="7" name="Picture 6" descr="EPRI logo 2014_RGB_PPT-Large.jpg"/>
          <p:cNvPicPr>
            <a:picLocks noChangeAspect="1"/>
          </p:cNvPicPr>
          <p:nvPr userDrawn="1"/>
        </p:nvPicPr>
        <p:blipFill>
          <a:blip r:embed="rId3" cstate="print"/>
          <a:stretch>
            <a:fillRect/>
          </a:stretch>
        </p:blipFill>
        <p:spPr>
          <a:xfrm>
            <a:off x="9052560" y="365760"/>
            <a:ext cx="2834640" cy="461641"/>
          </a:xfrm>
          <a:prstGeom prst="rect">
            <a:avLst/>
          </a:prstGeom>
        </p:spPr>
      </p:pic>
    </p:spTree>
    <p:extLst>
      <p:ext uri="{BB962C8B-B14F-4D97-AF65-F5344CB8AC3E}">
        <p14:creationId xmlns:p14="http://schemas.microsoft.com/office/powerpoint/2010/main" val="80649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PDU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6640" y="1005840"/>
            <a:ext cx="4572000" cy="281277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365760" y="4023360"/>
            <a:ext cx="6858000" cy="2560320"/>
          </a:xfrm>
        </p:spPr>
        <p:txBody>
          <a:bodyPr>
            <a:normAutofit/>
          </a:bodyPr>
          <a:lstStyle>
            <a:lvl1pPr marL="0" indent="0" algn="r">
              <a:spcAft>
                <a:spcPts val="1200"/>
              </a:spcAft>
              <a:buFontTx/>
              <a:buNone/>
              <a:defRPr sz="24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365760" y="822960"/>
            <a:ext cx="6858000" cy="3017520"/>
          </a:xfrm>
        </p:spPr>
        <p:txBody>
          <a:bodyPr anchor="ctr">
            <a:normAutofit/>
          </a:bodyPr>
          <a:lstStyle>
            <a:lvl1pPr algn="r">
              <a:spcAft>
                <a:spcPts val="600"/>
              </a:spcAft>
              <a:defRPr sz="4000">
                <a:solidFill>
                  <a:schemeClr val="tx2"/>
                </a:solidFill>
              </a:defRPr>
            </a:lvl1pPr>
          </a:lstStyle>
          <a:p>
            <a:r>
              <a:rPr lang="en-US"/>
              <a:t>Click to edit Master title style</a:t>
            </a:r>
            <a:endParaRPr lang="en-US" dirty="0"/>
          </a:p>
        </p:txBody>
      </p:sp>
      <p:sp>
        <p:nvSpPr>
          <p:cNvPr id="8" name="Text Box 47"/>
          <p:cNvSpPr txBox="1">
            <a:spLocks noChangeArrowheads="1"/>
          </p:cNvSpPr>
          <p:nvPr userDrawn="1"/>
        </p:nvSpPr>
        <p:spPr bwMode="auto">
          <a:xfrm>
            <a:off x="9308052" y="6583680"/>
            <a:ext cx="2789545" cy="200055"/>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2017 Electric Power Research Institute, Inc. All rights reserved.</a:t>
            </a:r>
            <a:endParaRPr lang="en-US" sz="700" dirty="0">
              <a:solidFill>
                <a:schemeClr val="bg1">
                  <a:lumMod val="50000"/>
                </a:schemeClr>
              </a:solidFill>
            </a:endParaRPr>
          </a:p>
        </p:txBody>
      </p:sp>
      <p:pic>
        <p:nvPicPr>
          <p:cNvPr id="9" name="Picture 8" descr="EPRI logo 2014_RGB_PPT-Large.jpg"/>
          <p:cNvPicPr>
            <a:picLocks noChangeAspect="1"/>
          </p:cNvPicPr>
          <p:nvPr userDrawn="1"/>
        </p:nvPicPr>
        <p:blipFill>
          <a:blip r:embed="rId3" cstate="print"/>
          <a:stretch>
            <a:fillRect/>
          </a:stretch>
        </p:blipFill>
        <p:spPr>
          <a:xfrm>
            <a:off x="9052560" y="365760"/>
            <a:ext cx="2834640" cy="461641"/>
          </a:xfrm>
          <a:prstGeom prst="rect">
            <a:avLst/>
          </a:prstGeom>
        </p:spPr>
      </p:pic>
    </p:spTree>
    <p:extLst>
      <p:ext uri="{BB962C8B-B14F-4D97-AF65-F5344CB8AC3E}">
        <p14:creationId xmlns:p14="http://schemas.microsoft.com/office/powerpoint/2010/main" val="155680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1794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2440" y="1920240"/>
            <a:ext cx="11247120" cy="1371600"/>
          </a:xfrm>
        </p:spPr>
        <p:txBody>
          <a:bodyPr anchor="t"/>
          <a:lstStyle>
            <a:lvl1pPr algn="ctr">
              <a:defRPr sz="3200" b="1" cap="none"/>
            </a:lvl1pPr>
          </a:lstStyle>
          <a:p>
            <a:r>
              <a:rPr lang="en-US" dirty="0"/>
              <a:t>Click To Edit Master Title Style</a:t>
            </a:r>
          </a:p>
        </p:txBody>
      </p:sp>
      <p:sp>
        <p:nvSpPr>
          <p:cNvPr id="3" name="Text Placeholder 2"/>
          <p:cNvSpPr>
            <a:spLocks noGrp="1"/>
          </p:cNvSpPr>
          <p:nvPr>
            <p:ph type="body" idx="1"/>
          </p:nvPr>
        </p:nvSpPr>
        <p:spPr>
          <a:xfrm>
            <a:off x="472440" y="3383280"/>
            <a:ext cx="11247120" cy="1554480"/>
          </a:xfrm>
        </p:spPr>
        <p:txBody>
          <a:bodyPr anchor="t">
            <a:normAutofit/>
          </a:bodyPr>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395326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81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65760" y="1737360"/>
            <a:ext cx="5577840" cy="4663440"/>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005840"/>
            <a:ext cx="5577840" cy="639762"/>
          </a:xfr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19" y="1737360"/>
            <a:ext cx="5577840" cy="4663440"/>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2701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0" name="Text Box 36"/>
          <p:cNvSpPr txBox="1">
            <a:spLocks noChangeArrowheads="1"/>
          </p:cNvSpPr>
          <p:nvPr/>
        </p:nvSpPr>
        <p:spPr bwMode="auto">
          <a:xfrm>
            <a:off x="243841" y="6473711"/>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bg1">
                    <a:lumMod val="50000"/>
                  </a:schemeClr>
                </a:solidFill>
              </a:rPr>
              <a:pPr algn="l">
                <a:spcBef>
                  <a:spcPts val="0"/>
                </a:spcBef>
              </a:pPr>
              <a:t>‹#›</a:t>
            </a:fld>
            <a:endParaRPr lang="en-US" sz="800" dirty="0">
              <a:solidFill>
                <a:schemeClr val="bg1">
                  <a:lumMod val="50000"/>
                </a:schemeClr>
              </a:solidFill>
            </a:endParaRPr>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65760" y="1005840"/>
            <a:ext cx="11460480" cy="53949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p:cNvCxnSpPr/>
          <p:nvPr userDrawn="1"/>
        </p:nvCxnSpPr>
        <p:spPr bwMode="auto">
          <a:xfrm>
            <a:off x="365760" y="6446520"/>
            <a:ext cx="11460480" cy="0"/>
          </a:xfrm>
          <a:prstGeom prst="line">
            <a:avLst/>
          </a:prstGeom>
          <a:solidFill>
            <a:schemeClr val="accent1"/>
          </a:solidFill>
          <a:ln w="9525" cap="flat" cmpd="sng" algn="ctr">
            <a:solidFill>
              <a:srgbClr val="D1D1D1"/>
            </a:solidFill>
            <a:prstDash val="solid"/>
            <a:round/>
            <a:headEnd type="none" w="med" len="med"/>
            <a:tailEnd type="none" w="med" len="med"/>
          </a:ln>
          <a:effectLst/>
        </p:spPr>
      </p:cxnSp>
      <p:pic>
        <p:nvPicPr>
          <p:cNvPr id="7" name="Picture 6" descr="EPRI logo 2014_RGB.jpg"/>
          <p:cNvPicPr>
            <a:picLocks noChangeAspect="1"/>
          </p:cNvPicPr>
          <p:nvPr userDrawn="1"/>
        </p:nvPicPr>
        <p:blipFill>
          <a:blip r:embed="rId14" cstate="print"/>
          <a:stretch>
            <a:fillRect/>
          </a:stretch>
        </p:blipFill>
        <p:spPr>
          <a:xfrm>
            <a:off x="10271760" y="6492240"/>
            <a:ext cx="1554480" cy="287681"/>
          </a:xfrm>
          <a:prstGeom prst="rect">
            <a:avLst/>
          </a:prstGeom>
        </p:spPr>
      </p:pic>
      <p:sp>
        <p:nvSpPr>
          <p:cNvPr id="8" name="Text Box 47"/>
          <p:cNvSpPr txBox="1">
            <a:spLocks noChangeArrowheads="1"/>
          </p:cNvSpPr>
          <p:nvPr userDrawn="1"/>
        </p:nvSpPr>
        <p:spPr bwMode="auto">
          <a:xfrm>
            <a:off x="4714081"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2017 Electric Power Research Institute, Inc. All rights reserved.</a:t>
            </a:r>
            <a:endParaRPr lang="en-US" sz="700" dirty="0">
              <a:solidFill>
                <a:schemeClr val="bg1">
                  <a:lumMod val="50000"/>
                </a:schemeClr>
              </a:solidFill>
            </a:endParaRPr>
          </a:p>
        </p:txBody>
      </p:sp>
    </p:spTree>
    <p:extLst>
      <p:ext uri="{BB962C8B-B14F-4D97-AF65-F5344CB8AC3E}">
        <p14:creationId xmlns:p14="http://schemas.microsoft.com/office/powerpoint/2010/main" val="218475176"/>
      </p:ext>
    </p:extLst>
  </p:cSld>
  <p:clrMap bg1="lt1" tx1="dk1" bg2="lt2" tx2="dk2" accent1="accent1" accent2="accent2" accent3="accent3" accent4="accent4" accent5="accent5" accent6="accent6" hlink="hlink" folHlink="folHlink"/>
  <p:sldLayoutIdLst>
    <p:sldLayoutId id="2147483664" r:id="rId1"/>
    <p:sldLayoutId id="2147483672" r:id="rId2"/>
    <p:sldLayoutId id="2147483673" r:id="rId3"/>
    <p:sldLayoutId id="2147483674" r:id="rId4"/>
    <p:sldLayoutId id="2147483675" r:id="rId5"/>
    <p:sldLayoutId id="2147483666" r:id="rId6"/>
    <p:sldLayoutId id="2147483667" r:id="rId7"/>
    <p:sldLayoutId id="2147483668" r:id="rId8"/>
    <p:sldLayoutId id="2147483669" r:id="rId9"/>
    <p:sldLayoutId id="2147483670" r:id="rId10"/>
    <p:sldLayoutId id="2147483671" r:id="rId11"/>
    <p:sldLayoutId id="2147483677" r:id="rId12"/>
  </p:sldLayoutIdLst>
  <p:txStyles>
    <p:titleStyle>
      <a:lvl1pPr algn="l" rtl="0" eaLnBrk="1" fontAlgn="base" hangingPunct="1">
        <a:lnSpc>
          <a:spcPct val="100000"/>
        </a:lnSpc>
        <a:spcBef>
          <a:spcPct val="0"/>
        </a:spcBef>
        <a:spcAft>
          <a:spcPct val="0"/>
        </a:spcAft>
        <a:defRPr sz="32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tx2"/>
        </a:buClr>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2"/>
        </a:buClr>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2"/>
        </a:buClr>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2"/>
        </a:buClr>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2"/>
        </a:buClr>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0" name="Text Box 36"/>
          <p:cNvSpPr txBox="1">
            <a:spLocks noChangeArrowheads="1"/>
          </p:cNvSpPr>
          <p:nvPr/>
        </p:nvSpPr>
        <p:spPr bwMode="auto">
          <a:xfrm>
            <a:off x="243841" y="6473711"/>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rgbClr val="FFFFFF">
                    <a:lumMod val="50000"/>
                  </a:srgbClr>
                </a:solidFill>
              </a:rPr>
              <a:pPr algn="l">
                <a:spcBef>
                  <a:spcPts val="0"/>
                </a:spcBef>
              </a:pPr>
              <a:t>‹#›</a:t>
            </a:fld>
            <a:endParaRPr lang="en-US" sz="800" dirty="0">
              <a:solidFill>
                <a:srgbClr val="FFFFFF">
                  <a:lumMod val="50000"/>
                </a:srgbClr>
              </a:solidFill>
            </a:endParaRPr>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65760" y="1005840"/>
            <a:ext cx="11460480" cy="53949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p:cNvCxnSpPr/>
          <p:nvPr userDrawn="1"/>
        </p:nvCxnSpPr>
        <p:spPr bwMode="auto">
          <a:xfrm>
            <a:off x="365760" y="6446520"/>
            <a:ext cx="11460480" cy="0"/>
          </a:xfrm>
          <a:prstGeom prst="line">
            <a:avLst/>
          </a:prstGeom>
          <a:solidFill>
            <a:schemeClr val="accent1"/>
          </a:solidFill>
          <a:ln w="9525" cap="flat" cmpd="sng" algn="ctr">
            <a:solidFill>
              <a:srgbClr val="D1D1D1"/>
            </a:solidFill>
            <a:prstDash val="solid"/>
            <a:round/>
            <a:headEnd type="none" w="med" len="med"/>
            <a:tailEnd type="none" w="med" len="med"/>
          </a:ln>
          <a:effectLst/>
        </p:spPr>
      </p:cxnSp>
      <p:pic>
        <p:nvPicPr>
          <p:cNvPr id="7" name="Picture 6" descr="EPRI logo 2014_RGB.jpg"/>
          <p:cNvPicPr>
            <a:picLocks noChangeAspect="1"/>
          </p:cNvPicPr>
          <p:nvPr userDrawn="1"/>
        </p:nvPicPr>
        <p:blipFill>
          <a:blip r:embed="rId6" cstate="print"/>
          <a:stretch>
            <a:fillRect/>
          </a:stretch>
        </p:blipFill>
        <p:spPr>
          <a:xfrm>
            <a:off x="10271760" y="6492240"/>
            <a:ext cx="1554480" cy="287681"/>
          </a:xfrm>
          <a:prstGeom prst="rect">
            <a:avLst/>
          </a:prstGeom>
        </p:spPr>
      </p:pic>
      <p:sp>
        <p:nvSpPr>
          <p:cNvPr id="8" name="Text Box 47"/>
          <p:cNvSpPr txBox="1">
            <a:spLocks noChangeArrowheads="1"/>
          </p:cNvSpPr>
          <p:nvPr userDrawn="1"/>
        </p:nvSpPr>
        <p:spPr bwMode="auto">
          <a:xfrm>
            <a:off x="4714081"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rgbClr val="FFFFFF">
                    <a:lumMod val="50000"/>
                  </a:srgbClr>
                </a:solidFill>
                <a:cs typeface="Arial" charset="0"/>
              </a:rPr>
              <a:t>© 2017 Electric Power Research Institute, Inc. All rights reserved.</a:t>
            </a:r>
            <a:endParaRPr lang="en-US" sz="700" dirty="0">
              <a:solidFill>
                <a:srgbClr val="FFFFFF">
                  <a:lumMod val="50000"/>
                </a:srgbClr>
              </a:solidFill>
            </a:endParaRPr>
          </a:p>
        </p:txBody>
      </p:sp>
    </p:spTree>
    <p:extLst>
      <p:ext uri="{BB962C8B-B14F-4D97-AF65-F5344CB8AC3E}">
        <p14:creationId xmlns:p14="http://schemas.microsoft.com/office/powerpoint/2010/main" val="1476300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xStyles>
    <p:titleStyle>
      <a:lvl1pPr algn="l" rtl="0" eaLnBrk="1" fontAlgn="base" hangingPunct="1">
        <a:lnSpc>
          <a:spcPct val="100000"/>
        </a:lnSpc>
        <a:spcBef>
          <a:spcPct val="0"/>
        </a:spcBef>
        <a:spcAft>
          <a:spcPct val="0"/>
        </a:spcAft>
        <a:defRPr sz="32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tx2"/>
        </a:buClr>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2"/>
        </a:buClr>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2"/>
        </a:buClr>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2"/>
        </a:buClr>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2"/>
        </a:buClr>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365760" y="3840480"/>
            <a:ext cx="6858000" cy="2466842"/>
          </a:xfrm>
          <a:ln>
            <a:noFill/>
          </a:ln>
        </p:spPr>
        <p:txBody>
          <a:bodyPr/>
          <a:lstStyle/>
          <a:p>
            <a:r>
              <a:rPr lang="en-US" b="1" dirty="0"/>
              <a:t>Lisa Edwards </a:t>
            </a:r>
            <a:br>
              <a:rPr lang="en-US" b="1" dirty="0"/>
            </a:br>
            <a:r>
              <a:rPr lang="en-US" dirty="0"/>
              <a:t>Senior Program Manager </a:t>
            </a:r>
          </a:p>
          <a:p>
            <a:r>
              <a:rPr lang="en-US" b="1" dirty="0" smtClean="0"/>
              <a:t>LLW Forum</a:t>
            </a:r>
            <a:r>
              <a:rPr lang="en-US" b="1" dirty="0"/>
              <a:t/>
            </a:r>
            <a:br>
              <a:rPr lang="en-US" b="1" dirty="0"/>
            </a:br>
            <a:r>
              <a:rPr lang="en-US" dirty="0" smtClean="0"/>
              <a:t>April, </a:t>
            </a:r>
            <a:r>
              <a:rPr lang="en-US" dirty="0"/>
              <a:t>2017</a:t>
            </a:r>
          </a:p>
        </p:txBody>
      </p:sp>
      <p:sp>
        <p:nvSpPr>
          <p:cNvPr id="3" name="Title 2"/>
          <p:cNvSpPr>
            <a:spLocks noGrp="1"/>
          </p:cNvSpPr>
          <p:nvPr>
            <p:ph type="ctrTitle" sz="quarter"/>
          </p:nvPr>
        </p:nvSpPr>
        <p:spPr>
          <a:ln>
            <a:noFill/>
          </a:ln>
        </p:spPr>
        <p:txBody>
          <a:bodyPr>
            <a:normAutofit fontScale="90000"/>
          </a:bodyPr>
          <a:lstStyle/>
          <a:p>
            <a:r>
              <a:rPr lang="en-US" dirty="0"/>
              <a:t>EPRI Research</a:t>
            </a:r>
            <a:br>
              <a:rPr lang="en-US" dirty="0"/>
            </a:br>
            <a:r>
              <a:rPr lang="en-US" sz="3600" dirty="0"/>
              <a:t>Key </a:t>
            </a:r>
            <a:r>
              <a:rPr lang="en-US" sz="3600" dirty="0" smtClean="0"/>
              <a:t>Tends in </a:t>
            </a:r>
            <a:r>
              <a:rPr lang="en-US" sz="3600" dirty="0" smtClean="0"/>
              <a:t>LLW Management &amp; Research Perspectives on Part 61 Revision</a:t>
            </a:r>
            <a:endParaRPr lang="en-US" sz="2800" dirty="0">
              <a:solidFill>
                <a:schemeClr val="bg2"/>
              </a:solidFill>
            </a:endParaRPr>
          </a:p>
        </p:txBody>
      </p:sp>
      <p:sp>
        <p:nvSpPr>
          <p:cNvPr id="4" name="TextBox 3"/>
          <p:cNvSpPr txBox="1"/>
          <p:nvPr/>
        </p:nvSpPr>
        <p:spPr>
          <a:xfrm>
            <a:off x="365760" y="6307322"/>
            <a:ext cx="6084467" cy="338554"/>
          </a:xfrm>
          <a:prstGeom prst="rect">
            <a:avLst/>
          </a:prstGeom>
          <a:noFill/>
        </p:spPr>
        <p:txBody>
          <a:bodyPr wrap="square" rtlCol="0">
            <a:spAutoFit/>
          </a:bodyPr>
          <a:lstStyle/>
          <a:p>
            <a:pPr algn="l"/>
            <a:r>
              <a:rPr lang="en-US" i="1" dirty="0">
                <a:solidFill>
                  <a:schemeClr val="bg1">
                    <a:lumMod val="50000"/>
                  </a:schemeClr>
                </a:solidFill>
              </a:rPr>
              <a:t>January 23, 2017</a:t>
            </a:r>
          </a:p>
        </p:txBody>
      </p:sp>
    </p:spTree>
    <p:extLst>
      <p:ext uri="{BB962C8B-B14F-4D97-AF65-F5344CB8AC3E}">
        <p14:creationId xmlns:p14="http://schemas.microsoft.com/office/powerpoint/2010/main" val="2551163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Generation 2015 – </a:t>
            </a:r>
            <a:r>
              <a:rPr lang="en-US" dirty="0">
                <a:solidFill>
                  <a:schemeClr val="accent2"/>
                </a:solidFill>
              </a:rPr>
              <a:t>BWR</a:t>
            </a:r>
            <a:r>
              <a:rPr lang="en-US" dirty="0"/>
              <a:t> Class B&amp;C Wet Solid Waste </a:t>
            </a:r>
          </a:p>
        </p:txBody>
      </p:sp>
      <p:pic>
        <p:nvPicPr>
          <p:cNvPr id="4" name="Content Placeholder 3"/>
          <p:cNvPicPr>
            <a:picLocks noGrp="1" noChangeAspect="1"/>
          </p:cNvPicPr>
          <p:nvPr>
            <p:ph idx="1"/>
          </p:nvPr>
        </p:nvPicPr>
        <p:blipFill>
          <a:blip r:embed="rId2"/>
          <a:stretch>
            <a:fillRect/>
          </a:stretch>
        </p:blipFill>
        <p:spPr>
          <a:xfrm>
            <a:off x="778009" y="1952248"/>
            <a:ext cx="6543675" cy="3533775"/>
          </a:xfrm>
          <a:prstGeom prst="rect">
            <a:avLst/>
          </a:prstGeom>
        </p:spPr>
      </p:pic>
      <p:sp>
        <p:nvSpPr>
          <p:cNvPr id="5" name="TextBox 4"/>
          <p:cNvSpPr txBox="1"/>
          <p:nvPr/>
        </p:nvSpPr>
        <p:spPr>
          <a:xfrm>
            <a:off x="7707823" y="2026364"/>
            <a:ext cx="3598190" cy="2185214"/>
          </a:xfrm>
          <a:prstGeom prst="rect">
            <a:avLst/>
          </a:prstGeom>
          <a:noFill/>
        </p:spPr>
        <p:txBody>
          <a:bodyPr wrap="square" rtlCol="0">
            <a:spAutoFit/>
          </a:bodyPr>
          <a:lstStyle/>
          <a:p>
            <a:pPr marL="285750" indent="-285750" algn="l">
              <a:buFont typeface="Arial" panose="020B0604020202020204" pitchFamily="34" charset="0"/>
              <a:buChar char="•"/>
            </a:pPr>
            <a:r>
              <a:rPr lang="en-US" dirty="0"/>
              <a:t>Average reported BWR generation of Class B &amp; C waste reported in 2015 was </a:t>
            </a:r>
            <a:r>
              <a:rPr lang="en-US" dirty="0">
                <a:solidFill>
                  <a:schemeClr val="accent2"/>
                </a:solidFill>
              </a:rPr>
              <a:t>98</a:t>
            </a:r>
            <a:r>
              <a:rPr lang="en-US" dirty="0"/>
              <a:t> </a:t>
            </a:r>
            <a:r>
              <a:rPr lang="en-US" dirty="0">
                <a:solidFill>
                  <a:schemeClr val="accent2"/>
                </a:solidFill>
              </a:rPr>
              <a:t>ft</a:t>
            </a:r>
            <a:r>
              <a:rPr lang="en-US" baseline="30000" dirty="0">
                <a:solidFill>
                  <a:schemeClr val="accent2"/>
                </a:solidFill>
              </a:rPr>
              <a:t>3 </a:t>
            </a:r>
            <a:r>
              <a:rPr lang="en-US" dirty="0">
                <a:solidFill>
                  <a:schemeClr val="accent2"/>
                </a:solidFill>
              </a:rPr>
              <a:t> (2.8 m</a:t>
            </a:r>
            <a:r>
              <a:rPr lang="en-US" baseline="30000" dirty="0">
                <a:solidFill>
                  <a:schemeClr val="accent2"/>
                </a:solidFill>
              </a:rPr>
              <a:t>3</a:t>
            </a:r>
            <a:r>
              <a:rPr lang="en-US" dirty="0">
                <a:solidFill>
                  <a:schemeClr val="accent2"/>
                </a:solidFill>
              </a:rPr>
              <a:t>) </a:t>
            </a:r>
            <a:r>
              <a:rPr lang="en-US" dirty="0"/>
              <a:t>per year per unit</a:t>
            </a:r>
          </a:p>
          <a:p>
            <a:pPr marL="285750" indent="-285750" algn="l">
              <a:buFont typeface="Arial" panose="020B0604020202020204" pitchFamily="34" charset="0"/>
              <a:buChar char="•"/>
            </a:pPr>
            <a:r>
              <a:rPr lang="en-US" dirty="0"/>
              <a:t>Range</a:t>
            </a:r>
            <a:r>
              <a:rPr lang="en-US" baseline="30000" dirty="0"/>
              <a:t>:</a:t>
            </a:r>
            <a:r>
              <a:rPr lang="en-US" dirty="0"/>
              <a:t> </a:t>
            </a:r>
            <a:r>
              <a:rPr lang="en-US" dirty="0">
                <a:solidFill>
                  <a:schemeClr val="accent2"/>
                </a:solidFill>
              </a:rPr>
              <a:t>0-429</a:t>
            </a:r>
            <a:r>
              <a:rPr lang="en-US" dirty="0"/>
              <a:t> </a:t>
            </a:r>
            <a:r>
              <a:rPr lang="en-US" dirty="0">
                <a:solidFill>
                  <a:schemeClr val="accent2"/>
                </a:solidFill>
              </a:rPr>
              <a:t>ft</a:t>
            </a:r>
            <a:r>
              <a:rPr lang="en-US" baseline="30000" dirty="0">
                <a:solidFill>
                  <a:schemeClr val="accent2"/>
                </a:solidFill>
              </a:rPr>
              <a:t>3</a:t>
            </a:r>
            <a:r>
              <a:rPr lang="en-US" dirty="0">
                <a:solidFill>
                  <a:schemeClr val="accent2"/>
                </a:solidFill>
              </a:rPr>
              <a:t> (0-12.1 m</a:t>
            </a:r>
            <a:r>
              <a:rPr lang="en-US" baseline="30000" dirty="0">
                <a:solidFill>
                  <a:schemeClr val="accent2"/>
                </a:solidFill>
              </a:rPr>
              <a:t>3</a:t>
            </a:r>
            <a:r>
              <a:rPr lang="en-US" dirty="0">
                <a:solidFill>
                  <a:schemeClr val="accent2"/>
                </a:solidFill>
              </a:rPr>
              <a:t>)</a:t>
            </a:r>
            <a:r>
              <a:rPr lang="en-US" baseline="30000" dirty="0">
                <a:solidFill>
                  <a:schemeClr val="accent2"/>
                </a:solidFill>
              </a:rPr>
              <a:t> </a:t>
            </a:r>
            <a:r>
              <a:rPr lang="en-US" dirty="0"/>
              <a:t>per year per unit</a:t>
            </a:r>
          </a:p>
          <a:p>
            <a:pPr algn="l"/>
            <a:endParaRPr lang="en-US" baseline="30000" dirty="0"/>
          </a:p>
          <a:p>
            <a:pPr algn="l"/>
            <a:endParaRPr lang="en-US" baseline="30000" dirty="0"/>
          </a:p>
        </p:txBody>
      </p:sp>
      <p:sp>
        <p:nvSpPr>
          <p:cNvPr id="6" name="TextBox 5"/>
          <p:cNvSpPr txBox="1"/>
          <p:nvPr/>
        </p:nvSpPr>
        <p:spPr>
          <a:xfrm>
            <a:off x="3819041" y="4326610"/>
            <a:ext cx="1310898" cy="338554"/>
          </a:xfrm>
          <a:prstGeom prst="rect">
            <a:avLst/>
          </a:prstGeom>
          <a:noFill/>
        </p:spPr>
        <p:txBody>
          <a:bodyPr wrap="square" rtlCol="0">
            <a:spAutoFit/>
          </a:bodyPr>
          <a:lstStyle/>
          <a:p>
            <a:r>
              <a:rPr lang="en-US" dirty="0"/>
              <a:t>70 - 100 ft</a:t>
            </a:r>
            <a:r>
              <a:rPr lang="en-US" baseline="30000" dirty="0"/>
              <a:t>3</a:t>
            </a:r>
          </a:p>
        </p:txBody>
      </p:sp>
      <p:cxnSp>
        <p:nvCxnSpPr>
          <p:cNvPr id="7" name="Straight Connector 6"/>
          <p:cNvCxnSpPr/>
          <p:nvPr/>
        </p:nvCxnSpPr>
        <p:spPr bwMode="auto">
          <a:xfrm>
            <a:off x="2970509" y="4657415"/>
            <a:ext cx="3110251" cy="77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5995261" y="3058332"/>
            <a:ext cx="681926" cy="774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p:cNvSpPr txBox="1"/>
          <p:nvPr/>
        </p:nvSpPr>
        <p:spPr>
          <a:xfrm>
            <a:off x="5129939" y="2759902"/>
            <a:ext cx="1310898" cy="338554"/>
          </a:xfrm>
          <a:prstGeom prst="rect">
            <a:avLst/>
          </a:prstGeom>
          <a:noFill/>
        </p:spPr>
        <p:txBody>
          <a:bodyPr wrap="square" rtlCol="0">
            <a:spAutoFit/>
          </a:bodyPr>
          <a:lstStyle/>
          <a:p>
            <a:r>
              <a:rPr lang="en-US" dirty="0"/>
              <a:t>429 ft</a:t>
            </a:r>
            <a:r>
              <a:rPr lang="en-US" baseline="30000" dirty="0"/>
              <a:t>3</a:t>
            </a:r>
          </a:p>
        </p:txBody>
      </p:sp>
      <p:sp>
        <p:nvSpPr>
          <p:cNvPr id="13" name="TextBox 12"/>
          <p:cNvSpPr txBox="1"/>
          <p:nvPr/>
        </p:nvSpPr>
        <p:spPr>
          <a:xfrm>
            <a:off x="1558872" y="4972372"/>
            <a:ext cx="1310898" cy="338554"/>
          </a:xfrm>
          <a:prstGeom prst="rect">
            <a:avLst/>
          </a:prstGeom>
          <a:noFill/>
        </p:spPr>
        <p:txBody>
          <a:bodyPr wrap="square" rtlCol="0">
            <a:spAutoFit/>
          </a:bodyPr>
          <a:lstStyle/>
          <a:p>
            <a:r>
              <a:rPr lang="en-US" dirty="0"/>
              <a:t>0 ft</a:t>
            </a:r>
            <a:r>
              <a:rPr lang="en-US" baseline="30000" dirty="0"/>
              <a:t>3</a:t>
            </a:r>
          </a:p>
        </p:txBody>
      </p:sp>
      <p:sp>
        <p:nvSpPr>
          <p:cNvPr id="15" name="TextBox 14"/>
          <p:cNvSpPr txBox="1"/>
          <p:nvPr/>
        </p:nvSpPr>
        <p:spPr>
          <a:xfrm>
            <a:off x="778009" y="5966848"/>
            <a:ext cx="2921430" cy="338554"/>
          </a:xfrm>
          <a:prstGeom prst="rect">
            <a:avLst/>
          </a:prstGeom>
          <a:noFill/>
        </p:spPr>
        <p:txBody>
          <a:bodyPr wrap="square" rtlCol="0">
            <a:spAutoFit/>
          </a:bodyPr>
          <a:lstStyle/>
          <a:p>
            <a:r>
              <a:rPr lang="en-US" dirty="0"/>
              <a:t>Source: EPRI RadBench</a:t>
            </a:r>
            <a:r>
              <a:rPr lang="en-US" baseline="30000" dirty="0"/>
              <a:t>TM</a:t>
            </a:r>
          </a:p>
        </p:txBody>
      </p:sp>
      <p:sp>
        <p:nvSpPr>
          <p:cNvPr id="11" name="TextBox 10"/>
          <p:cNvSpPr txBox="1"/>
          <p:nvPr/>
        </p:nvSpPr>
        <p:spPr>
          <a:xfrm flipH="1">
            <a:off x="650427" y="2563574"/>
            <a:ext cx="730152" cy="230832"/>
          </a:xfrm>
          <a:prstGeom prst="rect">
            <a:avLst/>
          </a:prstGeom>
          <a:noFill/>
        </p:spPr>
        <p:txBody>
          <a:bodyPr wrap="square" rtlCol="0">
            <a:spAutoFit/>
          </a:bodyPr>
          <a:lstStyle/>
          <a:p>
            <a:r>
              <a:rPr lang="en-US" sz="900" i="1" dirty="0">
                <a:solidFill>
                  <a:schemeClr val="tx2">
                    <a:lumMod val="60000"/>
                    <a:lumOff val="40000"/>
                  </a:schemeClr>
                </a:solidFill>
              </a:rPr>
              <a:t>14.2 m</a:t>
            </a:r>
            <a:r>
              <a:rPr lang="en-US" sz="900" i="1" baseline="30000" dirty="0">
                <a:solidFill>
                  <a:schemeClr val="tx2">
                    <a:lumMod val="60000"/>
                    <a:lumOff val="40000"/>
                  </a:schemeClr>
                </a:solidFill>
              </a:rPr>
              <a:t>3</a:t>
            </a:r>
          </a:p>
        </p:txBody>
      </p:sp>
    </p:spTree>
    <p:extLst>
      <p:ext uri="{BB962C8B-B14F-4D97-AF65-F5344CB8AC3E}">
        <p14:creationId xmlns:p14="http://schemas.microsoft.com/office/powerpoint/2010/main" val="2212351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LLW Management Take-</a:t>
            </a:r>
            <a:r>
              <a:rPr lang="en-US" dirty="0" err="1" smtClean="0"/>
              <a:t>Aways</a:t>
            </a:r>
            <a:endParaRPr lang="en-US" dirty="0"/>
          </a:p>
        </p:txBody>
      </p:sp>
      <p:sp>
        <p:nvSpPr>
          <p:cNvPr id="3" name="Content Placeholder 2"/>
          <p:cNvSpPr>
            <a:spLocks noGrp="1"/>
          </p:cNvSpPr>
          <p:nvPr>
            <p:ph idx="1"/>
          </p:nvPr>
        </p:nvSpPr>
        <p:spPr/>
        <p:txBody>
          <a:bodyPr>
            <a:normAutofit/>
          </a:bodyPr>
          <a:lstStyle/>
          <a:p>
            <a:r>
              <a:rPr lang="en-US" dirty="0"/>
              <a:t>Data shows that there is reduction in the generation of Class B and C wet solid waste</a:t>
            </a:r>
          </a:p>
          <a:p>
            <a:r>
              <a:rPr lang="en-US" dirty="0"/>
              <a:t>Data also shows that there is a wide range of performance that indicates different practices</a:t>
            </a:r>
          </a:p>
          <a:p>
            <a:r>
              <a:rPr lang="en-US" dirty="0"/>
              <a:t>As practices become more uniform we may expect averages to decrease further</a:t>
            </a:r>
          </a:p>
          <a:p>
            <a:r>
              <a:rPr lang="en-US" dirty="0"/>
              <a:t>Implementation of the BTP 2015 is expected to further lower Class B and C generation rates</a:t>
            </a:r>
          </a:p>
          <a:p>
            <a:r>
              <a:rPr lang="en-US" dirty="0"/>
              <a:t>EPRI has contributed to the performance in this area with multiple reports</a:t>
            </a:r>
          </a:p>
        </p:txBody>
      </p:sp>
    </p:spTree>
    <p:extLst>
      <p:ext uri="{BB962C8B-B14F-4D97-AF65-F5344CB8AC3E}">
        <p14:creationId xmlns:p14="http://schemas.microsoft.com/office/powerpoint/2010/main" val="2486058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61 Revision - 4 </a:t>
            </a:r>
            <a:r>
              <a:rPr lang="en-US" dirty="0" smtClean="0"/>
              <a:t>Points</a:t>
            </a:r>
            <a:endParaRPr lang="en-US" dirty="0"/>
          </a:p>
        </p:txBody>
      </p:sp>
      <p:sp>
        <p:nvSpPr>
          <p:cNvPr id="3" name="Content Placeholder 2"/>
          <p:cNvSpPr>
            <a:spLocks noGrp="1"/>
          </p:cNvSpPr>
          <p:nvPr>
            <p:ph idx="1"/>
          </p:nvPr>
        </p:nvSpPr>
        <p:spPr/>
        <p:txBody>
          <a:bodyPr>
            <a:normAutofit lnSpcReduction="10000"/>
          </a:bodyPr>
          <a:lstStyle/>
          <a:p>
            <a:r>
              <a:rPr lang="en-US" dirty="0" smtClean="0"/>
              <a:t>1,000 year compliance period is adequate for the risk posed by waste generated from commercial nuclear power plants</a:t>
            </a:r>
          </a:p>
          <a:p>
            <a:r>
              <a:rPr lang="en-US" dirty="0" smtClean="0"/>
              <a:t>For disposal sites have a more significant inventory of longer lived radionuclides</a:t>
            </a:r>
          </a:p>
          <a:p>
            <a:pPr lvl="1"/>
            <a:r>
              <a:rPr lang="en-US" dirty="0" smtClean="0"/>
              <a:t>1,000 year compliance period should be retained</a:t>
            </a:r>
          </a:p>
          <a:p>
            <a:pPr lvl="1"/>
            <a:r>
              <a:rPr lang="en-US" dirty="0" smtClean="0"/>
              <a:t>10,000 year period should be a protective assurance period</a:t>
            </a:r>
          </a:p>
          <a:p>
            <a:r>
              <a:rPr lang="en-US" dirty="0" smtClean="0"/>
              <a:t>Classification Table limits are based on outdated science</a:t>
            </a:r>
          </a:p>
          <a:p>
            <a:pPr lvl="1"/>
            <a:r>
              <a:rPr lang="en-US" dirty="0" smtClean="0"/>
              <a:t>Results in unwarranted emphasis on the wrong nuclides</a:t>
            </a:r>
          </a:p>
          <a:p>
            <a:pPr lvl="1"/>
            <a:r>
              <a:rPr lang="en-US" dirty="0" smtClean="0"/>
              <a:t>Should be updated or deleted</a:t>
            </a:r>
          </a:p>
          <a:p>
            <a:r>
              <a:rPr lang="en-US" dirty="0" smtClean="0"/>
              <a:t>The concept of Very Low Level Waste or Low Activity Waste should be addressed</a:t>
            </a:r>
            <a:endParaRPr lang="en-US" dirty="0"/>
          </a:p>
        </p:txBody>
      </p:sp>
    </p:spTree>
    <p:extLst>
      <p:ext uri="{BB962C8B-B14F-4D97-AF65-F5344CB8AC3E}">
        <p14:creationId xmlns:p14="http://schemas.microsoft.com/office/powerpoint/2010/main" val="374559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1,000 Year Compliance Period</a:t>
            </a:r>
            <a:endParaRPr lang="en-US" dirty="0"/>
          </a:p>
        </p:txBody>
      </p:sp>
      <p:sp>
        <p:nvSpPr>
          <p:cNvPr id="6" name="Content Placeholder 5"/>
          <p:cNvSpPr>
            <a:spLocks noGrp="1"/>
          </p:cNvSpPr>
          <p:nvPr>
            <p:ph sz="half" idx="2"/>
          </p:nvPr>
        </p:nvSpPr>
        <p:spPr>
          <a:xfrm>
            <a:off x="5460537" y="1426397"/>
            <a:ext cx="5577840" cy="4974720"/>
          </a:xfrm>
        </p:spPr>
        <p:txBody>
          <a:bodyPr/>
          <a:lstStyle/>
          <a:p>
            <a:r>
              <a:rPr lang="en-US" dirty="0" smtClean="0"/>
              <a:t>Graph based upon disposal records of nuclear power plant (NPP) wastes</a:t>
            </a:r>
          </a:p>
          <a:p>
            <a:endParaRPr lang="en-US" dirty="0" smtClean="0"/>
          </a:p>
          <a:p>
            <a:r>
              <a:rPr lang="en-US" dirty="0"/>
              <a:t>EPRI research indicates that the majority of activity in Low-Level Radioactive Waste (LLRW) from NPP’s consists of radioisotopes that will decay to minimal levels within 300 years</a:t>
            </a:r>
          </a:p>
          <a:p>
            <a:endParaRPr lang="en-US" dirty="0"/>
          </a:p>
          <a:p>
            <a:r>
              <a:rPr lang="en-US" dirty="0" smtClean="0"/>
              <a:t>The concentrations identified in this graph can be divided by the existing 10CFR61.55 concertation limits as a measure of risk</a:t>
            </a:r>
            <a:endParaRPr lang="en-US" dirty="0"/>
          </a:p>
        </p:txBody>
      </p:sp>
      <p:pic>
        <p:nvPicPr>
          <p:cNvPr id="8" name="Content Placeholder 3"/>
          <p:cNvPicPr>
            <a:picLocks noGrp="1" noChangeAspect="1"/>
          </p:cNvPicPr>
          <p:nvPr>
            <p:ph sz="half" idx="1"/>
          </p:nvPr>
        </p:nvPicPr>
        <p:blipFill>
          <a:blip r:embed="rId3"/>
          <a:stretch>
            <a:fillRect/>
          </a:stretch>
        </p:blipFill>
        <p:spPr>
          <a:xfrm>
            <a:off x="823912" y="1372394"/>
            <a:ext cx="3695700" cy="4495800"/>
          </a:xfrm>
          <a:prstGeom prst="rect">
            <a:avLst/>
          </a:prstGeom>
          <a:ln w="19050">
            <a:solidFill>
              <a:schemeClr val="tx1"/>
            </a:solidFill>
          </a:ln>
        </p:spPr>
      </p:pic>
      <p:sp>
        <p:nvSpPr>
          <p:cNvPr id="9" name="TextBox 8"/>
          <p:cNvSpPr txBox="1"/>
          <p:nvPr/>
        </p:nvSpPr>
        <p:spPr>
          <a:xfrm>
            <a:off x="1083107" y="973961"/>
            <a:ext cx="3177309" cy="338554"/>
          </a:xfrm>
          <a:prstGeom prst="rect">
            <a:avLst/>
          </a:prstGeom>
          <a:noFill/>
        </p:spPr>
        <p:txBody>
          <a:bodyPr wrap="square" rtlCol="0">
            <a:spAutoFit/>
          </a:bodyPr>
          <a:lstStyle/>
          <a:p>
            <a:r>
              <a:rPr lang="en-US" dirty="0"/>
              <a:t>Average Concentration, Ci/m</a:t>
            </a:r>
            <a:r>
              <a:rPr lang="en-US" baseline="30000" dirty="0"/>
              <a:t>3</a:t>
            </a:r>
          </a:p>
        </p:txBody>
      </p:sp>
    </p:spTree>
    <p:extLst>
      <p:ext uri="{BB962C8B-B14F-4D97-AF65-F5344CB8AC3E}">
        <p14:creationId xmlns:p14="http://schemas.microsoft.com/office/powerpoint/2010/main" val="3011780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Assessment of Risk Over Time</a:t>
            </a:r>
          </a:p>
        </p:txBody>
      </p:sp>
      <p:sp>
        <p:nvSpPr>
          <p:cNvPr id="6" name="Content Placeholder 5"/>
          <p:cNvSpPr>
            <a:spLocks noGrp="1"/>
          </p:cNvSpPr>
          <p:nvPr>
            <p:ph sz="half" idx="2"/>
          </p:nvPr>
        </p:nvSpPr>
        <p:spPr>
          <a:xfrm>
            <a:off x="5460537" y="1343980"/>
            <a:ext cx="5577840" cy="5073187"/>
          </a:xfrm>
        </p:spPr>
        <p:txBody>
          <a:bodyPr>
            <a:noAutofit/>
          </a:bodyPr>
          <a:lstStyle/>
          <a:p>
            <a:pPr>
              <a:spcAft>
                <a:spcPts val="0"/>
              </a:spcAft>
            </a:pPr>
            <a:r>
              <a:rPr lang="en-US" dirty="0"/>
              <a:t>For the first 300 years, disposal risk is driven almost entirely by </a:t>
            </a:r>
            <a:r>
              <a:rPr lang="en-US" baseline="30000" dirty="0"/>
              <a:t>137</a:t>
            </a:r>
            <a:r>
              <a:rPr lang="en-US" dirty="0"/>
              <a:t>Cs and </a:t>
            </a:r>
            <a:r>
              <a:rPr lang="en-US" baseline="30000" dirty="0"/>
              <a:t>63</a:t>
            </a:r>
            <a:r>
              <a:rPr lang="en-US" dirty="0"/>
              <a:t>Ni</a:t>
            </a:r>
            <a:endParaRPr lang="en-US" baseline="30000" dirty="0"/>
          </a:p>
          <a:p>
            <a:pPr>
              <a:spcAft>
                <a:spcPts val="0"/>
              </a:spcAft>
            </a:pPr>
            <a:endParaRPr lang="en-US" dirty="0"/>
          </a:p>
          <a:p>
            <a:pPr>
              <a:spcAft>
                <a:spcPts val="0"/>
              </a:spcAft>
            </a:pPr>
            <a:r>
              <a:rPr lang="en-US" dirty="0"/>
              <a:t>After 500 years, only </a:t>
            </a:r>
            <a:r>
              <a:rPr lang="en-US" baseline="30000" dirty="0"/>
              <a:t>14</a:t>
            </a:r>
            <a:r>
              <a:rPr lang="en-US" dirty="0"/>
              <a:t>C and TRU continue to stand as risk contributors</a:t>
            </a:r>
          </a:p>
          <a:p>
            <a:pPr>
              <a:spcAft>
                <a:spcPts val="0"/>
              </a:spcAft>
            </a:pPr>
            <a:endParaRPr lang="en-US" dirty="0"/>
          </a:p>
          <a:p>
            <a:pPr>
              <a:spcAft>
                <a:spcPts val="0"/>
              </a:spcAft>
            </a:pPr>
            <a:r>
              <a:rPr lang="en-US" dirty="0"/>
              <a:t>Neither </a:t>
            </a:r>
            <a:r>
              <a:rPr lang="en-US" baseline="30000" dirty="0"/>
              <a:t>14</a:t>
            </a:r>
            <a:r>
              <a:rPr lang="en-US" dirty="0"/>
              <a:t>C or TRU in this mixture are ever more than about 10% of Class A limits</a:t>
            </a:r>
          </a:p>
          <a:p>
            <a:pPr>
              <a:spcAft>
                <a:spcPts val="0"/>
              </a:spcAft>
            </a:pPr>
            <a:endParaRPr lang="en-US" dirty="0"/>
          </a:p>
          <a:p>
            <a:pPr>
              <a:spcAft>
                <a:spcPts val="0"/>
              </a:spcAft>
            </a:pPr>
            <a:r>
              <a:rPr lang="en-US" dirty="0"/>
              <a:t>EPRI research indicates that the hazard represented by commercial NPP waste is well enveloped by the 1,000 year compliance period</a:t>
            </a:r>
          </a:p>
          <a:p>
            <a:pPr marL="0" indent="0">
              <a:spcAft>
                <a:spcPts val="0"/>
              </a:spcAft>
              <a:buNone/>
            </a:pPr>
            <a:endParaRPr lang="en-US" dirty="0"/>
          </a:p>
          <a:p>
            <a:pPr>
              <a:spcAft>
                <a:spcPts val="0"/>
              </a:spcAft>
            </a:pPr>
            <a:r>
              <a:rPr lang="en-US" dirty="0"/>
              <a:t>Note that this analysis does not include depleted uranium</a:t>
            </a:r>
          </a:p>
        </p:txBody>
      </p:sp>
      <p:pic>
        <p:nvPicPr>
          <p:cNvPr id="8" name="Content Placeholder 2"/>
          <p:cNvPicPr>
            <a:picLocks noChangeAspect="1"/>
          </p:cNvPicPr>
          <p:nvPr/>
        </p:nvPicPr>
        <p:blipFill>
          <a:blip r:embed="rId3"/>
          <a:stretch>
            <a:fillRect/>
          </a:stretch>
        </p:blipFill>
        <p:spPr bwMode="auto">
          <a:xfrm>
            <a:off x="849745" y="1372845"/>
            <a:ext cx="4384234" cy="5028272"/>
          </a:xfrm>
          <a:prstGeom prst="rect">
            <a:avLst/>
          </a:prstGeom>
          <a:noFill/>
          <a:ln w="19050">
            <a:solidFill>
              <a:schemeClr val="tx1"/>
            </a:solidFill>
            <a:miter lim="800000"/>
            <a:headEnd/>
            <a:tailEnd/>
          </a:ln>
          <a:effectLst/>
        </p:spPr>
      </p:pic>
      <p:sp>
        <p:nvSpPr>
          <p:cNvPr id="9" name="TextBox 8"/>
          <p:cNvSpPr txBox="1"/>
          <p:nvPr/>
        </p:nvSpPr>
        <p:spPr>
          <a:xfrm>
            <a:off x="1242141" y="974187"/>
            <a:ext cx="3442431" cy="338554"/>
          </a:xfrm>
          <a:prstGeom prst="rect">
            <a:avLst/>
          </a:prstGeom>
          <a:noFill/>
        </p:spPr>
        <p:txBody>
          <a:bodyPr wrap="square" rtlCol="0">
            <a:spAutoFit/>
          </a:bodyPr>
          <a:lstStyle/>
          <a:p>
            <a:r>
              <a:rPr lang="en-US" dirty="0" smtClean="0"/>
              <a:t>Concentration / Classification Limit</a:t>
            </a:r>
            <a:endParaRPr lang="en-US" baseline="30000" dirty="0"/>
          </a:p>
        </p:txBody>
      </p:sp>
    </p:spTree>
    <p:extLst>
      <p:ext uri="{BB962C8B-B14F-4D97-AF65-F5344CB8AC3E}">
        <p14:creationId xmlns:p14="http://schemas.microsoft.com/office/powerpoint/2010/main" val="716322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10,000 Year Period for Long Lived Waste</a:t>
            </a:r>
            <a:endParaRPr lang="en-US" dirty="0"/>
          </a:p>
        </p:txBody>
      </p:sp>
      <p:sp>
        <p:nvSpPr>
          <p:cNvPr id="3" name="Content Placeholder 2"/>
          <p:cNvSpPr>
            <a:spLocks noGrp="1"/>
          </p:cNvSpPr>
          <p:nvPr>
            <p:ph idx="1"/>
          </p:nvPr>
        </p:nvSpPr>
        <p:spPr/>
        <p:txBody>
          <a:bodyPr/>
          <a:lstStyle/>
          <a:p>
            <a:r>
              <a:rPr lang="en-US" dirty="0" smtClean="0"/>
              <a:t>1,000 year compliance period should be retained</a:t>
            </a:r>
          </a:p>
          <a:p>
            <a:r>
              <a:rPr lang="en-US" dirty="0" smtClean="0"/>
              <a:t>10,000 year period should be a protective assurance period</a:t>
            </a:r>
          </a:p>
          <a:p>
            <a:endParaRPr lang="en-US" dirty="0" smtClean="0"/>
          </a:p>
          <a:p>
            <a:r>
              <a:rPr lang="en-US" dirty="0" smtClean="0"/>
              <a:t>This would acknowledge the extremely high levels of uncertainty associated with such long time frames</a:t>
            </a:r>
          </a:p>
          <a:p>
            <a:endParaRPr lang="en-US" dirty="0"/>
          </a:p>
          <a:p>
            <a:r>
              <a:rPr lang="en-US" dirty="0" smtClean="0"/>
              <a:t>The assumption of human activities and biology being the same as they are today helps to bound variables, but not address the uncertainty</a:t>
            </a:r>
            <a:endParaRPr lang="en-US" dirty="0"/>
          </a:p>
        </p:txBody>
      </p:sp>
    </p:spTree>
    <p:extLst>
      <p:ext uri="{BB962C8B-B14F-4D97-AF65-F5344CB8AC3E}">
        <p14:creationId xmlns:p14="http://schemas.microsoft.com/office/powerpoint/2010/main" val="881182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Dose Conversion Factors in Waste Classification</a:t>
            </a:r>
            <a:endParaRPr lang="en-US" dirty="0"/>
          </a:p>
        </p:txBody>
      </p:sp>
      <p:sp>
        <p:nvSpPr>
          <p:cNvPr id="3" name="Content Placeholder 2"/>
          <p:cNvSpPr>
            <a:spLocks noGrp="1"/>
          </p:cNvSpPr>
          <p:nvPr>
            <p:ph idx="1"/>
          </p:nvPr>
        </p:nvSpPr>
        <p:spPr/>
        <p:txBody>
          <a:bodyPr/>
          <a:lstStyle/>
          <a:p>
            <a:r>
              <a:rPr lang="en-US" dirty="0" smtClean="0"/>
              <a:t>10 CFR 61.55 Waste Classification Limits Established by analyses done for NUREG/CR-1759</a:t>
            </a:r>
          </a:p>
          <a:p>
            <a:r>
              <a:rPr lang="en-US" dirty="0" smtClean="0"/>
              <a:t>Dose Conversion Factors Based on ICRP-2 (1959)</a:t>
            </a:r>
          </a:p>
          <a:p>
            <a:r>
              <a:rPr lang="en-US" dirty="0" smtClean="0"/>
              <a:t>NRC Initiative to Become More ‘Risk Informed’</a:t>
            </a:r>
          </a:p>
          <a:p>
            <a:r>
              <a:rPr lang="en-US" dirty="0" smtClean="0"/>
              <a:t>ICRP Has Made Updates to Dose Conversion Factors</a:t>
            </a:r>
          </a:p>
          <a:p>
            <a:pPr lvl="1"/>
            <a:r>
              <a:rPr lang="en-US" dirty="0" smtClean="0"/>
              <a:t>ICRP 26/30 (1977)</a:t>
            </a:r>
          </a:p>
          <a:p>
            <a:pPr lvl="1"/>
            <a:r>
              <a:rPr lang="en-US" dirty="0" smtClean="0"/>
              <a:t>ICRP 60/72 (1991)</a:t>
            </a:r>
          </a:p>
          <a:p>
            <a:r>
              <a:rPr lang="en-US" dirty="0" smtClean="0"/>
              <a:t>What Kind of Changes to Waste Classification Can be Expected if DCF Changes are Applied to the Limits?</a:t>
            </a:r>
            <a:endParaRPr lang="en-US" dirty="0"/>
          </a:p>
        </p:txBody>
      </p:sp>
    </p:spTree>
    <p:extLst>
      <p:ext uri="{BB962C8B-B14F-4D97-AF65-F5344CB8AC3E}">
        <p14:creationId xmlns:p14="http://schemas.microsoft.com/office/powerpoint/2010/main" val="1633430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Waste Classification Tables</a:t>
            </a:r>
            <a:endParaRPr lang="en-US" dirty="0"/>
          </a:p>
        </p:txBody>
      </p:sp>
      <p:graphicFrame>
        <p:nvGraphicFramePr>
          <p:cNvPr id="5" name="Table 4"/>
          <p:cNvGraphicFramePr>
            <a:graphicFrameLocks noGrp="1"/>
          </p:cNvGraphicFramePr>
          <p:nvPr>
            <p:extLst/>
          </p:nvPr>
        </p:nvGraphicFramePr>
        <p:xfrm>
          <a:off x="1752600" y="1252785"/>
          <a:ext cx="8413750" cy="1828800"/>
        </p:xfrm>
        <a:graphic>
          <a:graphicData uri="http://schemas.openxmlformats.org/drawingml/2006/table">
            <a:tbl>
              <a:tblPr firstRow="1" firstCol="1" lastRow="1" lastCol="1" bandRow="1" bandCol="1">
                <a:tableStyleId>{69CF1AB2-1976-4502-BF36-3FF5EA218861}</a:tableStyleId>
              </a:tblPr>
              <a:tblGrid>
                <a:gridCol w="2801779"/>
                <a:gridCol w="2806827"/>
                <a:gridCol w="2805144"/>
              </a:tblGrid>
              <a:tr h="0">
                <a:tc>
                  <a:txBody>
                    <a:bodyPr/>
                    <a:lstStyle/>
                    <a:p>
                      <a:pPr marL="0" marR="0" algn="ctr">
                        <a:spcBef>
                          <a:spcPts val="0"/>
                        </a:spcBef>
                        <a:spcAft>
                          <a:spcPts val="0"/>
                        </a:spcAft>
                      </a:pPr>
                      <a:r>
                        <a:rPr lang="en-US" sz="1200" dirty="0">
                          <a:effectLst/>
                        </a:rPr>
                        <a:t>Radionuclide</a:t>
                      </a:r>
                      <a:endParaRPr lang="en-US" sz="1000" dirty="0">
                        <a:effectLst/>
                        <a:latin typeface="Times"/>
                        <a:ea typeface="Times New Roman"/>
                        <a:cs typeface="Times New Roman"/>
                      </a:endParaRPr>
                    </a:p>
                  </a:txBody>
                  <a:tcPr marL="68580" marR="68580" marT="0" marB="0" anchor="ctr"/>
                </a:tc>
                <a:tc>
                  <a:txBody>
                    <a:bodyPr/>
                    <a:lstStyle/>
                    <a:p>
                      <a:pPr marL="0" marR="0" algn="ctr">
                        <a:spcBef>
                          <a:spcPts val="0"/>
                        </a:spcBef>
                        <a:spcAft>
                          <a:spcPts val="0"/>
                        </a:spcAft>
                      </a:pPr>
                      <a:r>
                        <a:rPr lang="en-US" sz="1200">
                          <a:effectLst/>
                        </a:rPr>
                        <a:t>Value (Ci/m</a:t>
                      </a:r>
                      <a:r>
                        <a:rPr lang="en-US" sz="1200" baseline="30000">
                          <a:effectLst/>
                        </a:rPr>
                        <a:t>3</a:t>
                      </a:r>
                      <a:r>
                        <a:rPr lang="en-US" sz="1200">
                          <a:effectLst/>
                        </a:rPr>
                        <a:t>)</a:t>
                      </a:r>
                      <a:endParaRPr lang="en-US" sz="1000">
                        <a:effectLst/>
                        <a:latin typeface="Times"/>
                        <a:ea typeface="Times New Roman"/>
                        <a:cs typeface="Times New Roman"/>
                      </a:endParaRPr>
                    </a:p>
                  </a:txBody>
                  <a:tcPr marL="68580" marR="68580" marT="0" marB="0" anchor="ctr"/>
                </a:tc>
                <a:tc>
                  <a:txBody>
                    <a:bodyPr/>
                    <a:lstStyle/>
                    <a:p>
                      <a:pPr marL="0" marR="0" algn="ctr">
                        <a:spcBef>
                          <a:spcPts val="0"/>
                        </a:spcBef>
                        <a:spcAft>
                          <a:spcPts val="0"/>
                        </a:spcAft>
                      </a:pPr>
                      <a:r>
                        <a:rPr lang="en-US" sz="1200">
                          <a:effectLst/>
                        </a:rPr>
                        <a:t>New Value (Ci/m</a:t>
                      </a:r>
                      <a:r>
                        <a:rPr lang="en-US" sz="1200" baseline="30000">
                          <a:effectLst/>
                        </a:rPr>
                        <a:t>3</a:t>
                      </a:r>
                      <a:r>
                        <a:rPr lang="en-US" sz="1200">
                          <a:effectLst/>
                        </a:rPr>
                        <a:t>)</a:t>
                      </a:r>
                      <a:endParaRPr lang="en-US" sz="1000">
                        <a:effectLst/>
                        <a:latin typeface="Times"/>
                        <a:ea typeface="Times New Roman"/>
                        <a:cs typeface="Times New Roman"/>
                      </a:endParaRPr>
                    </a:p>
                  </a:txBody>
                  <a:tcPr marL="68580" marR="68580" marT="0" marB="0" anchor="ctr"/>
                </a:tc>
              </a:tr>
              <a:tr h="0">
                <a:tc>
                  <a:txBody>
                    <a:bodyPr/>
                    <a:lstStyle/>
                    <a:p>
                      <a:pPr marL="0" marR="0" algn="ctr">
                        <a:spcBef>
                          <a:spcPts val="0"/>
                        </a:spcBef>
                        <a:spcAft>
                          <a:spcPts val="0"/>
                        </a:spcAft>
                      </a:pPr>
                      <a:r>
                        <a:rPr lang="en-US" sz="1200" dirty="0">
                          <a:solidFill>
                            <a:schemeClr val="tx1"/>
                          </a:solidFill>
                          <a:effectLst/>
                        </a:rPr>
                        <a:t>C-14</a:t>
                      </a:r>
                      <a:endParaRPr lang="en-US" sz="1000" dirty="0">
                        <a:solidFill>
                          <a:schemeClr val="tx1"/>
                        </a:solidFill>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dirty="0">
                          <a:solidFill>
                            <a:schemeClr val="tx1"/>
                          </a:solidFill>
                          <a:effectLst/>
                        </a:rPr>
                        <a:t>8</a:t>
                      </a:r>
                      <a:endParaRPr lang="en-US" sz="1000" dirty="0">
                        <a:solidFill>
                          <a:schemeClr val="tx1"/>
                        </a:solidFill>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dirty="0">
                          <a:solidFill>
                            <a:schemeClr val="tx1"/>
                          </a:solidFill>
                          <a:effectLst/>
                        </a:rPr>
                        <a:t>2</a:t>
                      </a:r>
                      <a:endParaRPr lang="en-US" sz="1000" b="0" dirty="0">
                        <a:solidFill>
                          <a:schemeClr val="tx1"/>
                        </a:solidFill>
                        <a:effectLst/>
                        <a:latin typeface="Times"/>
                        <a:ea typeface="Times New Roman"/>
                        <a:cs typeface="Times New Roman"/>
                      </a:endParaRPr>
                    </a:p>
                  </a:txBody>
                  <a:tcPr marL="68580" marR="68580" marT="0" marB="0"/>
                </a:tc>
              </a:tr>
              <a:tr h="0">
                <a:tc>
                  <a:txBody>
                    <a:bodyPr/>
                    <a:lstStyle/>
                    <a:p>
                      <a:pPr marL="0" marR="0" algn="ctr">
                        <a:spcBef>
                          <a:spcPts val="0"/>
                        </a:spcBef>
                        <a:spcAft>
                          <a:spcPts val="0"/>
                        </a:spcAft>
                      </a:pPr>
                      <a:r>
                        <a:rPr lang="en-US" sz="1200" dirty="0">
                          <a:effectLst/>
                        </a:rPr>
                        <a:t>C-14 in activated metal</a:t>
                      </a:r>
                      <a:endParaRPr lang="en-US" sz="1000" dirty="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dirty="0">
                          <a:effectLst/>
                        </a:rPr>
                        <a:t>80</a:t>
                      </a:r>
                      <a:endParaRPr lang="en-US" sz="1000" dirty="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dirty="0">
                          <a:effectLst/>
                        </a:rPr>
                        <a:t>20</a:t>
                      </a:r>
                      <a:endParaRPr lang="en-US" sz="1000" b="0" dirty="0">
                        <a:effectLst/>
                        <a:latin typeface="Times"/>
                        <a:ea typeface="Times New Roman"/>
                        <a:cs typeface="Times New Roman"/>
                      </a:endParaRPr>
                    </a:p>
                  </a:txBody>
                  <a:tcPr marL="68580" marR="68580" marT="0" marB="0"/>
                </a:tc>
              </a:tr>
              <a:tr h="0">
                <a:tc>
                  <a:txBody>
                    <a:bodyPr/>
                    <a:lstStyle/>
                    <a:p>
                      <a:pPr marL="0" marR="0" algn="ctr">
                        <a:spcBef>
                          <a:spcPts val="0"/>
                        </a:spcBef>
                        <a:spcAft>
                          <a:spcPts val="0"/>
                        </a:spcAft>
                      </a:pPr>
                      <a:r>
                        <a:rPr lang="en-US" sz="1200" dirty="0">
                          <a:effectLst/>
                        </a:rPr>
                        <a:t>Ni-59 in activated metal</a:t>
                      </a:r>
                      <a:endParaRPr lang="en-US" sz="1000" dirty="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dirty="0">
                          <a:effectLst/>
                        </a:rPr>
                        <a:t>220</a:t>
                      </a:r>
                      <a:endParaRPr lang="en-US" sz="1000" dirty="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dirty="0">
                          <a:effectLst/>
                        </a:rPr>
                        <a:t>3300</a:t>
                      </a:r>
                      <a:endParaRPr lang="en-US" sz="1000" b="0" dirty="0">
                        <a:effectLst/>
                        <a:latin typeface="Times"/>
                        <a:ea typeface="Times New Roman"/>
                        <a:cs typeface="Times New Roman"/>
                      </a:endParaRPr>
                    </a:p>
                  </a:txBody>
                  <a:tcPr marL="68580" marR="68580" marT="0" marB="0"/>
                </a:tc>
              </a:tr>
              <a:tr h="0">
                <a:tc>
                  <a:txBody>
                    <a:bodyPr/>
                    <a:lstStyle/>
                    <a:p>
                      <a:pPr marL="0" marR="0" algn="ctr">
                        <a:spcBef>
                          <a:spcPts val="0"/>
                        </a:spcBef>
                        <a:spcAft>
                          <a:spcPts val="0"/>
                        </a:spcAft>
                      </a:pPr>
                      <a:r>
                        <a:rPr lang="en-US" sz="1200" dirty="0">
                          <a:effectLst/>
                        </a:rPr>
                        <a:t>Nb-94 in activated metal</a:t>
                      </a:r>
                      <a:endParaRPr lang="en-US" sz="1000" dirty="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dirty="0">
                          <a:effectLst/>
                        </a:rPr>
                        <a:t>0.2</a:t>
                      </a:r>
                      <a:endParaRPr lang="en-US" sz="1000" dirty="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dirty="0">
                          <a:effectLst/>
                        </a:rPr>
                        <a:t>0.29</a:t>
                      </a:r>
                      <a:endParaRPr lang="en-US" sz="1000" b="0" dirty="0">
                        <a:effectLst/>
                        <a:latin typeface="Times"/>
                        <a:ea typeface="Times New Roman"/>
                        <a:cs typeface="Times New Roman"/>
                      </a:endParaRPr>
                    </a:p>
                  </a:txBody>
                  <a:tcPr marL="68580" marR="68580" marT="0" marB="0"/>
                </a:tc>
              </a:tr>
              <a:tr h="0">
                <a:tc>
                  <a:txBody>
                    <a:bodyPr/>
                    <a:lstStyle/>
                    <a:p>
                      <a:pPr marL="0" marR="0" algn="ctr">
                        <a:spcBef>
                          <a:spcPts val="0"/>
                        </a:spcBef>
                        <a:spcAft>
                          <a:spcPts val="0"/>
                        </a:spcAft>
                      </a:pPr>
                      <a:r>
                        <a:rPr lang="en-US" sz="1200" dirty="0">
                          <a:effectLst/>
                        </a:rPr>
                        <a:t>Tc-99</a:t>
                      </a:r>
                      <a:endParaRPr lang="en-US" sz="1000" dirty="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dirty="0">
                          <a:effectLst/>
                        </a:rPr>
                        <a:t>3</a:t>
                      </a:r>
                      <a:endParaRPr lang="en-US" sz="1000" dirty="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dirty="0">
                          <a:effectLst/>
                        </a:rPr>
                        <a:t>0.14</a:t>
                      </a:r>
                      <a:endParaRPr lang="en-US" sz="1000" b="0" dirty="0">
                        <a:effectLst/>
                        <a:latin typeface="Times"/>
                        <a:ea typeface="Times New Roman"/>
                        <a:cs typeface="Times New Roman"/>
                      </a:endParaRPr>
                    </a:p>
                  </a:txBody>
                  <a:tcPr marL="68580" marR="68580" marT="0" marB="0"/>
                </a:tc>
              </a:tr>
              <a:tr h="0">
                <a:tc>
                  <a:txBody>
                    <a:bodyPr/>
                    <a:lstStyle/>
                    <a:p>
                      <a:pPr marL="0" marR="0" algn="ctr">
                        <a:spcBef>
                          <a:spcPts val="0"/>
                        </a:spcBef>
                        <a:spcAft>
                          <a:spcPts val="0"/>
                        </a:spcAft>
                      </a:pPr>
                      <a:r>
                        <a:rPr lang="en-US" sz="1200" dirty="0">
                          <a:effectLst/>
                        </a:rPr>
                        <a:t>I-129</a:t>
                      </a:r>
                      <a:endParaRPr lang="en-US" sz="1000" dirty="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0.08</a:t>
                      </a:r>
                      <a:endParaRPr lang="en-US" sz="100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dirty="0">
                          <a:effectLst/>
                        </a:rPr>
                        <a:t>0.024</a:t>
                      </a:r>
                      <a:endParaRPr lang="en-US" sz="1000" b="0" dirty="0">
                        <a:effectLst/>
                        <a:latin typeface="Times"/>
                        <a:ea typeface="Times New Roman"/>
                        <a:cs typeface="Times New Roman"/>
                      </a:endParaRPr>
                    </a:p>
                  </a:txBody>
                  <a:tcPr marL="68580" marR="68580" marT="0" marB="0"/>
                </a:tc>
              </a:tr>
              <a:tr h="0">
                <a:tc>
                  <a:txBody>
                    <a:bodyPr/>
                    <a:lstStyle/>
                    <a:p>
                      <a:pPr marL="0" marR="0" algn="ctr">
                        <a:spcBef>
                          <a:spcPts val="0"/>
                        </a:spcBef>
                        <a:spcAft>
                          <a:spcPts val="0"/>
                        </a:spcAft>
                      </a:pPr>
                      <a:r>
                        <a:rPr lang="en-US" sz="1200" dirty="0" err="1">
                          <a:effectLst/>
                        </a:rPr>
                        <a:t>Transuranics</a:t>
                      </a:r>
                      <a:r>
                        <a:rPr lang="en-US" sz="1200" dirty="0">
                          <a:effectLst/>
                        </a:rPr>
                        <a:t> w/ T</a:t>
                      </a:r>
                      <a:r>
                        <a:rPr lang="en-US" sz="1200" baseline="-25000" dirty="0">
                          <a:effectLst/>
                        </a:rPr>
                        <a:t>1/2</a:t>
                      </a:r>
                      <a:r>
                        <a:rPr lang="en-US" sz="1200" dirty="0">
                          <a:effectLst/>
                        </a:rPr>
                        <a:t> &gt; 5 </a:t>
                      </a:r>
                      <a:r>
                        <a:rPr lang="en-US" sz="1200" dirty="0" err="1">
                          <a:effectLst/>
                        </a:rPr>
                        <a:t>yr</a:t>
                      </a:r>
                      <a:endParaRPr lang="en-US" sz="1000" dirty="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100</a:t>
                      </a:r>
                      <a:endParaRPr lang="en-US" sz="100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dirty="0">
                          <a:effectLst/>
                        </a:rPr>
                        <a:t>8.7</a:t>
                      </a:r>
                      <a:endParaRPr lang="en-US" sz="1000" b="0" dirty="0">
                        <a:effectLst/>
                        <a:latin typeface="Times"/>
                        <a:ea typeface="Times New Roman"/>
                        <a:cs typeface="Times New Roman"/>
                      </a:endParaRPr>
                    </a:p>
                  </a:txBody>
                  <a:tcPr marL="68580" marR="68580" marT="0" marB="0"/>
                </a:tc>
              </a:tr>
              <a:tr h="0">
                <a:tc>
                  <a:txBody>
                    <a:bodyPr/>
                    <a:lstStyle/>
                    <a:p>
                      <a:pPr marL="0" marR="0" algn="ctr">
                        <a:spcBef>
                          <a:spcPts val="0"/>
                        </a:spcBef>
                        <a:spcAft>
                          <a:spcPts val="0"/>
                        </a:spcAft>
                      </a:pPr>
                      <a:r>
                        <a:rPr lang="en-US" sz="1200" dirty="0">
                          <a:effectLst/>
                        </a:rPr>
                        <a:t>Pu-241</a:t>
                      </a:r>
                      <a:endParaRPr lang="en-US" sz="1000" dirty="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3500</a:t>
                      </a:r>
                      <a:endParaRPr lang="en-US" sz="100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dirty="0">
                          <a:effectLst/>
                        </a:rPr>
                        <a:t>500</a:t>
                      </a:r>
                      <a:endParaRPr lang="en-US" sz="1000" b="0" dirty="0">
                        <a:effectLst/>
                        <a:latin typeface="Times"/>
                        <a:ea typeface="Times New Roman"/>
                        <a:cs typeface="Times New Roman"/>
                      </a:endParaRPr>
                    </a:p>
                  </a:txBody>
                  <a:tcPr marL="68580" marR="68580" marT="0" marB="0"/>
                </a:tc>
              </a:tr>
              <a:tr h="0">
                <a:tc>
                  <a:txBody>
                    <a:bodyPr/>
                    <a:lstStyle/>
                    <a:p>
                      <a:pPr marL="0" marR="0" algn="ctr">
                        <a:spcBef>
                          <a:spcPts val="0"/>
                        </a:spcBef>
                        <a:spcAft>
                          <a:spcPts val="0"/>
                        </a:spcAft>
                      </a:pPr>
                      <a:r>
                        <a:rPr lang="en-US" sz="1200" dirty="0">
                          <a:effectLst/>
                        </a:rPr>
                        <a:t>Cm-242</a:t>
                      </a:r>
                      <a:endParaRPr lang="en-US" sz="1000" dirty="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dirty="0">
                          <a:effectLst/>
                        </a:rPr>
                        <a:t>20000</a:t>
                      </a:r>
                      <a:endParaRPr lang="en-US" sz="1000" b="0" dirty="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dirty="0">
                          <a:effectLst/>
                        </a:rPr>
                        <a:t>21000</a:t>
                      </a:r>
                      <a:endParaRPr lang="en-US" sz="1000" b="0" dirty="0">
                        <a:effectLst/>
                        <a:latin typeface="Times"/>
                        <a:ea typeface="Times New Roman"/>
                        <a:cs typeface="Times New Roman"/>
                      </a:endParaRPr>
                    </a:p>
                  </a:txBody>
                  <a:tcPr marL="68580" marR="68580" marT="0" marB="0"/>
                </a:tc>
              </a:tr>
            </a:tbl>
          </a:graphicData>
        </a:graphic>
      </p:graphicFrame>
      <p:graphicFrame>
        <p:nvGraphicFramePr>
          <p:cNvPr id="6" name="Table 5"/>
          <p:cNvGraphicFramePr>
            <a:graphicFrameLocks noGrp="1"/>
          </p:cNvGraphicFramePr>
          <p:nvPr>
            <p:extLst/>
          </p:nvPr>
        </p:nvGraphicFramePr>
        <p:xfrm>
          <a:off x="1828800" y="3599482"/>
          <a:ext cx="8413750" cy="1645920"/>
        </p:xfrm>
        <a:graphic>
          <a:graphicData uri="http://schemas.openxmlformats.org/drawingml/2006/table">
            <a:tbl>
              <a:tblPr firstRow="1" firstCol="1" lastRow="1" lastCol="1" bandRow="1" bandCol="1">
                <a:tableStyleId>{69CF1AB2-1976-4502-BF36-3FF5EA218861}</a:tableStyleId>
              </a:tblPr>
              <a:tblGrid>
                <a:gridCol w="2801779"/>
                <a:gridCol w="935609"/>
                <a:gridCol w="935609"/>
                <a:gridCol w="935609"/>
                <a:gridCol w="935609"/>
                <a:gridCol w="935609"/>
                <a:gridCol w="933926"/>
              </a:tblGrid>
              <a:tr h="0">
                <a:tc rowSpan="2">
                  <a:txBody>
                    <a:bodyPr/>
                    <a:lstStyle/>
                    <a:p>
                      <a:pPr marL="0" marR="0" algn="ctr">
                        <a:spcBef>
                          <a:spcPts val="0"/>
                        </a:spcBef>
                        <a:spcAft>
                          <a:spcPts val="0"/>
                        </a:spcAft>
                      </a:pPr>
                      <a:r>
                        <a:rPr lang="en-US" sz="1200" dirty="0">
                          <a:effectLst/>
                        </a:rPr>
                        <a:t>Radionuclide</a:t>
                      </a:r>
                      <a:endParaRPr lang="en-US" sz="1000" dirty="0">
                        <a:effectLst/>
                        <a:latin typeface="Times"/>
                        <a:ea typeface="Times New Roman"/>
                        <a:cs typeface="Times New Roman"/>
                      </a:endParaRPr>
                    </a:p>
                  </a:txBody>
                  <a:tcPr marL="68580" marR="68580" marT="0" marB="0" anchor="ctr"/>
                </a:tc>
                <a:tc gridSpan="3">
                  <a:txBody>
                    <a:bodyPr/>
                    <a:lstStyle/>
                    <a:p>
                      <a:pPr marL="0" marR="0" algn="ctr">
                        <a:spcBef>
                          <a:spcPts val="0"/>
                        </a:spcBef>
                        <a:spcAft>
                          <a:spcPts val="0"/>
                        </a:spcAft>
                      </a:pPr>
                      <a:r>
                        <a:rPr lang="en-US" sz="1200">
                          <a:effectLst/>
                        </a:rPr>
                        <a:t>Value (Ci/m</a:t>
                      </a:r>
                      <a:r>
                        <a:rPr lang="en-US" sz="1200" baseline="30000">
                          <a:effectLst/>
                        </a:rPr>
                        <a:t>3</a:t>
                      </a:r>
                      <a:r>
                        <a:rPr lang="en-US" sz="1200">
                          <a:effectLst/>
                        </a:rPr>
                        <a:t>)</a:t>
                      </a:r>
                      <a:endParaRPr lang="en-US" sz="1000">
                        <a:effectLst/>
                        <a:latin typeface="Times"/>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200">
                          <a:effectLst/>
                        </a:rPr>
                        <a:t>New Value (Ci/m</a:t>
                      </a:r>
                      <a:r>
                        <a:rPr lang="en-US" sz="1200" baseline="30000">
                          <a:effectLst/>
                        </a:rPr>
                        <a:t>3</a:t>
                      </a:r>
                      <a:r>
                        <a:rPr lang="en-US" sz="1200">
                          <a:effectLst/>
                        </a:rPr>
                        <a:t>)</a:t>
                      </a:r>
                      <a:endParaRPr lang="en-US" sz="1000">
                        <a:effectLst/>
                        <a:latin typeface="Times"/>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r>
              <a:tr h="0">
                <a:tc vMerge="1">
                  <a:txBody>
                    <a:bodyPr/>
                    <a:lstStyle/>
                    <a:p>
                      <a:endParaRPr lang="en-US"/>
                    </a:p>
                  </a:txBody>
                  <a:tcPr/>
                </a:tc>
                <a:tc>
                  <a:txBody>
                    <a:bodyPr/>
                    <a:lstStyle/>
                    <a:p>
                      <a:pPr marL="0" marR="0" algn="ctr">
                        <a:spcBef>
                          <a:spcPts val="0"/>
                        </a:spcBef>
                        <a:spcAft>
                          <a:spcPts val="0"/>
                        </a:spcAft>
                      </a:pPr>
                      <a:r>
                        <a:rPr lang="en-US" sz="1200">
                          <a:effectLst/>
                        </a:rPr>
                        <a:t>Class A</a:t>
                      </a:r>
                      <a:endParaRPr lang="en-US" sz="1000">
                        <a:effectLst/>
                        <a:latin typeface="Times"/>
                        <a:ea typeface="Times New Roman"/>
                        <a:cs typeface="Times New Roman"/>
                      </a:endParaRPr>
                    </a:p>
                  </a:txBody>
                  <a:tcPr marL="68580" marR="68580" marT="0" marB="0" anchor="ctr"/>
                </a:tc>
                <a:tc>
                  <a:txBody>
                    <a:bodyPr/>
                    <a:lstStyle/>
                    <a:p>
                      <a:pPr marL="0" marR="0" algn="ctr">
                        <a:spcBef>
                          <a:spcPts val="0"/>
                        </a:spcBef>
                        <a:spcAft>
                          <a:spcPts val="0"/>
                        </a:spcAft>
                      </a:pPr>
                      <a:r>
                        <a:rPr lang="en-US" sz="1200">
                          <a:effectLst/>
                        </a:rPr>
                        <a:t>Class B</a:t>
                      </a:r>
                      <a:endParaRPr lang="en-US" sz="1000">
                        <a:effectLst/>
                        <a:latin typeface="Times"/>
                        <a:ea typeface="Times New Roman"/>
                        <a:cs typeface="Times New Roman"/>
                      </a:endParaRPr>
                    </a:p>
                  </a:txBody>
                  <a:tcPr marL="68580" marR="68580" marT="0" marB="0" anchor="ctr"/>
                </a:tc>
                <a:tc>
                  <a:txBody>
                    <a:bodyPr/>
                    <a:lstStyle/>
                    <a:p>
                      <a:pPr marL="0" marR="0" algn="ctr">
                        <a:spcBef>
                          <a:spcPts val="0"/>
                        </a:spcBef>
                        <a:spcAft>
                          <a:spcPts val="0"/>
                        </a:spcAft>
                      </a:pPr>
                      <a:r>
                        <a:rPr lang="en-US" sz="1200">
                          <a:effectLst/>
                        </a:rPr>
                        <a:t>Class C</a:t>
                      </a:r>
                      <a:endParaRPr lang="en-US" sz="1000">
                        <a:effectLst/>
                        <a:latin typeface="Times"/>
                        <a:ea typeface="Times New Roman"/>
                        <a:cs typeface="Times New Roman"/>
                      </a:endParaRPr>
                    </a:p>
                  </a:txBody>
                  <a:tcPr marL="68580" marR="68580" marT="0" marB="0" anchor="ctr"/>
                </a:tc>
                <a:tc>
                  <a:txBody>
                    <a:bodyPr/>
                    <a:lstStyle/>
                    <a:p>
                      <a:pPr marL="0" marR="0" algn="ctr">
                        <a:spcBef>
                          <a:spcPts val="0"/>
                        </a:spcBef>
                        <a:spcAft>
                          <a:spcPts val="0"/>
                        </a:spcAft>
                      </a:pPr>
                      <a:r>
                        <a:rPr lang="en-US" sz="1200">
                          <a:effectLst/>
                        </a:rPr>
                        <a:t>Class A</a:t>
                      </a:r>
                      <a:endParaRPr lang="en-US" sz="1000">
                        <a:effectLst/>
                        <a:latin typeface="Times"/>
                        <a:ea typeface="Times New Roman"/>
                        <a:cs typeface="Times New Roman"/>
                      </a:endParaRPr>
                    </a:p>
                  </a:txBody>
                  <a:tcPr marL="68580" marR="68580" marT="0" marB="0" anchor="ctr"/>
                </a:tc>
                <a:tc>
                  <a:txBody>
                    <a:bodyPr/>
                    <a:lstStyle/>
                    <a:p>
                      <a:pPr marL="0" marR="0" algn="ctr">
                        <a:spcBef>
                          <a:spcPts val="0"/>
                        </a:spcBef>
                        <a:spcAft>
                          <a:spcPts val="0"/>
                        </a:spcAft>
                      </a:pPr>
                      <a:r>
                        <a:rPr lang="en-US" sz="1200">
                          <a:effectLst/>
                        </a:rPr>
                        <a:t>Class B</a:t>
                      </a:r>
                      <a:endParaRPr lang="en-US" sz="1000">
                        <a:effectLst/>
                        <a:latin typeface="Times"/>
                        <a:ea typeface="Times New Roman"/>
                        <a:cs typeface="Times New Roman"/>
                      </a:endParaRPr>
                    </a:p>
                  </a:txBody>
                  <a:tcPr marL="68580" marR="68580" marT="0" marB="0" anchor="ctr"/>
                </a:tc>
                <a:tc>
                  <a:txBody>
                    <a:bodyPr/>
                    <a:lstStyle/>
                    <a:p>
                      <a:pPr marL="0" marR="0" algn="ctr">
                        <a:spcBef>
                          <a:spcPts val="0"/>
                        </a:spcBef>
                        <a:spcAft>
                          <a:spcPts val="0"/>
                        </a:spcAft>
                      </a:pPr>
                      <a:r>
                        <a:rPr lang="en-US" sz="1200">
                          <a:effectLst/>
                        </a:rPr>
                        <a:t>Class C</a:t>
                      </a:r>
                      <a:endParaRPr lang="en-US" sz="1000">
                        <a:effectLst/>
                        <a:latin typeface="Times"/>
                        <a:ea typeface="Times New Roman"/>
                        <a:cs typeface="Times New Roman"/>
                      </a:endParaRPr>
                    </a:p>
                  </a:txBody>
                  <a:tcPr marL="68580" marR="68580" marT="0" marB="0" anchor="ctr"/>
                </a:tc>
              </a:tr>
              <a:tr h="0">
                <a:tc>
                  <a:txBody>
                    <a:bodyPr/>
                    <a:lstStyle/>
                    <a:p>
                      <a:pPr marL="0" marR="0" algn="ctr">
                        <a:spcBef>
                          <a:spcPts val="0"/>
                        </a:spcBef>
                        <a:spcAft>
                          <a:spcPts val="0"/>
                        </a:spcAft>
                      </a:pPr>
                      <a:r>
                        <a:rPr lang="en-US" sz="1200">
                          <a:effectLst/>
                        </a:rPr>
                        <a:t>T</a:t>
                      </a:r>
                      <a:r>
                        <a:rPr lang="en-US" sz="1200" baseline="-25000">
                          <a:effectLst/>
                        </a:rPr>
                        <a:t>1/2</a:t>
                      </a:r>
                      <a:r>
                        <a:rPr lang="en-US" sz="1200">
                          <a:effectLst/>
                        </a:rPr>
                        <a:t> &lt; 5 yr</a:t>
                      </a:r>
                      <a:endParaRPr lang="en-US" sz="100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a:effectLst/>
                        </a:rPr>
                        <a:t>700</a:t>
                      </a:r>
                      <a:endParaRPr lang="en-US" sz="1000" b="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a:effectLst/>
                        </a:rPr>
                        <a:t>*</a:t>
                      </a:r>
                      <a:endParaRPr lang="en-US" sz="1000" b="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a:effectLst/>
                        </a:rPr>
                        <a:t>*</a:t>
                      </a:r>
                      <a:endParaRPr lang="en-US" sz="1000" b="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a:effectLst/>
                        </a:rPr>
                        <a:t>NC</a:t>
                      </a:r>
                      <a:endParaRPr lang="en-US" sz="1000" b="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a:effectLst/>
                        </a:rPr>
                        <a:t>*</a:t>
                      </a:r>
                      <a:endParaRPr lang="en-US" sz="1000" b="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a:effectLst/>
                        </a:rPr>
                        <a:t>*</a:t>
                      </a:r>
                      <a:endParaRPr lang="en-US" sz="1000" b="0">
                        <a:effectLst/>
                        <a:latin typeface="Times"/>
                        <a:ea typeface="Times New Roman"/>
                        <a:cs typeface="Times New Roman"/>
                      </a:endParaRPr>
                    </a:p>
                  </a:txBody>
                  <a:tcPr marL="68580" marR="68580" marT="0" marB="0"/>
                </a:tc>
              </a:tr>
              <a:tr h="0">
                <a:tc>
                  <a:txBody>
                    <a:bodyPr/>
                    <a:lstStyle/>
                    <a:p>
                      <a:pPr marL="0" marR="0" algn="ctr">
                        <a:spcBef>
                          <a:spcPts val="0"/>
                        </a:spcBef>
                        <a:spcAft>
                          <a:spcPts val="0"/>
                        </a:spcAft>
                      </a:pPr>
                      <a:r>
                        <a:rPr lang="en-US" sz="1200">
                          <a:effectLst/>
                        </a:rPr>
                        <a:t>H-3</a:t>
                      </a:r>
                      <a:endParaRPr lang="en-US" sz="100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a:effectLst/>
                        </a:rPr>
                        <a:t>40</a:t>
                      </a:r>
                      <a:endParaRPr lang="en-US" sz="1000" b="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a:effectLst/>
                        </a:rPr>
                        <a:t>*</a:t>
                      </a:r>
                      <a:endParaRPr lang="en-US" sz="1000" b="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a:effectLst/>
                        </a:rPr>
                        <a:t>*</a:t>
                      </a:r>
                      <a:endParaRPr lang="en-US" sz="1000" b="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a:effectLst/>
                        </a:rPr>
                        <a:t>65</a:t>
                      </a:r>
                      <a:endParaRPr lang="en-US" sz="1000" b="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a:effectLst/>
                        </a:rPr>
                        <a:t>*</a:t>
                      </a:r>
                      <a:endParaRPr lang="en-US" sz="1000" b="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a:effectLst/>
                        </a:rPr>
                        <a:t>*</a:t>
                      </a:r>
                      <a:endParaRPr lang="en-US" sz="1000" b="0">
                        <a:effectLst/>
                        <a:latin typeface="Times"/>
                        <a:ea typeface="Times New Roman"/>
                        <a:cs typeface="Times New Roman"/>
                      </a:endParaRPr>
                    </a:p>
                  </a:txBody>
                  <a:tcPr marL="68580" marR="68580" marT="0" marB="0"/>
                </a:tc>
              </a:tr>
              <a:tr h="0">
                <a:tc>
                  <a:txBody>
                    <a:bodyPr/>
                    <a:lstStyle/>
                    <a:p>
                      <a:pPr marL="0" marR="0" algn="ctr">
                        <a:spcBef>
                          <a:spcPts val="0"/>
                        </a:spcBef>
                        <a:spcAft>
                          <a:spcPts val="0"/>
                        </a:spcAft>
                      </a:pPr>
                      <a:r>
                        <a:rPr lang="en-US" sz="1200">
                          <a:effectLst/>
                        </a:rPr>
                        <a:t>Co-60</a:t>
                      </a:r>
                      <a:endParaRPr lang="en-US" sz="100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a:effectLst/>
                        </a:rPr>
                        <a:t>700</a:t>
                      </a:r>
                      <a:endParaRPr lang="en-US" sz="1000" b="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a:effectLst/>
                        </a:rPr>
                        <a:t>*</a:t>
                      </a:r>
                      <a:endParaRPr lang="en-US" sz="1000" b="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a:effectLst/>
                        </a:rPr>
                        <a:t>*</a:t>
                      </a:r>
                      <a:endParaRPr lang="en-US" sz="1000" b="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a:effectLst/>
                        </a:rPr>
                        <a:t>1000</a:t>
                      </a:r>
                      <a:endParaRPr lang="en-US" sz="1000" b="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a:effectLst/>
                        </a:rPr>
                        <a:t>*</a:t>
                      </a:r>
                      <a:endParaRPr lang="en-US" sz="1000" b="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a:effectLst/>
                        </a:rPr>
                        <a:t>*</a:t>
                      </a:r>
                      <a:endParaRPr lang="en-US" sz="1000" b="0">
                        <a:effectLst/>
                        <a:latin typeface="Times"/>
                        <a:ea typeface="Times New Roman"/>
                        <a:cs typeface="Times New Roman"/>
                      </a:endParaRPr>
                    </a:p>
                  </a:txBody>
                  <a:tcPr marL="68580" marR="68580" marT="0" marB="0"/>
                </a:tc>
              </a:tr>
              <a:tr h="0">
                <a:tc>
                  <a:txBody>
                    <a:bodyPr/>
                    <a:lstStyle/>
                    <a:p>
                      <a:pPr marL="0" marR="0" algn="ctr">
                        <a:spcBef>
                          <a:spcPts val="0"/>
                        </a:spcBef>
                        <a:spcAft>
                          <a:spcPts val="0"/>
                        </a:spcAft>
                      </a:pPr>
                      <a:r>
                        <a:rPr lang="en-US" sz="1200" dirty="0">
                          <a:solidFill>
                            <a:schemeClr val="accent2"/>
                          </a:solidFill>
                          <a:effectLst/>
                        </a:rPr>
                        <a:t>Ni-63</a:t>
                      </a:r>
                      <a:endParaRPr lang="en-US" sz="1000" dirty="0">
                        <a:solidFill>
                          <a:schemeClr val="accent2"/>
                        </a:solidFill>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dirty="0">
                          <a:solidFill>
                            <a:schemeClr val="accent2"/>
                          </a:solidFill>
                          <a:effectLst/>
                        </a:rPr>
                        <a:t>3.5</a:t>
                      </a:r>
                      <a:endParaRPr lang="en-US" sz="1000" b="0" dirty="0">
                        <a:solidFill>
                          <a:schemeClr val="accent2"/>
                        </a:solidFill>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1" dirty="0">
                          <a:solidFill>
                            <a:schemeClr val="accent2"/>
                          </a:solidFill>
                          <a:effectLst/>
                        </a:rPr>
                        <a:t>70</a:t>
                      </a:r>
                      <a:endParaRPr lang="en-US" sz="1000" b="1" dirty="0">
                        <a:solidFill>
                          <a:schemeClr val="accent2"/>
                        </a:solidFill>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1" dirty="0">
                          <a:solidFill>
                            <a:schemeClr val="accent2"/>
                          </a:solidFill>
                          <a:effectLst/>
                        </a:rPr>
                        <a:t>700</a:t>
                      </a:r>
                      <a:endParaRPr lang="en-US" sz="1000" b="1" dirty="0">
                        <a:solidFill>
                          <a:schemeClr val="accent2"/>
                        </a:solidFill>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1" dirty="0">
                          <a:solidFill>
                            <a:schemeClr val="accent2"/>
                          </a:solidFill>
                          <a:effectLst/>
                        </a:rPr>
                        <a:t>24</a:t>
                      </a:r>
                      <a:endParaRPr lang="en-US" sz="1000" b="1" dirty="0">
                        <a:solidFill>
                          <a:schemeClr val="accent2"/>
                        </a:solidFill>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1" dirty="0">
                          <a:solidFill>
                            <a:schemeClr val="accent2"/>
                          </a:solidFill>
                          <a:effectLst/>
                        </a:rPr>
                        <a:t>490</a:t>
                      </a:r>
                      <a:endParaRPr lang="en-US" sz="1000" b="1" dirty="0">
                        <a:solidFill>
                          <a:schemeClr val="accent2"/>
                        </a:solidFill>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1" dirty="0">
                          <a:solidFill>
                            <a:schemeClr val="accent2"/>
                          </a:solidFill>
                          <a:effectLst/>
                        </a:rPr>
                        <a:t>4900</a:t>
                      </a:r>
                      <a:endParaRPr lang="en-US" sz="1000" b="1" dirty="0">
                        <a:solidFill>
                          <a:schemeClr val="accent2"/>
                        </a:solidFill>
                        <a:effectLst/>
                        <a:latin typeface="Times"/>
                        <a:ea typeface="Times New Roman"/>
                        <a:cs typeface="Times New Roman"/>
                      </a:endParaRPr>
                    </a:p>
                  </a:txBody>
                  <a:tcPr marL="68580" marR="68580" marT="0" marB="0"/>
                </a:tc>
              </a:tr>
              <a:tr h="0">
                <a:tc>
                  <a:txBody>
                    <a:bodyPr/>
                    <a:lstStyle/>
                    <a:p>
                      <a:pPr marL="0" marR="0" algn="ctr">
                        <a:spcBef>
                          <a:spcPts val="0"/>
                        </a:spcBef>
                        <a:spcAft>
                          <a:spcPts val="0"/>
                        </a:spcAft>
                      </a:pPr>
                      <a:r>
                        <a:rPr lang="en-US" sz="1200">
                          <a:effectLst/>
                        </a:rPr>
                        <a:t>Ni-63 in activated metal</a:t>
                      </a:r>
                      <a:endParaRPr lang="en-US" sz="100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a:effectLst/>
                        </a:rPr>
                        <a:t>35</a:t>
                      </a:r>
                      <a:endParaRPr lang="en-US" sz="1000" b="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a:effectLst/>
                        </a:rPr>
                        <a:t>700</a:t>
                      </a:r>
                      <a:endParaRPr lang="en-US" sz="1000" b="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dirty="0">
                          <a:effectLst/>
                        </a:rPr>
                        <a:t>7000</a:t>
                      </a:r>
                      <a:endParaRPr lang="en-US" sz="1000" b="0" dirty="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dirty="0">
                          <a:effectLst/>
                        </a:rPr>
                        <a:t>240 </a:t>
                      </a:r>
                      <a:endParaRPr lang="en-US" sz="1000" b="0" dirty="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dirty="0">
                          <a:effectLst/>
                        </a:rPr>
                        <a:t>4900</a:t>
                      </a:r>
                      <a:endParaRPr lang="en-US" sz="1000" b="0" dirty="0">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0">
                          <a:effectLst/>
                        </a:rPr>
                        <a:t>49000</a:t>
                      </a:r>
                      <a:endParaRPr lang="en-US" sz="1000" b="0">
                        <a:effectLst/>
                        <a:latin typeface="Times"/>
                        <a:ea typeface="Times New Roman"/>
                        <a:cs typeface="Times New Roman"/>
                      </a:endParaRPr>
                    </a:p>
                  </a:txBody>
                  <a:tcPr marL="68580" marR="68580" marT="0" marB="0"/>
                </a:tc>
              </a:tr>
              <a:tr h="0">
                <a:tc>
                  <a:txBody>
                    <a:bodyPr/>
                    <a:lstStyle/>
                    <a:p>
                      <a:pPr marL="0" marR="0" algn="ctr">
                        <a:spcBef>
                          <a:spcPts val="0"/>
                        </a:spcBef>
                        <a:spcAft>
                          <a:spcPts val="0"/>
                        </a:spcAft>
                      </a:pPr>
                      <a:r>
                        <a:rPr lang="en-US" sz="1200" b="1" dirty="0">
                          <a:solidFill>
                            <a:schemeClr val="accent2"/>
                          </a:solidFill>
                          <a:effectLst/>
                        </a:rPr>
                        <a:t>Sr-90</a:t>
                      </a:r>
                      <a:endParaRPr lang="en-US" sz="1000" b="1" dirty="0">
                        <a:solidFill>
                          <a:schemeClr val="accent2"/>
                        </a:solidFill>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1" dirty="0">
                          <a:solidFill>
                            <a:schemeClr val="accent2"/>
                          </a:solidFill>
                          <a:effectLst/>
                        </a:rPr>
                        <a:t>0.4</a:t>
                      </a:r>
                      <a:endParaRPr lang="en-US" sz="1000" b="1" dirty="0">
                        <a:solidFill>
                          <a:schemeClr val="accent2"/>
                        </a:solidFill>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1" dirty="0">
                          <a:solidFill>
                            <a:schemeClr val="accent2"/>
                          </a:solidFill>
                          <a:effectLst/>
                        </a:rPr>
                        <a:t>150</a:t>
                      </a:r>
                      <a:endParaRPr lang="en-US" sz="1000" b="1" dirty="0">
                        <a:solidFill>
                          <a:schemeClr val="accent2"/>
                        </a:solidFill>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1" dirty="0">
                          <a:solidFill>
                            <a:schemeClr val="accent2"/>
                          </a:solidFill>
                          <a:effectLst/>
                        </a:rPr>
                        <a:t>7000</a:t>
                      </a:r>
                      <a:endParaRPr lang="en-US" sz="1000" b="1" dirty="0">
                        <a:solidFill>
                          <a:schemeClr val="accent2"/>
                        </a:solidFill>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1" dirty="0">
                          <a:solidFill>
                            <a:schemeClr val="accent2"/>
                          </a:solidFill>
                          <a:effectLst/>
                        </a:rPr>
                        <a:t>3.5</a:t>
                      </a:r>
                      <a:endParaRPr lang="en-US" sz="1000" b="1" dirty="0">
                        <a:solidFill>
                          <a:schemeClr val="accent2"/>
                        </a:solidFill>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1" dirty="0">
                          <a:solidFill>
                            <a:schemeClr val="accent2"/>
                          </a:solidFill>
                          <a:effectLst/>
                        </a:rPr>
                        <a:t>1300</a:t>
                      </a:r>
                      <a:endParaRPr lang="en-US" sz="1000" b="1" dirty="0">
                        <a:solidFill>
                          <a:schemeClr val="accent2"/>
                        </a:solidFill>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1" dirty="0">
                          <a:solidFill>
                            <a:schemeClr val="accent2"/>
                          </a:solidFill>
                          <a:effectLst/>
                        </a:rPr>
                        <a:t>61000</a:t>
                      </a:r>
                      <a:endParaRPr lang="en-US" sz="1000" b="1" dirty="0">
                        <a:solidFill>
                          <a:schemeClr val="accent2"/>
                        </a:solidFill>
                        <a:effectLst/>
                        <a:latin typeface="Times"/>
                        <a:ea typeface="Times New Roman"/>
                        <a:cs typeface="Times New Roman"/>
                      </a:endParaRPr>
                    </a:p>
                  </a:txBody>
                  <a:tcPr marL="68580" marR="68580" marT="0" marB="0"/>
                </a:tc>
              </a:tr>
              <a:tr h="0">
                <a:tc>
                  <a:txBody>
                    <a:bodyPr/>
                    <a:lstStyle/>
                    <a:p>
                      <a:pPr marL="0" marR="0" algn="ctr">
                        <a:spcBef>
                          <a:spcPts val="0"/>
                        </a:spcBef>
                        <a:spcAft>
                          <a:spcPts val="0"/>
                        </a:spcAft>
                      </a:pPr>
                      <a:r>
                        <a:rPr lang="en-US" sz="1200" b="1" dirty="0">
                          <a:solidFill>
                            <a:schemeClr val="accent2"/>
                          </a:solidFill>
                          <a:effectLst/>
                        </a:rPr>
                        <a:t>Cs-137</a:t>
                      </a:r>
                      <a:endParaRPr lang="en-US" sz="1000" b="1" dirty="0">
                        <a:solidFill>
                          <a:schemeClr val="accent2"/>
                        </a:solidFill>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1" dirty="0">
                          <a:solidFill>
                            <a:schemeClr val="accent2"/>
                          </a:solidFill>
                          <a:effectLst/>
                        </a:rPr>
                        <a:t>1</a:t>
                      </a:r>
                      <a:endParaRPr lang="en-US" sz="1000" b="1" dirty="0">
                        <a:solidFill>
                          <a:schemeClr val="accent2"/>
                        </a:solidFill>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1" dirty="0">
                          <a:solidFill>
                            <a:schemeClr val="accent2"/>
                          </a:solidFill>
                          <a:effectLst/>
                        </a:rPr>
                        <a:t>44</a:t>
                      </a:r>
                      <a:endParaRPr lang="en-US" sz="1000" b="1" dirty="0">
                        <a:solidFill>
                          <a:schemeClr val="accent2"/>
                        </a:solidFill>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1" dirty="0">
                          <a:solidFill>
                            <a:schemeClr val="accent2"/>
                          </a:solidFill>
                          <a:effectLst/>
                        </a:rPr>
                        <a:t>4600</a:t>
                      </a:r>
                      <a:endParaRPr lang="en-US" sz="1000" b="1" dirty="0">
                        <a:solidFill>
                          <a:schemeClr val="accent2"/>
                        </a:solidFill>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1" dirty="0">
                          <a:solidFill>
                            <a:schemeClr val="accent2"/>
                          </a:solidFill>
                          <a:effectLst/>
                        </a:rPr>
                        <a:t>1.5</a:t>
                      </a:r>
                      <a:endParaRPr lang="en-US" sz="1000" b="1" dirty="0">
                        <a:solidFill>
                          <a:schemeClr val="accent2"/>
                        </a:solidFill>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1" dirty="0">
                          <a:solidFill>
                            <a:schemeClr val="accent2"/>
                          </a:solidFill>
                          <a:effectLst/>
                        </a:rPr>
                        <a:t>65</a:t>
                      </a:r>
                      <a:endParaRPr lang="en-US" sz="1000" b="1" dirty="0">
                        <a:solidFill>
                          <a:schemeClr val="accent2"/>
                        </a:solidFill>
                        <a:effectLst/>
                        <a:latin typeface="Times"/>
                        <a:ea typeface="Times New Roman"/>
                        <a:cs typeface="Times New Roman"/>
                      </a:endParaRPr>
                    </a:p>
                  </a:txBody>
                  <a:tcPr marL="68580" marR="68580" marT="0" marB="0"/>
                </a:tc>
                <a:tc>
                  <a:txBody>
                    <a:bodyPr/>
                    <a:lstStyle/>
                    <a:p>
                      <a:pPr marL="0" marR="0" algn="ctr">
                        <a:spcBef>
                          <a:spcPts val="0"/>
                        </a:spcBef>
                        <a:spcAft>
                          <a:spcPts val="0"/>
                        </a:spcAft>
                      </a:pPr>
                      <a:r>
                        <a:rPr lang="en-US" sz="1200" b="1" dirty="0">
                          <a:solidFill>
                            <a:schemeClr val="accent2"/>
                          </a:solidFill>
                          <a:effectLst/>
                        </a:rPr>
                        <a:t>7100</a:t>
                      </a:r>
                      <a:endParaRPr lang="en-US" sz="1000" b="1" dirty="0">
                        <a:solidFill>
                          <a:schemeClr val="accent2"/>
                        </a:solidFill>
                        <a:effectLst/>
                        <a:latin typeface="Times"/>
                        <a:ea typeface="Times New Roman"/>
                        <a:cs typeface="Times New Roman"/>
                      </a:endParaRPr>
                    </a:p>
                  </a:txBody>
                  <a:tcPr marL="68580" marR="68580" marT="0" marB="0"/>
                </a:tc>
              </a:tr>
            </a:tbl>
          </a:graphicData>
        </a:graphic>
      </p:graphicFrame>
      <p:sp>
        <p:nvSpPr>
          <p:cNvPr id="7" name="TextBox 6"/>
          <p:cNvSpPr txBox="1"/>
          <p:nvPr/>
        </p:nvSpPr>
        <p:spPr>
          <a:xfrm>
            <a:off x="1450384" y="927407"/>
            <a:ext cx="2514600" cy="338554"/>
          </a:xfrm>
          <a:prstGeom prst="rect">
            <a:avLst/>
          </a:prstGeom>
          <a:noFill/>
        </p:spPr>
        <p:txBody>
          <a:bodyPr wrap="square" rtlCol="0">
            <a:spAutoFit/>
          </a:bodyPr>
          <a:lstStyle/>
          <a:p>
            <a:r>
              <a:rPr lang="en-US" b="1" dirty="0"/>
              <a:t>10 CFR 61.55 Table 1</a:t>
            </a:r>
          </a:p>
        </p:txBody>
      </p:sp>
      <p:sp>
        <p:nvSpPr>
          <p:cNvPr id="8" name="TextBox 7"/>
          <p:cNvSpPr txBox="1"/>
          <p:nvPr/>
        </p:nvSpPr>
        <p:spPr>
          <a:xfrm>
            <a:off x="1534336" y="3284180"/>
            <a:ext cx="2514600" cy="338554"/>
          </a:xfrm>
          <a:prstGeom prst="rect">
            <a:avLst/>
          </a:prstGeom>
          <a:noFill/>
        </p:spPr>
        <p:txBody>
          <a:bodyPr wrap="square" rtlCol="0">
            <a:spAutoFit/>
          </a:bodyPr>
          <a:lstStyle/>
          <a:p>
            <a:r>
              <a:rPr lang="en-US" b="1" dirty="0" smtClean="0"/>
              <a:t>10 CFR 61.55 Table 2</a:t>
            </a:r>
            <a:endParaRPr lang="en-US" b="1" dirty="0"/>
          </a:p>
        </p:txBody>
      </p:sp>
      <p:sp>
        <p:nvSpPr>
          <p:cNvPr id="9" name="TextBox 8"/>
          <p:cNvSpPr txBox="1"/>
          <p:nvPr/>
        </p:nvSpPr>
        <p:spPr>
          <a:xfrm>
            <a:off x="1752600" y="5191752"/>
            <a:ext cx="5153186" cy="338554"/>
          </a:xfrm>
          <a:prstGeom prst="rect">
            <a:avLst/>
          </a:prstGeom>
          <a:noFill/>
        </p:spPr>
        <p:txBody>
          <a:bodyPr wrap="square" rtlCol="0">
            <a:spAutoFit/>
          </a:bodyPr>
          <a:lstStyle/>
          <a:p>
            <a:pPr algn="l"/>
            <a:r>
              <a:rPr lang="en-US" b="1" dirty="0" smtClean="0">
                <a:solidFill>
                  <a:schemeClr val="accent2"/>
                </a:solidFill>
              </a:rPr>
              <a:t>Current dominant </a:t>
            </a:r>
            <a:r>
              <a:rPr lang="en-US" b="1" dirty="0">
                <a:solidFill>
                  <a:schemeClr val="accent2"/>
                </a:solidFill>
              </a:rPr>
              <a:t>waste class controlling nuclides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1177" y="1443720"/>
            <a:ext cx="233013" cy="23301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1177" y="1587691"/>
            <a:ext cx="233013" cy="23301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1177" y="2346414"/>
            <a:ext cx="233013" cy="23301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1177" y="2536202"/>
            <a:ext cx="233013" cy="233013"/>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1177" y="2702108"/>
            <a:ext cx="233013" cy="23301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1177" y="2163381"/>
            <a:ext cx="233013" cy="23301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0269726" y="4839679"/>
            <a:ext cx="233013" cy="233013"/>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0265583" y="4484394"/>
            <a:ext cx="233013" cy="233013"/>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0266282" y="4309804"/>
            <a:ext cx="233013" cy="233013"/>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0266282" y="4118548"/>
            <a:ext cx="233013" cy="233013"/>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0266981" y="3933377"/>
            <a:ext cx="233013" cy="233013"/>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0270426" y="4654507"/>
            <a:ext cx="233013" cy="233013"/>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9686655" y="1967489"/>
            <a:ext cx="233013" cy="233013"/>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9689077" y="1763739"/>
            <a:ext cx="233013" cy="233013"/>
          </a:xfrm>
          <a:prstGeom prst="rect">
            <a:avLst/>
          </a:prstGeom>
        </p:spPr>
      </p:pic>
      <p:sp>
        <p:nvSpPr>
          <p:cNvPr id="23" name="Rounded Rectangle 22"/>
          <p:cNvSpPr/>
          <p:nvPr/>
        </p:nvSpPr>
        <p:spPr bwMode="auto">
          <a:xfrm>
            <a:off x="753117" y="5585563"/>
            <a:ext cx="10165832" cy="80872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r>
              <a:rPr lang="en-US" sz="2400" b="1" dirty="0" smtClean="0">
                <a:solidFill>
                  <a:srgbClr val="000000"/>
                </a:solidFill>
                <a:latin typeface="Arial" charset="0"/>
              </a:rPr>
              <a:t>Some limits increase, some decrease, but current limits focus on wrong nuclides</a:t>
            </a:r>
            <a:endParaRPr lang="en-US" sz="2400" b="1" dirty="0">
              <a:solidFill>
                <a:srgbClr val="000000"/>
              </a:solidFill>
              <a:latin typeface="Arial" charset="0"/>
            </a:endParaRPr>
          </a:p>
        </p:txBody>
      </p:sp>
    </p:spTree>
    <p:extLst>
      <p:ext uri="{BB962C8B-B14F-4D97-AF65-F5344CB8AC3E}">
        <p14:creationId xmlns:p14="http://schemas.microsoft.com/office/powerpoint/2010/main" val="3804505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903970" y="458260"/>
            <a:ext cx="2867228" cy="3855181"/>
          </a:xfrm>
          <a:prstGeom prst="rect">
            <a:avLst/>
          </a:prstGeom>
          <a:ln>
            <a:solidFill>
              <a:schemeClr val="tx1"/>
            </a:solidFill>
          </a:ln>
        </p:spPr>
      </p:pic>
      <p:sp>
        <p:nvSpPr>
          <p:cNvPr id="2" name="Title 1"/>
          <p:cNvSpPr>
            <a:spLocks noGrp="1"/>
          </p:cNvSpPr>
          <p:nvPr>
            <p:ph type="title"/>
          </p:nvPr>
        </p:nvSpPr>
        <p:spPr>
          <a:xfrm>
            <a:off x="365760" y="182562"/>
            <a:ext cx="8538210" cy="994727"/>
          </a:xfrm>
        </p:spPr>
        <p:txBody>
          <a:bodyPr>
            <a:normAutofit/>
          </a:bodyPr>
          <a:lstStyle/>
          <a:p>
            <a:r>
              <a:rPr lang="en-US" dirty="0" smtClean="0"/>
              <a:t>EPRI Research Regarding VLLW</a:t>
            </a:r>
            <a:endParaRPr lang="en-US" dirty="0"/>
          </a:p>
        </p:txBody>
      </p:sp>
      <p:sp>
        <p:nvSpPr>
          <p:cNvPr id="3" name="Content Placeholder 2"/>
          <p:cNvSpPr>
            <a:spLocks noGrp="1"/>
          </p:cNvSpPr>
          <p:nvPr>
            <p:ph idx="1"/>
          </p:nvPr>
        </p:nvSpPr>
        <p:spPr>
          <a:xfrm>
            <a:off x="442548" y="942890"/>
            <a:ext cx="5811018" cy="5630031"/>
          </a:xfrm>
        </p:spPr>
        <p:txBody>
          <a:bodyPr>
            <a:normAutofit/>
          </a:bodyPr>
          <a:lstStyle/>
          <a:p>
            <a:r>
              <a:rPr lang="en-US" sz="2600" dirty="0" smtClean="0"/>
              <a:t>2 publically available reports</a:t>
            </a:r>
          </a:p>
          <a:p>
            <a:r>
              <a:rPr lang="en-US" sz="2600" dirty="0"/>
              <a:t>Investigation </a:t>
            </a:r>
            <a:r>
              <a:rPr lang="en-US" sz="2600" dirty="0" smtClean="0"/>
              <a:t>conclusions</a:t>
            </a:r>
            <a:r>
              <a:rPr lang="en-US" sz="2600" dirty="0"/>
              <a:t>:</a:t>
            </a:r>
          </a:p>
          <a:p>
            <a:pPr lvl="1"/>
            <a:r>
              <a:rPr lang="en-US" sz="2600" dirty="0"/>
              <a:t>Safe, practical and practiced in the US and abroad</a:t>
            </a:r>
          </a:p>
          <a:p>
            <a:pPr lvl="1"/>
            <a:r>
              <a:rPr lang="en-US" sz="2600" dirty="0"/>
              <a:t>Significant industry O&amp;M and decommissioning savings can be realized with RCRA VLLW disposal path</a:t>
            </a:r>
          </a:p>
          <a:p>
            <a:r>
              <a:rPr lang="en-US" sz="2600" dirty="0"/>
              <a:t>Project provides valuable technical input to the process of risk informing 10 CFR Part </a:t>
            </a:r>
            <a:r>
              <a:rPr lang="en-US" sz="2600" dirty="0" smtClean="0"/>
              <a:t>61</a:t>
            </a:r>
          </a:p>
          <a:p>
            <a:r>
              <a:rPr lang="en-US" sz="2600" dirty="0" smtClean="0"/>
              <a:t>We should start a conversation</a:t>
            </a:r>
            <a:endParaRPr lang="en-US" sz="2600" dirty="0"/>
          </a:p>
        </p:txBody>
      </p:sp>
      <p:pic>
        <p:nvPicPr>
          <p:cNvPr id="8" name="Picture 7"/>
          <p:cNvPicPr>
            <a:picLocks noChangeAspect="1"/>
          </p:cNvPicPr>
          <p:nvPr/>
        </p:nvPicPr>
        <p:blipFill>
          <a:blip r:embed="rId4"/>
          <a:stretch>
            <a:fillRect/>
          </a:stretch>
        </p:blipFill>
        <p:spPr>
          <a:xfrm>
            <a:off x="6400800" y="2385851"/>
            <a:ext cx="2867228" cy="3855181"/>
          </a:xfrm>
          <a:prstGeom prst="rect">
            <a:avLst/>
          </a:prstGeom>
          <a:ln>
            <a:solidFill>
              <a:schemeClr val="tx1"/>
            </a:solidFill>
          </a:ln>
        </p:spPr>
      </p:pic>
      <p:sp>
        <p:nvSpPr>
          <p:cNvPr id="4" name="Rectangle 3"/>
          <p:cNvSpPr/>
          <p:nvPr/>
        </p:nvSpPr>
        <p:spPr>
          <a:xfrm>
            <a:off x="10448400" y="3974887"/>
            <a:ext cx="1322798" cy="338554"/>
          </a:xfrm>
          <a:prstGeom prst="rect">
            <a:avLst/>
          </a:prstGeom>
        </p:spPr>
        <p:txBody>
          <a:bodyPr wrap="none">
            <a:spAutoFit/>
          </a:bodyPr>
          <a:lstStyle/>
          <a:p>
            <a:r>
              <a:rPr lang="en-US" dirty="0"/>
              <a:t>3002000587</a:t>
            </a:r>
          </a:p>
        </p:txBody>
      </p:sp>
      <p:sp>
        <p:nvSpPr>
          <p:cNvPr id="5" name="Rectangle 4"/>
          <p:cNvSpPr/>
          <p:nvPr/>
        </p:nvSpPr>
        <p:spPr>
          <a:xfrm>
            <a:off x="8286670" y="5902478"/>
            <a:ext cx="981358" cy="338554"/>
          </a:xfrm>
          <a:prstGeom prst="rect">
            <a:avLst/>
          </a:prstGeom>
        </p:spPr>
        <p:txBody>
          <a:bodyPr wrap="none">
            <a:spAutoFit/>
          </a:bodyPr>
          <a:lstStyle/>
          <a:p>
            <a:r>
              <a:rPr lang="en-US" dirty="0"/>
              <a:t>1024844</a:t>
            </a:r>
          </a:p>
        </p:txBody>
      </p:sp>
    </p:spTree>
    <p:extLst>
      <p:ext uri="{BB962C8B-B14F-4D97-AF65-F5344CB8AC3E}">
        <p14:creationId xmlns:p14="http://schemas.microsoft.com/office/powerpoint/2010/main" val="3025467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65760" y="182562"/>
            <a:ext cx="11430000" cy="1044353"/>
          </a:xfrm>
        </p:spPr>
        <p:txBody>
          <a:bodyPr>
            <a:normAutofit fontScale="90000"/>
          </a:bodyPr>
          <a:lstStyle/>
          <a:p>
            <a:r>
              <a:rPr lang="en-US" dirty="0" smtClean="0"/>
              <a:t>VLLW Cost Savings Projection</a:t>
            </a:r>
            <a:br>
              <a:rPr lang="en-US" dirty="0" smtClean="0"/>
            </a:br>
            <a:r>
              <a:rPr lang="en-US" dirty="0" smtClean="0"/>
              <a:t> EPRI Report: 1024844</a:t>
            </a:r>
            <a:endParaRPr lang="en-US" dirty="0">
              <a:solidFill>
                <a:schemeClr val="tx1"/>
              </a:solidFill>
            </a:endParaRPr>
          </a:p>
        </p:txBody>
      </p:sp>
      <p:graphicFrame>
        <p:nvGraphicFramePr>
          <p:cNvPr id="6" name="Chart 5"/>
          <p:cNvGraphicFramePr>
            <a:graphicFrameLocks/>
          </p:cNvGraphicFramePr>
          <p:nvPr>
            <p:extLst/>
          </p:nvPr>
        </p:nvGraphicFramePr>
        <p:xfrm>
          <a:off x="2260579" y="1448790"/>
          <a:ext cx="7884907" cy="4678878"/>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bwMode="auto">
          <a:xfrm>
            <a:off x="8873073" y="2327671"/>
            <a:ext cx="0" cy="748145"/>
          </a:xfrm>
          <a:prstGeom prst="straightConnector1">
            <a:avLst/>
          </a:prstGeom>
          <a:solidFill>
            <a:schemeClr val="accent1"/>
          </a:solidFill>
          <a:ln w="9525" cap="flat" cmpd="sng" algn="ctr">
            <a:solidFill>
              <a:srgbClr val="FF0000"/>
            </a:solidFill>
            <a:prstDash val="solid"/>
            <a:round/>
            <a:headEnd type="triangle" w="med" len="med"/>
            <a:tailEnd type="triangle"/>
          </a:ln>
          <a:effectLst/>
        </p:spPr>
      </p:cxnSp>
      <p:sp>
        <p:nvSpPr>
          <p:cNvPr id="8" name="TextBox 7"/>
          <p:cNvSpPr txBox="1"/>
          <p:nvPr/>
        </p:nvSpPr>
        <p:spPr>
          <a:xfrm>
            <a:off x="6666063" y="2363189"/>
            <a:ext cx="2137560" cy="338554"/>
          </a:xfrm>
          <a:prstGeom prst="rect">
            <a:avLst/>
          </a:prstGeom>
          <a:solidFill>
            <a:schemeClr val="bg1"/>
          </a:solidFill>
        </p:spPr>
        <p:txBody>
          <a:bodyPr wrap="square" rtlCol="0">
            <a:spAutoFit/>
          </a:bodyPr>
          <a:lstStyle/>
          <a:p>
            <a:r>
              <a:rPr lang="en-US" b="1" dirty="0">
                <a:solidFill>
                  <a:srgbClr val="FF0000"/>
                </a:solidFill>
              </a:rPr>
              <a:t>~$6 Billion Gap NPV</a:t>
            </a:r>
          </a:p>
        </p:txBody>
      </p:sp>
    </p:spTree>
    <p:extLst>
      <p:ext uri="{BB962C8B-B14F-4D97-AF65-F5344CB8AC3E}">
        <p14:creationId xmlns:p14="http://schemas.microsoft.com/office/powerpoint/2010/main" val="1648943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ChangeArrowheads="1"/>
          </p:cNvSpPr>
          <p:nvPr>
            <p:ph type="title"/>
          </p:nvPr>
        </p:nvSpPr>
        <p:spPr>
          <a:xfrm>
            <a:off x="487680" y="182563"/>
            <a:ext cx="11460480" cy="914400"/>
          </a:xfrm>
        </p:spPr>
        <p:txBody>
          <a:bodyPr>
            <a:noAutofit/>
          </a:bodyPr>
          <a:lstStyle/>
          <a:p>
            <a:r>
              <a:rPr lang="en-US" dirty="0"/>
              <a:t>Together…Shaping the Future of Electricity</a:t>
            </a:r>
            <a:endParaRPr lang="en-US" i="1" dirty="0"/>
          </a:p>
        </p:txBody>
      </p:sp>
      <p:sp>
        <p:nvSpPr>
          <p:cNvPr id="774167" name="Rectangle 23"/>
          <p:cNvSpPr>
            <a:spLocks noGrp="1" noChangeArrowheads="1"/>
          </p:cNvSpPr>
          <p:nvPr>
            <p:ph idx="1"/>
          </p:nvPr>
        </p:nvSpPr>
        <p:spPr>
          <a:xfrm>
            <a:off x="487680" y="1280160"/>
            <a:ext cx="6583680" cy="3927944"/>
          </a:xfrm>
        </p:spPr>
        <p:txBody>
          <a:bodyPr>
            <a:normAutofit/>
          </a:bodyPr>
          <a:lstStyle/>
          <a:p>
            <a:pPr marL="0" indent="0">
              <a:spcBef>
                <a:spcPts val="0"/>
              </a:spcBef>
              <a:spcAft>
                <a:spcPts val="1800"/>
              </a:spcAft>
              <a:buNone/>
            </a:pPr>
            <a:r>
              <a:rPr lang="en-US" sz="4400" b="1" dirty="0">
                <a:solidFill>
                  <a:schemeClr val="tx2"/>
                </a:solidFill>
              </a:rPr>
              <a:t>EPRI’s Mission</a:t>
            </a:r>
          </a:p>
          <a:p>
            <a:pPr marL="0" indent="0">
              <a:spcBef>
                <a:spcPts val="0"/>
              </a:spcBef>
              <a:spcAft>
                <a:spcPts val="1800"/>
              </a:spcAft>
              <a:buNone/>
            </a:pPr>
            <a:r>
              <a:rPr lang="en-US" dirty="0">
                <a:solidFill>
                  <a:schemeClr val="tx1"/>
                </a:solidFill>
              </a:rPr>
              <a:t>Advancing </a:t>
            </a:r>
            <a:r>
              <a:rPr lang="en-US" b="1" i="1" dirty="0">
                <a:solidFill>
                  <a:schemeClr val="tx1"/>
                </a:solidFill>
              </a:rPr>
              <a:t>safe</a:t>
            </a:r>
            <a:r>
              <a:rPr lang="en-US" dirty="0">
                <a:solidFill>
                  <a:schemeClr val="tx1"/>
                </a:solidFill>
              </a:rPr>
              <a:t>, </a:t>
            </a:r>
            <a:r>
              <a:rPr lang="en-US" b="1" i="1" dirty="0">
                <a:solidFill>
                  <a:schemeClr val="tx1"/>
                </a:solidFill>
              </a:rPr>
              <a:t>reliable</a:t>
            </a:r>
            <a:r>
              <a:rPr lang="en-US" dirty="0">
                <a:solidFill>
                  <a:schemeClr val="tx1"/>
                </a:solidFill>
              </a:rPr>
              <a:t>, </a:t>
            </a:r>
            <a:r>
              <a:rPr lang="en-US" b="1" i="1" dirty="0">
                <a:solidFill>
                  <a:schemeClr val="tx1"/>
                </a:solidFill>
              </a:rPr>
              <a:t>affordable</a:t>
            </a:r>
            <a:r>
              <a:rPr lang="en-US" dirty="0">
                <a:solidFill>
                  <a:schemeClr val="tx1"/>
                </a:solidFill>
              </a:rPr>
              <a:t> and </a:t>
            </a:r>
            <a:r>
              <a:rPr lang="en-US" b="1" i="1" dirty="0">
                <a:solidFill>
                  <a:schemeClr val="tx1"/>
                </a:solidFill>
              </a:rPr>
              <a:t>environmentally responsible </a:t>
            </a:r>
            <a:r>
              <a:rPr lang="en-US" dirty="0">
                <a:solidFill>
                  <a:schemeClr val="tx1"/>
                </a:solidFill>
              </a:rPr>
              <a:t>electricity for society through global collaboration, thought leadership and science </a:t>
            </a:r>
            <a:br>
              <a:rPr lang="en-US" dirty="0">
                <a:solidFill>
                  <a:schemeClr val="tx1"/>
                </a:solidFill>
              </a:rPr>
            </a:br>
            <a:r>
              <a:rPr lang="en-US" dirty="0">
                <a:solidFill>
                  <a:schemeClr val="tx1"/>
                </a:solidFill>
              </a:rPr>
              <a:t>&amp; technology innovation</a:t>
            </a:r>
          </a:p>
        </p:txBody>
      </p:sp>
      <p:pic>
        <p:nvPicPr>
          <p:cNvPr id="8" name="Picture 7" descr="EPRI Mission icon.png"/>
          <p:cNvPicPr>
            <a:picLocks noChangeAspect="1"/>
          </p:cNvPicPr>
          <p:nvPr/>
        </p:nvPicPr>
        <p:blipFill>
          <a:blip r:embed="rId3" cstate="print"/>
          <a:stretch>
            <a:fillRect/>
          </a:stretch>
        </p:blipFill>
        <p:spPr>
          <a:xfrm>
            <a:off x="7071360" y="1197123"/>
            <a:ext cx="4418654" cy="4094018"/>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487680" y="5565912"/>
            <a:ext cx="10435424" cy="769441"/>
          </a:xfrm>
          <a:prstGeom prst="rect">
            <a:avLst/>
          </a:prstGeom>
          <a:noFill/>
        </p:spPr>
        <p:txBody>
          <a:bodyPr wrap="square" rtlCol="0">
            <a:spAutoFit/>
          </a:bodyPr>
          <a:lstStyle/>
          <a:p>
            <a:pPr marL="0" indent="0" algn="l">
              <a:spcBef>
                <a:spcPts val="0"/>
              </a:spcBef>
              <a:spcAft>
                <a:spcPts val="1800"/>
              </a:spcAft>
              <a:buNone/>
            </a:pPr>
            <a:r>
              <a:rPr lang="en-US" sz="4400" b="1" dirty="0">
                <a:solidFill>
                  <a:schemeClr val="tx2"/>
                </a:solidFill>
              </a:rPr>
              <a:t>Independent, Collaborative, Nonprofit </a:t>
            </a:r>
            <a:endParaRPr lang="en-US" sz="4400" dirty="0">
              <a:solidFill>
                <a:schemeClr val="tx1"/>
              </a:solidFill>
            </a:endParaRPr>
          </a:p>
        </p:txBody>
      </p:sp>
    </p:spTree>
    <p:extLst>
      <p:ext uri="{BB962C8B-B14F-4D97-AF65-F5344CB8AC3E}">
        <p14:creationId xmlns:p14="http://schemas.microsoft.com/office/powerpoint/2010/main" val="368364120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Associated EPRI Reports (Reference)</a:t>
            </a:r>
            <a:endParaRPr lang="en-US" dirty="0"/>
          </a:p>
        </p:txBody>
      </p:sp>
      <p:sp>
        <p:nvSpPr>
          <p:cNvPr id="3" name="Content Placeholder 2"/>
          <p:cNvSpPr>
            <a:spLocks noGrp="1"/>
          </p:cNvSpPr>
          <p:nvPr>
            <p:ph idx="1"/>
          </p:nvPr>
        </p:nvSpPr>
        <p:spPr>
          <a:xfrm>
            <a:off x="365760" y="737010"/>
            <a:ext cx="11430000" cy="5909797"/>
          </a:xfrm>
        </p:spPr>
        <p:txBody>
          <a:bodyPr>
            <a:noAutofit/>
          </a:bodyPr>
          <a:lstStyle/>
          <a:p>
            <a:r>
              <a:rPr lang="en-US" sz="1400" dirty="0"/>
              <a:t>3002008189	Implementation Guidance for the Nuclear Regulatory Commission Branch Technical Position on 			</a:t>
            </a:r>
            <a:r>
              <a:rPr lang="en-US" sz="1400" dirty="0" smtClean="0"/>
              <a:t>	Concentration </a:t>
            </a:r>
            <a:r>
              <a:rPr lang="en-US" sz="1400" dirty="0"/>
              <a:t>Averaging and Encapsulation, Rev. 1</a:t>
            </a:r>
          </a:p>
          <a:p>
            <a:r>
              <a:rPr lang="en-US" sz="1400" dirty="0" smtClean="0"/>
              <a:t>3002003121</a:t>
            </a:r>
            <a:r>
              <a:rPr lang="en-US" sz="1400" dirty="0" smtClean="0"/>
              <a:t>	Dose Conversion Factor Evaluation and IMPACTS Analysis of Low Level Radioactive Waste</a:t>
            </a:r>
          </a:p>
          <a:p>
            <a:r>
              <a:rPr lang="en-US" sz="1400" dirty="0" smtClean="0"/>
              <a:t>3002000587	A Generic Technical Basis for Implementing a Very Low Level Waste Category for </a:t>
            </a:r>
            <a:r>
              <a:rPr lang="en-US" sz="1400" smtClean="0"/>
              <a:t>Disposal </a:t>
            </a:r>
            <a:r>
              <a:rPr lang="en-US" sz="1400" smtClean="0"/>
              <a:t>of </a:t>
            </a:r>
            <a:r>
              <a:rPr lang="en-US" sz="1400" dirty="0" smtClean="0"/>
              <a:t>	</a:t>
            </a:r>
            <a:r>
              <a:rPr lang="en-US" sz="1400" smtClean="0"/>
              <a:t>			Low </a:t>
            </a:r>
            <a:r>
              <a:rPr lang="en-US" sz="1400" dirty="0" smtClean="0"/>
              <a:t>Activity Radioactive Wastes</a:t>
            </a:r>
          </a:p>
          <a:p>
            <a:r>
              <a:rPr lang="en-US" sz="1400" dirty="0" smtClean="0"/>
              <a:t>1026575	EPRI Global LLW Profile – Generation, Treatment, Conditioning, and Disposition</a:t>
            </a:r>
          </a:p>
          <a:p>
            <a:r>
              <a:rPr lang="en-US" sz="1400" dirty="0" smtClean="0"/>
              <a:t>1025304	Technical Basis to Risk Inform 10CFR61: 2012 Update</a:t>
            </a:r>
          </a:p>
          <a:p>
            <a:r>
              <a:rPr lang="en-US" sz="1400" dirty="0" smtClean="0"/>
              <a:t>1025302	Additional Research Supporting Changes to the Branch Technical Position: Summary of 				</a:t>
            </a:r>
            <a:r>
              <a:rPr lang="en-US" sz="1400" dirty="0" smtClean="0"/>
              <a:t>	EPRI </a:t>
            </a:r>
            <a:r>
              <a:rPr lang="en-US" sz="1400" dirty="0" smtClean="0"/>
              <a:t>Input to the Process</a:t>
            </a:r>
          </a:p>
          <a:p>
            <a:r>
              <a:rPr lang="en-US" sz="1400" dirty="0" smtClean="0"/>
              <a:t>1024844	Basis for National and International Low Activity And Very Low Activity Low Level Waste 				</a:t>
            </a:r>
            <a:r>
              <a:rPr lang="en-US" sz="1400" dirty="0" smtClean="0"/>
              <a:t>	Disposal </a:t>
            </a:r>
            <a:r>
              <a:rPr lang="en-US" sz="1400" dirty="0" smtClean="0"/>
              <a:t>Classifications</a:t>
            </a:r>
          </a:p>
          <a:p>
            <a:r>
              <a:rPr lang="en-US" sz="1400" dirty="0" smtClean="0"/>
              <a:t>1021098	Options for Improved Low Level Waste Disposal Using 10CFR61.58</a:t>
            </a:r>
          </a:p>
          <a:p>
            <a:r>
              <a:rPr lang="en-US" sz="1400" dirty="0" smtClean="0"/>
              <a:t>1019222	Developing Alternative Low Level Waste Disposal Criteria Per 1-CFR61.58</a:t>
            </a:r>
          </a:p>
          <a:p>
            <a:r>
              <a:rPr lang="en-US" sz="1400" dirty="0" smtClean="0"/>
              <a:t>1016761	Proposed Modification to the NRC Branch Technical Position on Concentration Averaging 				</a:t>
            </a:r>
            <a:r>
              <a:rPr lang="en-US" sz="1400" dirty="0" smtClean="0"/>
              <a:t>	and </a:t>
            </a:r>
            <a:r>
              <a:rPr lang="en-US" sz="1400" dirty="0" smtClean="0"/>
              <a:t>Encapsulation</a:t>
            </a:r>
          </a:p>
          <a:p>
            <a:r>
              <a:rPr lang="en-US" sz="1400" dirty="0" smtClean="0"/>
              <a:t>1016120	An Evaluation of Alternative Classification Methods for Routine Low Level Waste from the Nuclear 			</a:t>
            </a:r>
            <a:r>
              <a:rPr lang="en-US" sz="1400" dirty="0" smtClean="0"/>
              <a:t>	Power </a:t>
            </a:r>
            <a:r>
              <a:rPr lang="en-US" sz="1400" dirty="0" smtClean="0"/>
              <a:t>Industry</a:t>
            </a:r>
          </a:p>
          <a:p>
            <a:r>
              <a:rPr lang="en-US" sz="1400" dirty="0" smtClean="0"/>
              <a:t>1013506	Technical Development of New Low Level Waste Disposal Options: Industry Strategic 				</a:t>
            </a:r>
            <a:r>
              <a:rPr lang="en-US" sz="1400" dirty="0" smtClean="0"/>
              <a:t>	Database</a:t>
            </a:r>
            <a:endParaRPr lang="en-US" sz="1400" dirty="0" smtClean="0"/>
          </a:p>
          <a:p>
            <a:r>
              <a:rPr lang="en-US" sz="1400" dirty="0" smtClean="0"/>
              <a:t>1013585	Preliminary Investigation of Alternatives to the Current Disposal Criteria</a:t>
            </a:r>
          </a:p>
          <a:p>
            <a:r>
              <a:rPr lang="en-US" sz="1400" dirty="0" smtClean="0"/>
              <a:t>1009905	Development of New LLW Disposal Options: Phase 1 Interim Report of the EPRI Industry 				</a:t>
            </a:r>
            <a:r>
              <a:rPr lang="en-US" sz="1400" dirty="0" smtClean="0"/>
              <a:t>	Strategic </a:t>
            </a:r>
            <a:r>
              <a:rPr lang="en-US" sz="1400" dirty="0" smtClean="0"/>
              <a:t>Database</a:t>
            </a:r>
          </a:p>
          <a:p>
            <a:endParaRPr lang="en-US" sz="1400" dirty="0"/>
          </a:p>
        </p:txBody>
      </p:sp>
    </p:spTree>
    <p:extLst>
      <p:ext uri="{BB962C8B-B14F-4D97-AF65-F5344CB8AC3E}">
        <p14:creationId xmlns:p14="http://schemas.microsoft.com/office/powerpoint/2010/main" val="1537683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Associated EPRI Reports (Reference)</a:t>
            </a:r>
          </a:p>
        </p:txBody>
      </p:sp>
      <p:sp>
        <p:nvSpPr>
          <p:cNvPr id="3" name="Content Placeholder 2"/>
          <p:cNvSpPr>
            <a:spLocks noGrp="1"/>
          </p:cNvSpPr>
          <p:nvPr>
            <p:ph idx="1"/>
          </p:nvPr>
        </p:nvSpPr>
        <p:spPr>
          <a:xfrm>
            <a:off x="365760" y="914083"/>
            <a:ext cx="11430000" cy="5555304"/>
          </a:xfrm>
        </p:spPr>
        <p:txBody>
          <a:bodyPr>
            <a:noAutofit/>
          </a:bodyPr>
          <a:lstStyle/>
          <a:p>
            <a:r>
              <a:rPr lang="en-US" sz="1600" dirty="0"/>
              <a:t>1023017	Waste Class B/C Reduction Guide Revision 1</a:t>
            </a:r>
          </a:p>
          <a:p>
            <a:r>
              <a:rPr lang="en-US" sz="1600" dirty="0"/>
              <a:t>1015115	 Waste Class B/C Reduction Guide </a:t>
            </a:r>
          </a:p>
          <a:p>
            <a:r>
              <a:rPr lang="en-US" sz="1600" dirty="0"/>
              <a:t>1014707	Operational Strategies to Reduce Class B/C Wastes</a:t>
            </a:r>
          </a:p>
          <a:p>
            <a:r>
              <a:rPr lang="en-US" sz="1600" dirty="0"/>
              <a:t>1011727	Radioactive Wet Waste Reduction Opportunities for Waste Class B and Class C</a:t>
            </a:r>
          </a:p>
          <a:p>
            <a:endParaRPr lang="en-US" sz="1600" dirty="0"/>
          </a:p>
          <a:p>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2042734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2440" y="3474720"/>
            <a:ext cx="11247120" cy="1371600"/>
          </a:xfrm>
        </p:spPr>
        <p:txBody>
          <a:bodyPr/>
          <a:lstStyle/>
          <a:p>
            <a:r>
              <a:rPr lang="en-US" sz="4000" dirty="0"/>
              <a:t>Together…Shaping the Future of Electricity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0040" y="822960"/>
            <a:ext cx="3931920" cy="2418989"/>
          </a:xfrm>
          <a:prstGeom prst="rect">
            <a:avLst/>
          </a:prstGeom>
          <a:effectLst/>
        </p:spPr>
      </p:pic>
    </p:spTree>
    <p:extLst>
      <p:ext uri="{BB962C8B-B14F-4D97-AF65-F5344CB8AC3E}">
        <p14:creationId xmlns:p14="http://schemas.microsoft.com/office/powerpoint/2010/main" val="1536632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Generation Trend – Total DAW (</a:t>
            </a:r>
            <a:r>
              <a:rPr lang="en-US" dirty="0" err="1"/>
              <a:t>lbs</a:t>
            </a:r>
            <a:r>
              <a:rPr lang="en-US" dirty="0"/>
              <a: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126" y="1257788"/>
            <a:ext cx="6668431" cy="4953691"/>
          </a:xfrm>
        </p:spPr>
      </p:pic>
      <p:sp>
        <p:nvSpPr>
          <p:cNvPr id="7" name="TextBox 6"/>
          <p:cNvSpPr txBox="1"/>
          <p:nvPr/>
        </p:nvSpPr>
        <p:spPr>
          <a:xfrm>
            <a:off x="8002291" y="2041862"/>
            <a:ext cx="3598190" cy="1938992"/>
          </a:xfrm>
          <a:prstGeom prst="rect">
            <a:avLst/>
          </a:prstGeom>
          <a:noFill/>
        </p:spPr>
        <p:txBody>
          <a:bodyPr wrap="square" rtlCol="0">
            <a:spAutoFit/>
          </a:bodyPr>
          <a:lstStyle/>
          <a:p>
            <a:pPr marL="285750" indent="-285750" algn="l">
              <a:buFont typeface="Arial" panose="020B0604020202020204" pitchFamily="34" charset="0"/>
              <a:buChar char="•"/>
            </a:pPr>
            <a:r>
              <a:rPr lang="en-US" dirty="0"/>
              <a:t>This graph includes both BWR and PWR data</a:t>
            </a:r>
          </a:p>
          <a:p>
            <a:pPr marL="285750" indent="-285750" algn="l">
              <a:buFont typeface="Arial" panose="020B0604020202020204" pitchFamily="34" charset="0"/>
              <a:buChar char="•"/>
            </a:pPr>
            <a:r>
              <a:rPr lang="en-US" dirty="0"/>
              <a:t>Generated volumes of appear to have some scatter, but are generally near 120,000 </a:t>
            </a:r>
            <a:r>
              <a:rPr lang="en-US" dirty="0" err="1"/>
              <a:t>lbs</a:t>
            </a:r>
            <a:r>
              <a:rPr lang="en-US" dirty="0"/>
              <a:t> (54,431 kg) per year per unit </a:t>
            </a:r>
          </a:p>
          <a:p>
            <a:pPr algn="l"/>
            <a:endParaRPr lang="en-US" baseline="30000" dirty="0"/>
          </a:p>
        </p:txBody>
      </p:sp>
      <p:sp>
        <p:nvSpPr>
          <p:cNvPr id="8" name="TextBox 7"/>
          <p:cNvSpPr txBox="1"/>
          <p:nvPr/>
        </p:nvSpPr>
        <p:spPr>
          <a:xfrm>
            <a:off x="762126" y="6129580"/>
            <a:ext cx="2921430" cy="338554"/>
          </a:xfrm>
          <a:prstGeom prst="rect">
            <a:avLst/>
          </a:prstGeom>
          <a:noFill/>
        </p:spPr>
        <p:txBody>
          <a:bodyPr wrap="square" rtlCol="0">
            <a:spAutoFit/>
          </a:bodyPr>
          <a:lstStyle/>
          <a:p>
            <a:r>
              <a:rPr lang="en-US" dirty="0"/>
              <a:t>Source: EPRI RadBench</a:t>
            </a:r>
            <a:r>
              <a:rPr lang="en-US" baseline="30000" dirty="0"/>
              <a:t>TM</a:t>
            </a:r>
          </a:p>
        </p:txBody>
      </p:sp>
      <p:sp>
        <p:nvSpPr>
          <p:cNvPr id="3" name="TextBox 2"/>
          <p:cNvSpPr txBox="1"/>
          <p:nvPr/>
        </p:nvSpPr>
        <p:spPr>
          <a:xfrm flipH="1">
            <a:off x="762126" y="5430071"/>
            <a:ext cx="698129" cy="230832"/>
          </a:xfrm>
          <a:prstGeom prst="rect">
            <a:avLst/>
          </a:prstGeom>
          <a:noFill/>
        </p:spPr>
        <p:txBody>
          <a:bodyPr wrap="square" rtlCol="0">
            <a:spAutoFit/>
          </a:bodyPr>
          <a:lstStyle/>
          <a:p>
            <a:r>
              <a:rPr lang="en-US" sz="900" i="1" dirty="0">
                <a:solidFill>
                  <a:schemeClr val="tx2">
                    <a:lumMod val="60000"/>
                    <a:lumOff val="40000"/>
                  </a:schemeClr>
                </a:solidFill>
              </a:rPr>
              <a:t>9072 kg</a:t>
            </a:r>
          </a:p>
        </p:txBody>
      </p:sp>
      <p:sp>
        <p:nvSpPr>
          <p:cNvPr id="9" name="TextBox 8"/>
          <p:cNvSpPr txBox="1"/>
          <p:nvPr/>
        </p:nvSpPr>
        <p:spPr>
          <a:xfrm flipH="1">
            <a:off x="534834" y="2269928"/>
            <a:ext cx="896662" cy="230832"/>
          </a:xfrm>
          <a:prstGeom prst="rect">
            <a:avLst/>
          </a:prstGeom>
          <a:noFill/>
        </p:spPr>
        <p:txBody>
          <a:bodyPr wrap="square" rtlCol="0">
            <a:spAutoFit/>
          </a:bodyPr>
          <a:lstStyle/>
          <a:p>
            <a:r>
              <a:rPr lang="en-US" sz="900" i="1" dirty="0">
                <a:solidFill>
                  <a:schemeClr val="tx2">
                    <a:lumMod val="60000"/>
                    <a:lumOff val="40000"/>
                  </a:schemeClr>
                </a:solidFill>
              </a:rPr>
              <a:t>136,078 kg</a:t>
            </a:r>
          </a:p>
        </p:txBody>
      </p:sp>
    </p:spTree>
    <p:extLst>
      <p:ext uri="{BB962C8B-B14F-4D97-AF65-F5344CB8AC3E}">
        <p14:creationId xmlns:p14="http://schemas.microsoft.com/office/powerpoint/2010/main" val="1217087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Generation Trend – Total Wet Solid Waste (ft</a:t>
            </a:r>
            <a:r>
              <a:rPr lang="en-US" baseline="30000" dirty="0"/>
              <a:t>3</a:t>
            </a:r>
            <a:r>
              <a:rPr lang="en-US" dirty="0"/>
              <a:t>)</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6628" y="1219043"/>
            <a:ext cx="6668431" cy="4953691"/>
          </a:xfrm>
        </p:spPr>
      </p:pic>
      <p:sp>
        <p:nvSpPr>
          <p:cNvPr id="9" name="TextBox 8"/>
          <p:cNvSpPr txBox="1"/>
          <p:nvPr/>
        </p:nvSpPr>
        <p:spPr>
          <a:xfrm>
            <a:off x="8002291" y="2041862"/>
            <a:ext cx="3598190" cy="1446550"/>
          </a:xfrm>
          <a:prstGeom prst="rect">
            <a:avLst/>
          </a:prstGeom>
          <a:noFill/>
        </p:spPr>
        <p:txBody>
          <a:bodyPr wrap="square" rtlCol="0">
            <a:spAutoFit/>
          </a:bodyPr>
          <a:lstStyle/>
          <a:p>
            <a:pPr marL="285750" indent="-285750" algn="l">
              <a:buFont typeface="Arial" panose="020B0604020202020204" pitchFamily="34" charset="0"/>
              <a:buChar char="•"/>
            </a:pPr>
            <a:r>
              <a:rPr lang="en-US" dirty="0"/>
              <a:t>This graph includes both BWR and PWR data</a:t>
            </a:r>
          </a:p>
          <a:p>
            <a:pPr marL="285750" indent="-285750" algn="l">
              <a:buFont typeface="Arial" panose="020B0604020202020204" pitchFamily="34" charset="0"/>
              <a:buChar char="•"/>
            </a:pPr>
            <a:r>
              <a:rPr lang="en-US" dirty="0"/>
              <a:t>Generated volumes </a:t>
            </a:r>
            <a:r>
              <a:rPr lang="en-US" dirty="0" smtClean="0"/>
              <a:t>appear </a:t>
            </a:r>
            <a:r>
              <a:rPr lang="en-US" dirty="0"/>
              <a:t>to be increasing</a:t>
            </a:r>
          </a:p>
          <a:p>
            <a:pPr algn="l"/>
            <a:endParaRPr lang="en-US" baseline="30000" dirty="0"/>
          </a:p>
        </p:txBody>
      </p:sp>
      <p:sp>
        <p:nvSpPr>
          <p:cNvPr id="10" name="TextBox 9"/>
          <p:cNvSpPr txBox="1"/>
          <p:nvPr/>
        </p:nvSpPr>
        <p:spPr>
          <a:xfrm>
            <a:off x="746628" y="6139140"/>
            <a:ext cx="2921430" cy="338554"/>
          </a:xfrm>
          <a:prstGeom prst="rect">
            <a:avLst/>
          </a:prstGeom>
          <a:noFill/>
        </p:spPr>
        <p:txBody>
          <a:bodyPr wrap="square" rtlCol="0">
            <a:spAutoFit/>
          </a:bodyPr>
          <a:lstStyle/>
          <a:p>
            <a:r>
              <a:rPr lang="en-US" dirty="0"/>
              <a:t>Source: EPRI RadBench</a:t>
            </a:r>
            <a:r>
              <a:rPr lang="en-US" baseline="30000" dirty="0"/>
              <a:t>TM</a:t>
            </a:r>
          </a:p>
        </p:txBody>
      </p:sp>
      <p:sp>
        <p:nvSpPr>
          <p:cNvPr id="6" name="TextBox 5"/>
          <p:cNvSpPr txBox="1"/>
          <p:nvPr/>
        </p:nvSpPr>
        <p:spPr>
          <a:xfrm flipH="1">
            <a:off x="759118" y="2244050"/>
            <a:ext cx="483083" cy="230832"/>
          </a:xfrm>
          <a:prstGeom prst="rect">
            <a:avLst/>
          </a:prstGeom>
          <a:noFill/>
        </p:spPr>
        <p:txBody>
          <a:bodyPr wrap="square" rtlCol="0">
            <a:spAutoFit/>
          </a:bodyPr>
          <a:lstStyle/>
          <a:p>
            <a:r>
              <a:rPr lang="en-US" sz="900" i="1" dirty="0">
                <a:solidFill>
                  <a:schemeClr val="tx2">
                    <a:lumMod val="60000"/>
                    <a:lumOff val="40000"/>
                  </a:schemeClr>
                </a:solidFill>
              </a:rPr>
              <a:t>34 m</a:t>
            </a:r>
            <a:r>
              <a:rPr lang="en-US" sz="900" i="1" baseline="30000" dirty="0">
                <a:solidFill>
                  <a:schemeClr val="tx2">
                    <a:lumMod val="60000"/>
                    <a:lumOff val="40000"/>
                  </a:schemeClr>
                </a:solidFill>
              </a:rPr>
              <a:t>3</a:t>
            </a:r>
          </a:p>
        </p:txBody>
      </p:sp>
    </p:spTree>
    <p:extLst>
      <p:ext uri="{BB962C8B-B14F-4D97-AF65-F5344CB8AC3E}">
        <p14:creationId xmlns:p14="http://schemas.microsoft.com/office/powerpoint/2010/main" val="1375545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Generation Trend – Class A Wet Solid Waste (ft</a:t>
            </a:r>
            <a:r>
              <a:rPr lang="en-US" baseline="30000" dirty="0"/>
              <a:t>3</a:t>
            </a:r>
            <a:r>
              <a:rPr lang="en-US" dirty="0"/>
              <a: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9137" y="1141551"/>
            <a:ext cx="6668431" cy="4953691"/>
          </a:xfrm>
        </p:spPr>
      </p:pic>
      <p:sp>
        <p:nvSpPr>
          <p:cNvPr id="7" name="TextBox 6"/>
          <p:cNvSpPr txBox="1"/>
          <p:nvPr/>
        </p:nvSpPr>
        <p:spPr>
          <a:xfrm>
            <a:off x="8002291" y="2041862"/>
            <a:ext cx="3598190" cy="1446550"/>
          </a:xfrm>
          <a:prstGeom prst="rect">
            <a:avLst/>
          </a:prstGeom>
          <a:noFill/>
        </p:spPr>
        <p:txBody>
          <a:bodyPr wrap="square" rtlCol="0">
            <a:spAutoFit/>
          </a:bodyPr>
          <a:lstStyle/>
          <a:p>
            <a:pPr marL="285750" indent="-285750" algn="l">
              <a:buFont typeface="Arial" panose="020B0604020202020204" pitchFamily="34" charset="0"/>
              <a:buChar char="•"/>
            </a:pPr>
            <a:r>
              <a:rPr lang="en-US" dirty="0"/>
              <a:t>This graph includes both BWR and PWR data</a:t>
            </a:r>
          </a:p>
          <a:p>
            <a:pPr marL="285750" indent="-285750" algn="l">
              <a:buFont typeface="Arial" panose="020B0604020202020204" pitchFamily="34" charset="0"/>
              <a:buChar char="•"/>
            </a:pPr>
            <a:r>
              <a:rPr lang="en-US" dirty="0"/>
              <a:t>Generated volumes </a:t>
            </a:r>
            <a:r>
              <a:rPr lang="en-US" dirty="0" smtClean="0"/>
              <a:t>appear </a:t>
            </a:r>
            <a:r>
              <a:rPr lang="en-US" dirty="0"/>
              <a:t>to be increasing</a:t>
            </a:r>
          </a:p>
          <a:p>
            <a:pPr algn="l"/>
            <a:endParaRPr lang="en-US" baseline="30000" dirty="0"/>
          </a:p>
        </p:txBody>
      </p:sp>
      <p:sp>
        <p:nvSpPr>
          <p:cNvPr id="8" name="TextBox 7"/>
          <p:cNvSpPr txBox="1"/>
          <p:nvPr/>
        </p:nvSpPr>
        <p:spPr>
          <a:xfrm>
            <a:off x="669137" y="6153433"/>
            <a:ext cx="2921430" cy="338554"/>
          </a:xfrm>
          <a:prstGeom prst="rect">
            <a:avLst/>
          </a:prstGeom>
          <a:noFill/>
        </p:spPr>
        <p:txBody>
          <a:bodyPr wrap="square" rtlCol="0">
            <a:spAutoFit/>
          </a:bodyPr>
          <a:lstStyle/>
          <a:p>
            <a:r>
              <a:rPr lang="en-US" dirty="0"/>
              <a:t>Source: EPRI RadBench</a:t>
            </a:r>
            <a:r>
              <a:rPr lang="en-US" baseline="30000" dirty="0"/>
              <a:t>TM</a:t>
            </a:r>
          </a:p>
        </p:txBody>
      </p:sp>
      <p:sp>
        <p:nvSpPr>
          <p:cNvPr id="9" name="TextBox 8"/>
          <p:cNvSpPr txBox="1"/>
          <p:nvPr/>
        </p:nvSpPr>
        <p:spPr>
          <a:xfrm flipH="1">
            <a:off x="733240" y="2157789"/>
            <a:ext cx="483083" cy="230832"/>
          </a:xfrm>
          <a:prstGeom prst="rect">
            <a:avLst/>
          </a:prstGeom>
          <a:noFill/>
        </p:spPr>
        <p:txBody>
          <a:bodyPr wrap="square" rtlCol="0">
            <a:spAutoFit/>
          </a:bodyPr>
          <a:lstStyle/>
          <a:p>
            <a:r>
              <a:rPr lang="en-US" sz="900" i="1" dirty="0">
                <a:solidFill>
                  <a:schemeClr val="tx2">
                    <a:lumMod val="60000"/>
                    <a:lumOff val="40000"/>
                  </a:schemeClr>
                </a:solidFill>
              </a:rPr>
              <a:t>34 m</a:t>
            </a:r>
            <a:r>
              <a:rPr lang="en-US" sz="900" i="1" baseline="30000" dirty="0">
                <a:solidFill>
                  <a:schemeClr val="tx2">
                    <a:lumMod val="60000"/>
                    <a:lumOff val="40000"/>
                  </a:schemeClr>
                </a:solidFill>
              </a:rPr>
              <a:t>3</a:t>
            </a:r>
          </a:p>
        </p:txBody>
      </p:sp>
    </p:spTree>
    <p:extLst>
      <p:ext uri="{BB962C8B-B14F-4D97-AF65-F5344CB8AC3E}">
        <p14:creationId xmlns:p14="http://schemas.microsoft.com/office/powerpoint/2010/main" val="1204026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Generation Trend – Class B&amp;C Wet Solid Waste (ft</a:t>
            </a:r>
            <a:r>
              <a:rPr lang="en-US" baseline="30000" dirty="0"/>
              <a:t>3</a:t>
            </a:r>
            <a:r>
              <a:rPr lang="en-US" dirty="0"/>
              <a: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872" y="1226792"/>
            <a:ext cx="6668431" cy="4953691"/>
          </a:xfrm>
        </p:spPr>
      </p:pic>
      <p:sp>
        <p:nvSpPr>
          <p:cNvPr id="7" name="TextBox 6"/>
          <p:cNvSpPr txBox="1"/>
          <p:nvPr/>
        </p:nvSpPr>
        <p:spPr>
          <a:xfrm>
            <a:off x="8002291" y="2041862"/>
            <a:ext cx="3598190" cy="3908762"/>
          </a:xfrm>
          <a:prstGeom prst="rect">
            <a:avLst/>
          </a:prstGeom>
          <a:noFill/>
        </p:spPr>
        <p:txBody>
          <a:bodyPr wrap="square" rtlCol="0">
            <a:spAutoFit/>
          </a:bodyPr>
          <a:lstStyle/>
          <a:p>
            <a:pPr marL="285750" indent="-285750" algn="l">
              <a:buFont typeface="Arial" panose="020B0604020202020204" pitchFamily="34" charset="0"/>
              <a:buChar char="•"/>
            </a:pPr>
            <a:r>
              <a:rPr lang="en-US" dirty="0"/>
              <a:t>This graph includes both BWR and PWR data</a:t>
            </a:r>
          </a:p>
          <a:p>
            <a:pPr marL="285750" indent="-285750" algn="l">
              <a:buFont typeface="Arial" panose="020B0604020202020204" pitchFamily="34" charset="0"/>
              <a:buChar char="•"/>
            </a:pPr>
            <a:r>
              <a:rPr lang="en-US" dirty="0"/>
              <a:t>Generated volumes of Class B&amp;C waste have been reduced in comparison to historic volumes, but are showing a slight increasing trend over the past 5 years</a:t>
            </a:r>
          </a:p>
          <a:p>
            <a:pPr marL="285750" indent="-285750" algn="l">
              <a:buFont typeface="Arial" panose="020B0604020202020204" pitchFamily="34" charset="0"/>
              <a:buChar char="•"/>
            </a:pPr>
            <a:r>
              <a:rPr lang="en-US" dirty="0"/>
              <a:t>We will monitor to see impact of BTP Changes on these volumes going forward</a:t>
            </a:r>
          </a:p>
          <a:p>
            <a:pPr marL="285750" indent="-285750" algn="l">
              <a:buFont typeface="Arial" panose="020B0604020202020204" pitchFamily="34" charset="0"/>
              <a:buChar char="•"/>
            </a:pPr>
            <a:r>
              <a:rPr lang="en-US" dirty="0"/>
              <a:t>Current average is approximately 125 ft</a:t>
            </a:r>
            <a:r>
              <a:rPr lang="en-US" baseline="30000" dirty="0"/>
              <a:t>3</a:t>
            </a:r>
            <a:r>
              <a:rPr lang="en-US" dirty="0"/>
              <a:t> (3.5 m</a:t>
            </a:r>
            <a:r>
              <a:rPr lang="en-US" baseline="30000" dirty="0"/>
              <a:t>3</a:t>
            </a:r>
            <a:r>
              <a:rPr lang="en-US" dirty="0"/>
              <a:t>) per year per unit</a:t>
            </a:r>
            <a:endParaRPr lang="en-US" baseline="30000" dirty="0"/>
          </a:p>
          <a:p>
            <a:pPr algn="l"/>
            <a:endParaRPr lang="en-US" baseline="30000" dirty="0"/>
          </a:p>
          <a:p>
            <a:pPr algn="l"/>
            <a:endParaRPr lang="en-US" baseline="30000" dirty="0"/>
          </a:p>
        </p:txBody>
      </p:sp>
      <p:sp>
        <p:nvSpPr>
          <p:cNvPr id="8" name="TextBox 7"/>
          <p:cNvSpPr txBox="1"/>
          <p:nvPr/>
        </p:nvSpPr>
        <p:spPr>
          <a:xfrm>
            <a:off x="800872" y="6154638"/>
            <a:ext cx="2921430" cy="338554"/>
          </a:xfrm>
          <a:prstGeom prst="rect">
            <a:avLst/>
          </a:prstGeom>
          <a:noFill/>
        </p:spPr>
        <p:txBody>
          <a:bodyPr wrap="square" rtlCol="0">
            <a:spAutoFit/>
          </a:bodyPr>
          <a:lstStyle/>
          <a:p>
            <a:r>
              <a:rPr lang="en-US" dirty="0"/>
              <a:t>Source: EPRI RadBench</a:t>
            </a:r>
            <a:r>
              <a:rPr lang="en-US" baseline="30000" dirty="0"/>
              <a:t>TM</a:t>
            </a:r>
          </a:p>
        </p:txBody>
      </p:sp>
      <p:sp>
        <p:nvSpPr>
          <p:cNvPr id="9" name="TextBox 8"/>
          <p:cNvSpPr txBox="1"/>
          <p:nvPr/>
        </p:nvSpPr>
        <p:spPr>
          <a:xfrm flipH="1">
            <a:off x="800872" y="2330318"/>
            <a:ext cx="645600" cy="230832"/>
          </a:xfrm>
          <a:prstGeom prst="rect">
            <a:avLst/>
          </a:prstGeom>
          <a:noFill/>
        </p:spPr>
        <p:txBody>
          <a:bodyPr wrap="square" rtlCol="0">
            <a:spAutoFit/>
          </a:bodyPr>
          <a:lstStyle/>
          <a:p>
            <a:r>
              <a:rPr lang="en-US" sz="900" i="1" dirty="0">
                <a:solidFill>
                  <a:schemeClr val="tx2">
                    <a:lumMod val="60000"/>
                    <a:lumOff val="40000"/>
                  </a:schemeClr>
                </a:solidFill>
              </a:rPr>
              <a:t>6.8 m</a:t>
            </a:r>
            <a:r>
              <a:rPr lang="en-US" sz="900" i="1" baseline="30000" dirty="0">
                <a:solidFill>
                  <a:schemeClr val="tx2">
                    <a:lumMod val="60000"/>
                    <a:lumOff val="40000"/>
                  </a:schemeClr>
                </a:solidFill>
              </a:rPr>
              <a:t>3</a:t>
            </a:r>
          </a:p>
        </p:txBody>
      </p:sp>
    </p:spTree>
    <p:extLst>
      <p:ext uri="{BB962C8B-B14F-4D97-AF65-F5344CB8AC3E}">
        <p14:creationId xmlns:p14="http://schemas.microsoft.com/office/powerpoint/2010/main" val="979100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Generation Trend – </a:t>
            </a:r>
            <a:r>
              <a:rPr lang="en-US" dirty="0">
                <a:solidFill>
                  <a:schemeClr val="accent2"/>
                </a:solidFill>
              </a:rPr>
              <a:t>PWR</a:t>
            </a:r>
            <a:r>
              <a:rPr lang="en-US" dirty="0"/>
              <a:t> Class B&amp;C Wet Solid Waste </a:t>
            </a:r>
          </a:p>
        </p:txBody>
      </p:sp>
      <p:sp>
        <p:nvSpPr>
          <p:cNvPr id="5" name="TextBox 4"/>
          <p:cNvSpPr txBox="1"/>
          <p:nvPr/>
        </p:nvSpPr>
        <p:spPr>
          <a:xfrm>
            <a:off x="8002291" y="2041862"/>
            <a:ext cx="3598190" cy="3539430"/>
          </a:xfrm>
          <a:prstGeom prst="rect">
            <a:avLst/>
          </a:prstGeom>
          <a:noFill/>
        </p:spPr>
        <p:txBody>
          <a:bodyPr wrap="square" rtlCol="0">
            <a:spAutoFit/>
          </a:bodyPr>
          <a:lstStyle/>
          <a:p>
            <a:pPr marL="285750" indent="-285750" algn="l">
              <a:buFont typeface="Arial" panose="020B0604020202020204" pitchFamily="34" charset="0"/>
              <a:buChar char="•"/>
            </a:pPr>
            <a:r>
              <a:rPr lang="en-US" dirty="0"/>
              <a:t>Generated volumes of Class B&amp;C waste have been reduced in comparison to historic volumes, but are fairly steady to slightly increasing over the past 5 years</a:t>
            </a:r>
          </a:p>
          <a:p>
            <a:pPr marL="285750" indent="-285750" algn="l">
              <a:buFont typeface="Arial" panose="020B0604020202020204" pitchFamily="34" charset="0"/>
              <a:buChar char="•"/>
            </a:pPr>
            <a:r>
              <a:rPr lang="en-US" dirty="0"/>
              <a:t>We will monitor to see impact of BTP Changes on these volumes going forward</a:t>
            </a:r>
          </a:p>
          <a:p>
            <a:pPr marL="285750" indent="-285750" algn="l">
              <a:buFont typeface="Arial" panose="020B0604020202020204" pitchFamily="34" charset="0"/>
              <a:buChar char="•"/>
            </a:pPr>
            <a:r>
              <a:rPr lang="en-US" dirty="0"/>
              <a:t>Current average is approximately 130 ft</a:t>
            </a:r>
            <a:r>
              <a:rPr lang="en-US" baseline="30000" dirty="0"/>
              <a:t>3</a:t>
            </a:r>
            <a:r>
              <a:rPr lang="en-US" dirty="0"/>
              <a:t> (3.7 m</a:t>
            </a:r>
            <a:r>
              <a:rPr lang="en-US" baseline="30000" dirty="0"/>
              <a:t>3</a:t>
            </a:r>
            <a:r>
              <a:rPr lang="en-US" dirty="0"/>
              <a:t>) per year per PWR unit</a:t>
            </a:r>
            <a:endParaRPr lang="en-US" baseline="30000" dirty="0"/>
          </a:p>
          <a:p>
            <a:pPr algn="l"/>
            <a:endParaRPr lang="en-US" baseline="30000" dirty="0"/>
          </a:p>
          <a:p>
            <a:pPr algn="l"/>
            <a:endParaRPr lang="en-US" baseline="3000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641" y="1234541"/>
            <a:ext cx="6668431" cy="4953691"/>
          </a:xfrm>
        </p:spPr>
      </p:pic>
      <p:sp>
        <p:nvSpPr>
          <p:cNvPr id="10" name="TextBox 9"/>
          <p:cNvSpPr txBox="1"/>
          <p:nvPr/>
        </p:nvSpPr>
        <p:spPr>
          <a:xfrm>
            <a:off x="622641" y="6170136"/>
            <a:ext cx="2921430" cy="338554"/>
          </a:xfrm>
          <a:prstGeom prst="rect">
            <a:avLst/>
          </a:prstGeom>
          <a:noFill/>
        </p:spPr>
        <p:txBody>
          <a:bodyPr wrap="square" rtlCol="0">
            <a:spAutoFit/>
          </a:bodyPr>
          <a:lstStyle/>
          <a:p>
            <a:r>
              <a:rPr lang="en-US" dirty="0"/>
              <a:t>Source: EPRI RadBench</a:t>
            </a:r>
            <a:r>
              <a:rPr lang="en-US" baseline="30000" dirty="0"/>
              <a:t>TM</a:t>
            </a:r>
          </a:p>
        </p:txBody>
      </p:sp>
      <p:sp>
        <p:nvSpPr>
          <p:cNvPr id="6" name="TextBox 5"/>
          <p:cNvSpPr txBox="1"/>
          <p:nvPr/>
        </p:nvSpPr>
        <p:spPr>
          <a:xfrm flipH="1">
            <a:off x="622641" y="2269933"/>
            <a:ext cx="645600" cy="230832"/>
          </a:xfrm>
          <a:prstGeom prst="rect">
            <a:avLst/>
          </a:prstGeom>
          <a:noFill/>
        </p:spPr>
        <p:txBody>
          <a:bodyPr wrap="square" rtlCol="0">
            <a:spAutoFit/>
          </a:bodyPr>
          <a:lstStyle/>
          <a:p>
            <a:r>
              <a:rPr lang="en-US" sz="900" i="1" dirty="0">
                <a:solidFill>
                  <a:schemeClr val="tx2">
                    <a:lumMod val="60000"/>
                    <a:lumOff val="40000"/>
                  </a:schemeClr>
                </a:solidFill>
              </a:rPr>
              <a:t>5.7 m</a:t>
            </a:r>
            <a:r>
              <a:rPr lang="en-US" sz="900" i="1" baseline="30000" dirty="0">
                <a:solidFill>
                  <a:schemeClr val="tx2">
                    <a:lumMod val="60000"/>
                    <a:lumOff val="40000"/>
                  </a:schemeClr>
                </a:solidFill>
              </a:rPr>
              <a:t>3</a:t>
            </a:r>
          </a:p>
        </p:txBody>
      </p:sp>
    </p:spTree>
    <p:extLst>
      <p:ext uri="{BB962C8B-B14F-4D97-AF65-F5344CB8AC3E}">
        <p14:creationId xmlns:p14="http://schemas.microsoft.com/office/powerpoint/2010/main" val="1478459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Generation 2015 – </a:t>
            </a:r>
            <a:r>
              <a:rPr lang="en-US" dirty="0">
                <a:solidFill>
                  <a:schemeClr val="accent2"/>
                </a:solidFill>
              </a:rPr>
              <a:t>PWR</a:t>
            </a:r>
            <a:r>
              <a:rPr lang="en-US" dirty="0"/>
              <a:t> Class B&amp;C Wet Solid Waste </a:t>
            </a:r>
          </a:p>
        </p:txBody>
      </p:sp>
      <p:pic>
        <p:nvPicPr>
          <p:cNvPr id="4" name="Content Placeholder 3"/>
          <p:cNvPicPr>
            <a:picLocks noGrp="1" noChangeAspect="1"/>
          </p:cNvPicPr>
          <p:nvPr>
            <p:ph idx="1"/>
          </p:nvPr>
        </p:nvPicPr>
        <p:blipFill>
          <a:blip r:embed="rId2"/>
          <a:stretch>
            <a:fillRect/>
          </a:stretch>
        </p:blipFill>
        <p:spPr>
          <a:xfrm>
            <a:off x="550378" y="1377600"/>
            <a:ext cx="6657975" cy="3505200"/>
          </a:xfrm>
          <a:prstGeom prst="rect">
            <a:avLst/>
          </a:prstGeom>
        </p:spPr>
      </p:pic>
      <p:cxnSp>
        <p:nvCxnSpPr>
          <p:cNvPr id="6" name="Straight Connector 5"/>
          <p:cNvCxnSpPr/>
          <p:nvPr/>
        </p:nvCxnSpPr>
        <p:spPr bwMode="auto">
          <a:xfrm>
            <a:off x="6307810" y="2781946"/>
            <a:ext cx="681926" cy="77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flipV="1">
            <a:off x="1898542" y="4724401"/>
            <a:ext cx="361628" cy="25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706678" y="4326610"/>
            <a:ext cx="681926" cy="77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5625884" y="3861937"/>
            <a:ext cx="681926" cy="774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TextBox 9"/>
          <p:cNvSpPr txBox="1"/>
          <p:nvPr/>
        </p:nvSpPr>
        <p:spPr>
          <a:xfrm>
            <a:off x="5966847" y="2510269"/>
            <a:ext cx="767166" cy="338554"/>
          </a:xfrm>
          <a:prstGeom prst="rect">
            <a:avLst/>
          </a:prstGeom>
          <a:noFill/>
        </p:spPr>
        <p:txBody>
          <a:bodyPr wrap="square" rtlCol="0">
            <a:spAutoFit/>
          </a:bodyPr>
          <a:lstStyle/>
          <a:p>
            <a:r>
              <a:rPr lang="en-US" dirty="0"/>
              <a:t>600 ft</a:t>
            </a:r>
            <a:r>
              <a:rPr lang="en-US" baseline="30000" dirty="0"/>
              <a:t>3</a:t>
            </a:r>
          </a:p>
        </p:txBody>
      </p:sp>
      <p:sp>
        <p:nvSpPr>
          <p:cNvPr id="11" name="TextBox 10"/>
          <p:cNvSpPr txBox="1"/>
          <p:nvPr/>
        </p:nvSpPr>
        <p:spPr>
          <a:xfrm>
            <a:off x="3323095" y="4034551"/>
            <a:ext cx="767166" cy="338554"/>
          </a:xfrm>
          <a:prstGeom prst="rect">
            <a:avLst/>
          </a:prstGeom>
          <a:noFill/>
        </p:spPr>
        <p:txBody>
          <a:bodyPr wrap="square" rtlCol="0">
            <a:spAutoFit/>
          </a:bodyPr>
          <a:lstStyle/>
          <a:p>
            <a:r>
              <a:rPr lang="en-US" dirty="0"/>
              <a:t>150 ft</a:t>
            </a:r>
            <a:r>
              <a:rPr lang="en-US" baseline="30000" dirty="0"/>
              <a:t>3</a:t>
            </a:r>
          </a:p>
        </p:txBody>
      </p:sp>
      <p:sp>
        <p:nvSpPr>
          <p:cNvPr id="12" name="TextBox 11"/>
          <p:cNvSpPr txBox="1"/>
          <p:nvPr/>
        </p:nvSpPr>
        <p:spPr>
          <a:xfrm>
            <a:off x="5481234" y="3567368"/>
            <a:ext cx="767166" cy="338554"/>
          </a:xfrm>
          <a:prstGeom prst="rect">
            <a:avLst/>
          </a:prstGeom>
          <a:noFill/>
        </p:spPr>
        <p:txBody>
          <a:bodyPr wrap="square" rtlCol="0">
            <a:spAutoFit/>
          </a:bodyPr>
          <a:lstStyle/>
          <a:p>
            <a:r>
              <a:rPr lang="en-US" dirty="0"/>
              <a:t>280 ft</a:t>
            </a:r>
            <a:r>
              <a:rPr lang="en-US" baseline="30000" dirty="0"/>
              <a:t>3</a:t>
            </a:r>
          </a:p>
        </p:txBody>
      </p:sp>
      <p:sp>
        <p:nvSpPr>
          <p:cNvPr id="13" name="TextBox 12"/>
          <p:cNvSpPr txBox="1"/>
          <p:nvPr/>
        </p:nvSpPr>
        <p:spPr>
          <a:xfrm>
            <a:off x="1676871" y="4471262"/>
            <a:ext cx="767166" cy="338554"/>
          </a:xfrm>
          <a:prstGeom prst="rect">
            <a:avLst/>
          </a:prstGeom>
          <a:noFill/>
        </p:spPr>
        <p:txBody>
          <a:bodyPr wrap="square" rtlCol="0">
            <a:spAutoFit/>
          </a:bodyPr>
          <a:lstStyle/>
          <a:p>
            <a:r>
              <a:rPr lang="en-US" dirty="0"/>
              <a:t>30 ft</a:t>
            </a:r>
            <a:r>
              <a:rPr lang="en-US" baseline="30000" dirty="0"/>
              <a:t>3</a:t>
            </a:r>
          </a:p>
        </p:txBody>
      </p:sp>
      <p:sp>
        <p:nvSpPr>
          <p:cNvPr id="14" name="TextBox 13"/>
          <p:cNvSpPr txBox="1"/>
          <p:nvPr/>
        </p:nvSpPr>
        <p:spPr>
          <a:xfrm>
            <a:off x="7676827" y="1692013"/>
            <a:ext cx="3598190" cy="2185214"/>
          </a:xfrm>
          <a:prstGeom prst="rect">
            <a:avLst/>
          </a:prstGeom>
          <a:noFill/>
        </p:spPr>
        <p:txBody>
          <a:bodyPr wrap="square" rtlCol="0">
            <a:spAutoFit/>
          </a:bodyPr>
          <a:lstStyle/>
          <a:p>
            <a:pPr marL="285750" indent="-285750" algn="l">
              <a:buFont typeface="Arial" panose="020B0604020202020204" pitchFamily="34" charset="0"/>
              <a:buChar char="•"/>
            </a:pPr>
            <a:r>
              <a:rPr lang="en-US" dirty="0"/>
              <a:t>Average reported PWR generation of Class B &amp; C waste reported in 2015 was </a:t>
            </a:r>
            <a:r>
              <a:rPr lang="en-US" dirty="0">
                <a:solidFill>
                  <a:schemeClr val="accent2"/>
                </a:solidFill>
              </a:rPr>
              <a:t>133 ft</a:t>
            </a:r>
            <a:r>
              <a:rPr lang="en-US" baseline="30000" dirty="0">
                <a:solidFill>
                  <a:schemeClr val="accent2"/>
                </a:solidFill>
              </a:rPr>
              <a:t>3 </a:t>
            </a:r>
            <a:r>
              <a:rPr lang="en-US" dirty="0">
                <a:solidFill>
                  <a:schemeClr val="accent2"/>
                </a:solidFill>
              </a:rPr>
              <a:t> (3.8 m</a:t>
            </a:r>
            <a:r>
              <a:rPr lang="en-US" baseline="30000" dirty="0">
                <a:solidFill>
                  <a:schemeClr val="accent2"/>
                </a:solidFill>
              </a:rPr>
              <a:t>3</a:t>
            </a:r>
            <a:r>
              <a:rPr lang="en-US" dirty="0">
                <a:solidFill>
                  <a:schemeClr val="accent2"/>
                </a:solidFill>
              </a:rPr>
              <a:t>) </a:t>
            </a:r>
            <a:r>
              <a:rPr lang="en-US" dirty="0"/>
              <a:t>per year per unit</a:t>
            </a:r>
          </a:p>
          <a:p>
            <a:pPr marL="285750" indent="-285750" algn="l">
              <a:buFont typeface="Arial" panose="020B0604020202020204" pitchFamily="34" charset="0"/>
              <a:buChar char="•"/>
            </a:pPr>
            <a:r>
              <a:rPr lang="en-US" dirty="0"/>
              <a:t>Range</a:t>
            </a:r>
            <a:r>
              <a:rPr lang="en-US" baseline="30000" dirty="0"/>
              <a:t>:</a:t>
            </a:r>
            <a:r>
              <a:rPr lang="en-US" dirty="0"/>
              <a:t> </a:t>
            </a:r>
            <a:r>
              <a:rPr lang="en-US" dirty="0">
                <a:solidFill>
                  <a:schemeClr val="accent2"/>
                </a:solidFill>
              </a:rPr>
              <a:t>0-600</a:t>
            </a:r>
            <a:r>
              <a:rPr lang="en-US" dirty="0"/>
              <a:t> </a:t>
            </a:r>
            <a:r>
              <a:rPr lang="en-US" dirty="0">
                <a:solidFill>
                  <a:schemeClr val="accent2"/>
                </a:solidFill>
              </a:rPr>
              <a:t>ft</a:t>
            </a:r>
            <a:r>
              <a:rPr lang="en-US" baseline="30000" dirty="0">
                <a:solidFill>
                  <a:schemeClr val="accent2"/>
                </a:solidFill>
              </a:rPr>
              <a:t>3</a:t>
            </a:r>
            <a:r>
              <a:rPr lang="en-US" dirty="0">
                <a:solidFill>
                  <a:schemeClr val="accent2"/>
                </a:solidFill>
              </a:rPr>
              <a:t> (0-17 m</a:t>
            </a:r>
            <a:r>
              <a:rPr lang="en-US" baseline="30000" dirty="0">
                <a:solidFill>
                  <a:schemeClr val="accent2"/>
                </a:solidFill>
              </a:rPr>
              <a:t>3</a:t>
            </a:r>
            <a:r>
              <a:rPr lang="en-US" dirty="0" smtClean="0">
                <a:solidFill>
                  <a:schemeClr val="accent2"/>
                </a:solidFill>
              </a:rPr>
              <a:t>) </a:t>
            </a:r>
            <a:r>
              <a:rPr lang="en-US" dirty="0" smtClean="0"/>
              <a:t>per </a:t>
            </a:r>
            <a:r>
              <a:rPr lang="en-US" dirty="0"/>
              <a:t>year per unit</a:t>
            </a:r>
          </a:p>
          <a:p>
            <a:pPr algn="l"/>
            <a:endParaRPr lang="en-US" baseline="30000" dirty="0"/>
          </a:p>
          <a:p>
            <a:pPr algn="l"/>
            <a:endParaRPr lang="en-US" baseline="30000" dirty="0"/>
          </a:p>
        </p:txBody>
      </p:sp>
      <p:sp>
        <p:nvSpPr>
          <p:cNvPr id="16" name="TextBox 15"/>
          <p:cNvSpPr txBox="1"/>
          <p:nvPr/>
        </p:nvSpPr>
        <p:spPr>
          <a:xfrm>
            <a:off x="550378" y="5765370"/>
            <a:ext cx="2921430" cy="338554"/>
          </a:xfrm>
          <a:prstGeom prst="rect">
            <a:avLst/>
          </a:prstGeom>
          <a:noFill/>
        </p:spPr>
        <p:txBody>
          <a:bodyPr wrap="square" rtlCol="0">
            <a:spAutoFit/>
          </a:bodyPr>
          <a:lstStyle/>
          <a:p>
            <a:r>
              <a:rPr lang="en-US" dirty="0"/>
              <a:t>Source: EPRI RadBench</a:t>
            </a:r>
            <a:r>
              <a:rPr lang="en-US" baseline="30000" dirty="0"/>
              <a:t>TM</a:t>
            </a:r>
          </a:p>
        </p:txBody>
      </p:sp>
      <p:sp>
        <p:nvSpPr>
          <p:cNvPr id="15" name="TextBox 14"/>
          <p:cNvSpPr txBox="1"/>
          <p:nvPr/>
        </p:nvSpPr>
        <p:spPr>
          <a:xfrm flipH="1">
            <a:off x="465826" y="2011141"/>
            <a:ext cx="730152" cy="230832"/>
          </a:xfrm>
          <a:prstGeom prst="rect">
            <a:avLst/>
          </a:prstGeom>
          <a:noFill/>
        </p:spPr>
        <p:txBody>
          <a:bodyPr wrap="square" rtlCol="0">
            <a:spAutoFit/>
          </a:bodyPr>
          <a:lstStyle/>
          <a:p>
            <a:r>
              <a:rPr lang="en-US" sz="900" i="1" dirty="0">
                <a:solidFill>
                  <a:schemeClr val="tx2">
                    <a:lumMod val="60000"/>
                    <a:lumOff val="40000"/>
                  </a:schemeClr>
                </a:solidFill>
              </a:rPr>
              <a:t>22.7 m</a:t>
            </a:r>
            <a:r>
              <a:rPr lang="en-US" sz="900" i="1" baseline="30000" dirty="0">
                <a:solidFill>
                  <a:schemeClr val="tx2">
                    <a:lumMod val="60000"/>
                    <a:lumOff val="40000"/>
                  </a:schemeClr>
                </a:solidFill>
              </a:rPr>
              <a:t>3</a:t>
            </a:r>
          </a:p>
        </p:txBody>
      </p:sp>
    </p:spTree>
    <p:extLst>
      <p:ext uri="{BB962C8B-B14F-4D97-AF65-F5344CB8AC3E}">
        <p14:creationId xmlns:p14="http://schemas.microsoft.com/office/powerpoint/2010/main" val="767127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Generation Trend – </a:t>
            </a:r>
            <a:r>
              <a:rPr lang="en-US" dirty="0">
                <a:solidFill>
                  <a:schemeClr val="accent2"/>
                </a:solidFill>
              </a:rPr>
              <a:t>BWR</a:t>
            </a:r>
            <a:r>
              <a:rPr lang="en-US" dirty="0"/>
              <a:t> Class B&amp;C Wet Solid Waste </a:t>
            </a:r>
          </a:p>
        </p:txBody>
      </p:sp>
      <p:sp>
        <p:nvSpPr>
          <p:cNvPr id="8" name="TextBox 7"/>
          <p:cNvSpPr txBox="1"/>
          <p:nvPr/>
        </p:nvSpPr>
        <p:spPr>
          <a:xfrm>
            <a:off x="7707823" y="2026364"/>
            <a:ext cx="3598190" cy="3293209"/>
          </a:xfrm>
          <a:prstGeom prst="rect">
            <a:avLst/>
          </a:prstGeom>
          <a:noFill/>
        </p:spPr>
        <p:txBody>
          <a:bodyPr wrap="square" rtlCol="0">
            <a:spAutoFit/>
          </a:bodyPr>
          <a:lstStyle/>
          <a:p>
            <a:pPr marL="285750" indent="-285750" algn="l">
              <a:buFont typeface="Arial" panose="020B0604020202020204" pitchFamily="34" charset="0"/>
              <a:buChar char="•"/>
            </a:pPr>
            <a:r>
              <a:rPr lang="en-US" dirty="0"/>
              <a:t>Generated volumes of Class B&amp;C waste have been reduced in comparison to historic  volumes, but increasing since 2009</a:t>
            </a:r>
          </a:p>
          <a:p>
            <a:pPr marL="285750" indent="-285750" algn="l">
              <a:buFont typeface="Arial" panose="020B0604020202020204" pitchFamily="34" charset="0"/>
              <a:buChar char="•"/>
            </a:pPr>
            <a:r>
              <a:rPr lang="en-US" dirty="0"/>
              <a:t>We will monitor to see impact of BTP Changes on these volumes going forward</a:t>
            </a:r>
          </a:p>
          <a:p>
            <a:pPr marL="285750" indent="-285750" algn="l">
              <a:buFont typeface="Arial" panose="020B0604020202020204" pitchFamily="34" charset="0"/>
              <a:buChar char="•"/>
            </a:pPr>
            <a:r>
              <a:rPr lang="en-US" dirty="0"/>
              <a:t>Current average is approximately 100 ft</a:t>
            </a:r>
            <a:r>
              <a:rPr lang="en-US" baseline="30000" dirty="0"/>
              <a:t>3</a:t>
            </a:r>
            <a:r>
              <a:rPr lang="en-US" dirty="0"/>
              <a:t> (2.8 m</a:t>
            </a:r>
            <a:r>
              <a:rPr lang="en-US" baseline="30000" dirty="0"/>
              <a:t>3</a:t>
            </a:r>
            <a:r>
              <a:rPr lang="en-US" dirty="0"/>
              <a:t>) per year per BWR unit</a:t>
            </a:r>
            <a:endParaRPr lang="en-US" baseline="30000" dirty="0"/>
          </a:p>
          <a:p>
            <a:pPr algn="l"/>
            <a:endParaRPr lang="en-US" baseline="30000" dirty="0"/>
          </a:p>
          <a:p>
            <a:pPr algn="l"/>
            <a:endParaRPr lang="en-US" baseline="30000"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160" y="1188046"/>
            <a:ext cx="6668431" cy="4953691"/>
          </a:xfrm>
        </p:spPr>
      </p:pic>
      <p:sp>
        <p:nvSpPr>
          <p:cNvPr id="11" name="TextBox 10"/>
          <p:cNvSpPr txBox="1"/>
          <p:nvPr/>
        </p:nvSpPr>
        <p:spPr>
          <a:xfrm>
            <a:off x="452160" y="6141737"/>
            <a:ext cx="2921430" cy="338554"/>
          </a:xfrm>
          <a:prstGeom prst="rect">
            <a:avLst/>
          </a:prstGeom>
          <a:noFill/>
        </p:spPr>
        <p:txBody>
          <a:bodyPr wrap="square" rtlCol="0">
            <a:spAutoFit/>
          </a:bodyPr>
          <a:lstStyle/>
          <a:p>
            <a:r>
              <a:rPr lang="en-US" dirty="0"/>
              <a:t>Source: EPRI RadBench</a:t>
            </a:r>
            <a:r>
              <a:rPr lang="en-US" baseline="30000" dirty="0"/>
              <a:t>TM</a:t>
            </a:r>
          </a:p>
        </p:txBody>
      </p:sp>
      <p:sp>
        <p:nvSpPr>
          <p:cNvPr id="6" name="TextBox 5"/>
          <p:cNvSpPr txBox="1"/>
          <p:nvPr/>
        </p:nvSpPr>
        <p:spPr>
          <a:xfrm flipH="1">
            <a:off x="365760" y="2226802"/>
            <a:ext cx="730152" cy="230832"/>
          </a:xfrm>
          <a:prstGeom prst="rect">
            <a:avLst/>
          </a:prstGeom>
          <a:noFill/>
        </p:spPr>
        <p:txBody>
          <a:bodyPr wrap="square" rtlCol="0">
            <a:spAutoFit/>
          </a:bodyPr>
          <a:lstStyle/>
          <a:p>
            <a:r>
              <a:rPr lang="en-US" sz="900" i="1" dirty="0">
                <a:solidFill>
                  <a:schemeClr val="tx2">
                    <a:lumMod val="60000"/>
                    <a:lumOff val="40000"/>
                  </a:schemeClr>
                </a:solidFill>
              </a:rPr>
              <a:t>8.5 m</a:t>
            </a:r>
            <a:r>
              <a:rPr lang="en-US" sz="900" i="1" baseline="30000" dirty="0">
                <a:solidFill>
                  <a:schemeClr val="tx2">
                    <a:lumMod val="60000"/>
                    <a:lumOff val="40000"/>
                  </a:schemeClr>
                </a:solidFill>
              </a:rPr>
              <a:t>3</a:t>
            </a:r>
          </a:p>
        </p:txBody>
      </p:sp>
    </p:spTree>
    <p:extLst>
      <p:ext uri="{BB962C8B-B14F-4D97-AF65-F5344CB8AC3E}">
        <p14:creationId xmlns:p14="http://schemas.microsoft.com/office/powerpoint/2010/main" val="745214603"/>
      </p:ext>
    </p:extLst>
  </p:cSld>
  <p:clrMapOvr>
    <a:masterClrMapping/>
  </p:clrMapOvr>
</p:sld>
</file>

<file path=ppt/theme/theme1.xml><?xml version="1.0" encoding="utf-8"?>
<a:theme xmlns:a="http://schemas.openxmlformats.org/drawingml/2006/main" name="2017 PowerPoint Theme">
  <a:themeElements>
    <a:clrScheme name="EPRI Color Theme 2015">
      <a:dk1>
        <a:srgbClr val="000000"/>
      </a:dk1>
      <a:lt1>
        <a:srgbClr val="FFFFFF"/>
      </a:lt1>
      <a:dk2>
        <a:srgbClr val="000099"/>
      </a:dk2>
      <a:lt2>
        <a:srgbClr val="595959"/>
      </a:lt2>
      <a:accent1>
        <a:srgbClr val="006699"/>
      </a:accent1>
      <a:accent2>
        <a:srgbClr val="A50021"/>
      </a:accent2>
      <a:accent3>
        <a:srgbClr val="30BE30"/>
      </a:accent3>
      <a:accent4>
        <a:srgbClr val="FF8000"/>
      </a:accent4>
      <a:accent5>
        <a:srgbClr val="8409FF"/>
      </a:accent5>
      <a:accent6>
        <a:srgbClr val="FFCC00"/>
      </a:accent6>
      <a:hlink>
        <a:srgbClr val="0000FF"/>
      </a:hlink>
      <a:folHlink>
        <a:srgbClr val="FF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PCAM Internal Presenter Widescreen Template Package (JAN 17)" id="{5437EA69-4202-429A-820E-55864A5821BE}" vid="{589AF007-9325-4286-AC90-4F70D9E8E95F}"/>
    </a:ext>
  </a:extLst>
</a:theme>
</file>

<file path=ppt/theme/theme2.xml><?xml version="1.0" encoding="utf-8"?>
<a:theme xmlns:a="http://schemas.openxmlformats.org/drawingml/2006/main" name="3_2014 PowerPoint Theme">
  <a:themeElements>
    <a:clrScheme name="EPRI Color Theme 2015">
      <a:dk1>
        <a:srgbClr val="000000"/>
      </a:dk1>
      <a:lt1>
        <a:srgbClr val="FFFFFF"/>
      </a:lt1>
      <a:dk2>
        <a:srgbClr val="000099"/>
      </a:dk2>
      <a:lt2>
        <a:srgbClr val="595959"/>
      </a:lt2>
      <a:accent1>
        <a:srgbClr val="006699"/>
      </a:accent1>
      <a:accent2>
        <a:srgbClr val="A50021"/>
      </a:accent2>
      <a:accent3>
        <a:srgbClr val="30BE30"/>
      </a:accent3>
      <a:accent4>
        <a:srgbClr val="FF8000"/>
      </a:accent4>
      <a:accent5>
        <a:srgbClr val="8409FF"/>
      </a:accent5>
      <a:accent6>
        <a:srgbClr val="FFCC00"/>
      </a:accent6>
      <a:hlink>
        <a:srgbClr val="0000FF"/>
      </a:hlink>
      <a:folHlink>
        <a:srgbClr val="FF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PCAM Internal Presenter Widescreen Template Package (JAN 17)" id="{5437EA69-4202-429A-820E-55864A5821BE}" vid="{6F23F1AE-AD03-44D4-9F58-FFD032573A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635662178512289347</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635662178512289347</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635662178512289347</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0BBC534F22AEBE4BA416FEAFD97B4A6D" ma:contentTypeVersion="0" ma:contentTypeDescription="Create a new document." ma:contentTypeScope="" ma:versionID="a895a9c23111c0a6c48c667b50f0551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6AEC94-4B08-445B-B8C7-0F6B1CA04BE7}">
  <ds:schemaRefs>
    <ds:schemaRef ds:uri="http://schemas.microsoft.com/sharepoint/events"/>
  </ds:schemaRefs>
</ds:datastoreItem>
</file>

<file path=customXml/itemProps2.xml><?xml version="1.0" encoding="utf-8"?>
<ds:datastoreItem xmlns:ds="http://schemas.openxmlformats.org/officeDocument/2006/customXml" ds:itemID="{54B245FA-DAF6-417E-AFE1-B39750E9FD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D2F071E-6816-459E-B1B2-F159D0D89F91}">
  <ds:schemaRefs>
    <ds:schemaRef ds:uri="http://schemas.microsoft.com/sharepoint/v3/contenttype/forms"/>
  </ds:schemaRefs>
</ds:datastoreItem>
</file>

<file path=customXml/itemProps4.xml><?xml version="1.0" encoding="utf-8"?>
<ds:datastoreItem xmlns:ds="http://schemas.openxmlformats.org/officeDocument/2006/customXml" ds:itemID="{D8D89EDF-4C9D-4808-8D2B-AABE2BF75FBD}">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NPCAM Internal Presenter Widescreen Template Package (JAN 17)</Template>
  <TotalTime>1878</TotalTime>
  <Words>1629</Words>
  <Application>Microsoft Office PowerPoint</Application>
  <PresentationFormat>Widescreen</PresentationFormat>
  <Paragraphs>275</Paragraphs>
  <Slides>22</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Arial Narrow</vt:lpstr>
      <vt:lpstr>Calibri</vt:lpstr>
      <vt:lpstr>Times</vt:lpstr>
      <vt:lpstr>Times New Roman</vt:lpstr>
      <vt:lpstr>Wingdings</vt:lpstr>
      <vt:lpstr>2017 PowerPoint Theme</vt:lpstr>
      <vt:lpstr>3_2014 PowerPoint Theme</vt:lpstr>
      <vt:lpstr>EPRI Research Key Tends in LLW Management &amp; Research Perspectives on Part 61 Revision</vt:lpstr>
      <vt:lpstr>Together…Shaping the Future of Electricity</vt:lpstr>
      <vt:lpstr>US Generation Trend – Total DAW (lbs)</vt:lpstr>
      <vt:lpstr>US Generation Trend – Total Wet Solid Waste (ft3)</vt:lpstr>
      <vt:lpstr>US Generation Trend – Class A Wet Solid Waste (ft3)</vt:lpstr>
      <vt:lpstr>US Generation Trend – Class B&amp;C Wet Solid Waste (ft3)</vt:lpstr>
      <vt:lpstr>US Generation Trend – PWR Class B&amp;C Wet Solid Waste </vt:lpstr>
      <vt:lpstr>US Generation 2015 – PWR Class B&amp;C Wet Solid Waste </vt:lpstr>
      <vt:lpstr>US Generation Trend – BWR Class B&amp;C Wet Solid Waste </vt:lpstr>
      <vt:lpstr>US Generation 2015 – BWR Class B&amp;C Wet Solid Waste </vt:lpstr>
      <vt:lpstr>LLW Management Take-Aways</vt:lpstr>
      <vt:lpstr>Part 61 Revision - 4 Points</vt:lpstr>
      <vt:lpstr>1,000 Year Compliance Period</vt:lpstr>
      <vt:lpstr>Assessment of Risk Over Time</vt:lpstr>
      <vt:lpstr>10,000 Year Period for Long Lived Waste</vt:lpstr>
      <vt:lpstr>Dose Conversion Factors in Waste Classification</vt:lpstr>
      <vt:lpstr>Changes to Waste Classification Tables</vt:lpstr>
      <vt:lpstr>EPRI Research Regarding VLLW</vt:lpstr>
      <vt:lpstr>VLLW Cost Savings Projection  EPRI Report: 1024844</vt:lpstr>
      <vt:lpstr>Associated EPRI Reports (Reference)</vt:lpstr>
      <vt:lpstr>Associated EPRI Reports (Reference)</vt:lpstr>
      <vt:lpstr>Together…Shaping the Future of Electricity</vt:lpstr>
    </vt:vector>
  </TitlesOfParts>
  <Company>Electric Power Research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Overview  Chemistry and Radiation Safety</dc:title>
  <dc:subject>Version 1.1</dc:subject>
  <dc:creator>Dasher, Colleen</dc:creator>
  <dc:description>© 2016 Electric Power Research Institute, Inc. All rights reserved.</dc:description>
  <cp:lastModifiedBy>Edwards, Lisa</cp:lastModifiedBy>
  <cp:revision>32</cp:revision>
  <cp:lastPrinted>2017-02-21T20:39:16Z</cp:lastPrinted>
  <dcterms:created xsi:type="dcterms:W3CDTF">2017-01-16T15:44:41Z</dcterms:created>
  <dcterms:modified xsi:type="dcterms:W3CDTF">2017-04-04T16:02:42Z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0x0101000BBC534F22AEBE4BA416FEAFD97B4A6D</vt:lpwstr>
  </property>
</Properties>
</file>