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41"/>
  </p:notesMasterIdLst>
  <p:handoutMasterIdLst>
    <p:handoutMasterId r:id="rId42"/>
  </p:handoutMasterIdLst>
  <p:sldIdLst>
    <p:sldId id="432" r:id="rId2"/>
    <p:sldId id="624" r:id="rId3"/>
    <p:sldId id="625" r:id="rId4"/>
    <p:sldId id="626" r:id="rId5"/>
    <p:sldId id="636" r:id="rId6"/>
    <p:sldId id="628" r:id="rId7"/>
    <p:sldId id="629" r:id="rId8"/>
    <p:sldId id="630" r:id="rId9"/>
    <p:sldId id="635" r:id="rId10"/>
    <p:sldId id="537" r:id="rId11"/>
    <p:sldId id="548" r:id="rId12"/>
    <p:sldId id="557" r:id="rId13"/>
    <p:sldId id="556" r:id="rId14"/>
    <p:sldId id="558" r:id="rId15"/>
    <p:sldId id="617" r:id="rId16"/>
    <p:sldId id="616" r:id="rId17"/>
    <p:sldId id="614" r:id="rId18"/>
    <p:sldId id="637" r:id="rId19"/>
    <p:sldId id="638" r:id="rId20"/>
    <p:sldId id="639" r:id="rId21"/>
    <p:sldId id="640" r:id="rId22"/>
    <p:sldId id="562" r:id="rId23"/>
    <p:sldId id="641" r:id="rId24"/>
    <p:sldId id="560" r:id="rId25"/>
    <p:sldId id="621" r:id="rId26"/>
    <p:sldId id="634" r:id="rId27"/>
    <p:sldId id="561" r:id="rId28"/>
    <p:sldId id="563" r:id="rId29"/>
    <p:sldId id="564" r:id="rId30"/>
    <p:sldId id="632" r:id="rId31"/>
    <p:sldId id="566" r:id="rId32"/>
    <p:sldId id="633" r:id="rId33"/>
    <p:sldId id="642" r:id="rId34"/>
    <p:sldId id="555" r:id="rId35"/>
    <p:sldId id="605" r:id="rId36"/>
    <p:sldId id="559" r:id="rId37"/>
    <p:sldId id="576" r:id="rId38"/>
    <p:sldId id="623" r:id="rId39"/>
    <p:sldId id="577" r:id="rId40"/>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Black" initials="PKB" lastIdx="1" clrIdx="0"/>
  <p:cmAuthor id="1" name="John Tauxe" initials="J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93"/>
    <a:srgbClr val="00364A"/>
    <a:srgbClr val="CCFFCC"/>
    <a:srgbClr val="E6EFF2"/>
    <a:srgbClr val="D0E0E6"/>
    <a:srgbClr val="6399AB"/>
    <a:srgbClr val="009900"/>
    <a:srgbClr val="0070C0"/>
    <a:srgbClr val="44708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61" autoAdjust="0"/>
    <p:restoredTop sz="74851" autoAdjust="0"/>
  </p:normalViewPr>
  <p:slideViewPr>
    <p:cSldViewPr>
      <p:cViewPr>
        <p:scale>
          <a:sx n="100" d="100"/>
          <a:sy n="100" d="100"/>
        </p:scale>
        <p:origin x="-1960" y="-2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2" d="100"/>
          <a:sy n="112" d="100"/>
        </p:scale>
        <p:origin x="-192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505200" cy="465138"/>
          </a:xfrm>
          <a:prstGeom prst="rect">
            <a:avLst/>
          </a:prstGeom>
          <a:noFill/>
          <a:ln w="9525">
            <a:noFill/>
            <a:miter lim="800000"/>
            <a:headEnd/>
            <a:tailEnd/>
          </a:ln>
          <a:effectLst/>
        </p:spPr>
        <p:txBody>
          <a:bodyPr vert="horz" wrap="square" lIns="94468" tIns="47234" rIns="94468" bIns="47234" numCol="1" anchor="t" anchorCtr="0" compatLnSpc="1">
            <a:prstTxWarp prst="textNoShape">
              <a:avLst/>
            </a:prstTxWarp>
          </a:bodyPr>
          <a:lstStyle>
            <a:lvl1pPr defTabSz="944563">
              <a:defRPr sz="1300">
                <a:latin typeface="Times New Roman" pitchFamily="18" charset="0"/>
              </a:defRPr>
            </a:lvl1pPr>
          </a:lstStyle>
          <a:p>
            <a:pPr>
              <a:defRPr/>
            </a:pPr>
            <a:r>
              <a:rPr lang="en-US" sz="1200" dirty="0"/>
              <a:t>Decision Making under Uncertainty:</a:t>
            </a:r>
            <a:br>
              <a:rPr lang="en-US" sz="1200" dirty="0"/>
            </a:br>
            <a:r>
              <a:rPr lang="en-US" sz="1200" dirty="0" smtClean="0"/>
              <a:t>Introduction to Structured </a:t>
            </a:r>
            <a:r>
              <a:rPr lang="en-US" sz="1200" dirty="0"/>
              <a:t>Decision Analysis for </a:t>
            </a:r>
            <a:r>
              <a:rPr lang="en-US" sz="1200" dirty="0" smtClean="0"/>
              <a:t>PA</a:t>
            </a:r>
            <a:endParaRPr lang="en-US" sz="1200" dirty="0">
              <a:solidFill>
                <a:srgbClr val="00364A"/>
              </a:solidFill>
              <a:latin typeface="Arial" pitchFamily="34" charset="0"/>
              <a:cs typeface="Arial" pitchFamily="34" charset="0"/>
            </a:endParaRPr>
          </a:p>
        </p:txBody>
      </p:sp>
      <p:sp>
        <p:nvSpPr>
          <p:cNvPr id="5123" name="Rectangle 3"/>
          <p:cNvSpPr>
            <a:spLocks noGrp="1" noChangeArrowheads="1"/>
          </p:cNvSpPr>
          <p:nvPr>
            <p:ph type="dt" sz="quarter" idx="1"/>
          </p:nvPr>
        </p:nvSpPr>
        <p:spPr bwMode="auto">
          <a:xfrm>
            <a:off x="4038600" y="0"/>
            <a:ext cx="2971800" cy="465138"/>
          </a:xfrm>
          <a:prstGeom prst="rect">
            <a:avLst/>
          </a:prstGeom>
          <a:noFill/>
          <a:ln w="9525">
            <a:noFill/>
            <a:miter lim="800000"/>
            <a:headEnd/>
            <a:tailEnd/>
          </a:ln>
          <a:effectLst/>
        </p:spPr>
        <p:txBody>
          <a:bodyPr vert="horz" wrap="square" lIns="94468" tIns="47234" rIns="94468" bIns="47234" numCol="1" anchor="t" anchorCtr="0" compatLnSpc="1">
            <a:prstTxWarp prst="textNoShape">
              <a:avLst/>
            </a:prstTxWarp>
          </a:bodyPr>
          <a:lstStyle>
            <a:lvl1pPr algn="r" defTabSz="944563">
              <a:defRPr sz="1300">
                <a:latin typeface="Times New Roman" charset="0"/>
                <a:ea typeface="+mn-ea"/>
              </a:defRPr>
            </a:lvl1pPr>
          </a:lstStyle>
          <a:p>
            <a:pPr>
              <a:defRPr/>
            </a:pPr>
            <a:r>
              <a:rPr lang="en-US" sz="1200" dirty="0" smtClean="0">
                <a:solidFill>
                  <a:srgbClr val="00364A"/>
                </a:solidFill>
                <a:latin typeface="Arial" pitchFamily="34" charset="0"/>
                <a:cs typeface="Arial" pitchFamily="34" charset="0"/>
              </a:rPr>
              <a:t>Performance and Risk Assessment</a:t>
            </a:r>
          </a:p>
          <a:p>
            <a:pPr>
              <a:defRPr/>
            </a:pPr>
            <a:r>
              <a:rPr lang="en-US" sz="1200" dirty="0" smtClean="0">
                <a:solidFill>
                  <a:srgbClr val="00364A"/>
                </a:solidFill>
                <a:latin typeface="Arial" pitchFamily="34" charset="0"/>
                <a:cs typeface="Arial" pitchFamily="34" charset="0"/>
              </a:rPr>
              <a:t>Community of Practice – October 2014</a:t>
            </a:r>
            <a:endParaRPr lang="en-US" sz="1200" dirty="0">
              <a:solidFill>
                <a:srgbClr val="00364A"/>
              </a:solidFill>
              <a:latin typeface="Arial" pitchFamily="34" charset="0"/>
              <a:cs typeface="Arial" pitchFamily="34" charset="0"/>
            </a:endParaRPr>
          </a:p>
        </p:txBody>
      </p:sp>
      <p:pic>
        <p:nvPicPr>
          <p:cNvPr id="6" name="Picture 4" descr="D:\Work\Neptune\stationery\Neptune logo transparent 16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704378"/>
            <a:ext cx="1248310" cy="303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206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4468" tIns="47234" rIns="94468" bIns="472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6923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 – time, cost</a:t>
            </a:r>
          </a:p>
          <a:p>
            <a:r>
              <a:rPr lang="en-US" dirty="0" smtClean="0"/>
              <a:t>Probability – not getting</a:t>
            </a:r>
            <a:r>
              <a:rPr lang="en-US" baseline="0" dirty="0" smtClean="0"/>
              <a:t> caught in time</a:t>
            </a:r>
          </a:p>
        </p:txBody>
      </p:sp>
    </p:spTree>
    <p:extLst>
      <p:ext uri="{BB962C8B-B14F-4D97-AF65-F5344CB8AC3E}">
        <p14:creationId xmlns:p14="http://schemas.microsoft.com/office/powerpoint/2010/main" val="408716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xfrm>
            <a:off x="0" y="8830681"/>
            <a:ext cx="3037840" cy="46408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836" tIns="46918" rIns="93836" bIns="46918"/>
          <a:lstStyle>
            <a:lvl1pPr defTabSz="944874">
              <a:defRPr sz="2900">
                <a:solidFill>
                  <a:schemeClr val="tx1"/>
                </a:solidFill>
                <a:latin typeface="Times New Roman" charset="0"/>
                <a:ea typeface="ＭＳ Ｐゴシック" charset="0"/>
                <a:cs typeface="ＭＳ Ｐゴシック" charset="0"/>
              </a:defRPr>
            </a:lvl1pPr>
            <a:lvl2pPr marL="38925536" indent="-38456358" defTabSz="944874">
              <a:defRPr sz="2900">
                <a:solidFill>
                  <a:schemeClr val="tx1"/>
                </a:solidFill>
                <a:latin typeface="Times New Roman" charset="0"/>
                <a:ea typeface="ＭＳ Ｐゴシック" charset="0"/>
              </a:defRPr>
            </a:lvl2pPr>
            <a:lvl3pPr>
              <a:defRPr sz="2900">
                <a:solidFill>
                  <a:schemeClr val="tx1"/>
                </a:solidFill>
                <a:latin typeface="Times New Roman" charset="0"/>
                <a:ea typeface="ＭＳ Ｐゴシック" charset="0"/>
              </a:defRPr>
            </a:lvl3pPr>
            <a:lvl4pPr>
              <a:defRPr sz="2900">
                <a:solidFill>
                  <a:schemeClr val="tx1"/>
                </a:solidFill>
                <a:latin typeface="Times New Roman" charset="0"/>
                <a:ea typeface="ＭＳ Ｐゴシック" charset="0"/>
              </a:defRPr>
            </a:lvl4pPr>
            <a:lvl5pPr>
              <a:defRPr sz="2900">
                <a:solidFill>
                  <a:schemeClr val="tx1"/>
                </a:solidFill>
                <a:latin typeface="Times New Roman" charset="0"/>
                <a:ea typeface="ＭＳ Ｐゴシック" charset="0"/>
              </a:defRPr>
            </a:lvl5pPr>
            <a:lvl6pPr marL="469179" eaLnBrk="0" fontAlgn="base" hangingPunct="0">
              <a:spcBef>
                <a:spcPct val="0"/>
              </a:spcBef>
              <a:spcAft>
                <a:spcPct val="0"/>
              </a:spcAft>
              <a:defRPr sz="2900">
                <a:solidFill>
                  <a:schemeClr val="tx1"/>
                </a:solidFill>
                <a:latin typeface="Times New Roman" charset="0"/>
                <a:ea typeface="ＭＳ Ｐゴシック" charset="0"/>
              </a:defRPr>
            </a:lvl6pPr>
            <a:lvl7pPr marL="938357" eaLnBrk="0" fontAlgn="base" hangingPunct="0">
              <a:spcBef>
                <a:spcPct val="0"/>
              </a:spcBef>
              <a:spcAft>
                <a:spcPct val="0"/>
              </a:spcAft>
              <a:defRPr sz="2900">
                <a:solidFill>
                  <a:schemeClr val="tx1"/>
                </a:solidFill>
                <a:latin typeface="Times New Roman" charset="0"/>
                <a:ea typeface="ＭＳ Ｐゴシック" charset="0"/>
              </a:defRPr>
            </a:lvl7pPr>
            <a:lvl8pPr marL="1407536" eaLnBrk="0" fontAlgn="base" hangingPunct="0">
              <a:spcBef>
                <a:spcPct val="0"/>
              </a:spcBef>
              <a:spcAft>
                <a:spcPct val="0"/>
              </a:spcAft>
              <a:defRPr sz="2900">
                <a:solidFill>
                  <a:schemeClr val="tx1"/>
                </a:solidFill>
                <a:latin typeface="Times New Roman" charset="0"/>
                <a:ea typeface="ＭＳ Ｐゴシック" charset="0"/>
              </a:defRPr>
            </a:lvl8pPr>
            <a:lvl9pPr marL="1876715" eaLnBrk="0" fontAlgn="base" hangingPunct="0">
              <a:spcBef>
                <a:spcPct val="0"/>
              </a:spcBef>
              <a:spcAft>
                <a:spcPct val="0"/>
              </a:spcAft>
              <a:defRPr sz="2900">
                <a:solidFill>
                  <a:schemeClr val="tx1"/>
                </a:solidFill>
                <a:latin typeface="Times New Roman" charset="0"/>
                <a:ea typeface="ＭＳ Ｐゴシック" charset="0"/>
              </a:defRPr>
            </a:lvl9pPr>
          </a:lstStyle>
          <a:p>
            <a:r>
              <a:rPr lang="en-US" sz="1300"/>
              <a:t>John Tauxe, Paul Black, Bruce Crowe and Don Lee</a:t>
            </a:r>
          </a:p>
        </p:txBody>
      </p:sp>
      <p:sp>
        <p:nvSpPr>
          <p:cNvPr id="20483" name="Rectangle 7"/>
          <p:cNvSpPr>
            <a:spLocks noGrp="1" noChangeArrowheads="1"/>
          </p:cNvSpPr>
          <p:nvPr>
            <p:ph type="sldNum" sz="quarter" idx="5"/>
          </p:nvPr>
        </p:nvSpPr>
        <p:spPr>
          <a:xfrm>
            <a:off x="3970938" y="8830681"/>
            <a:ext cx="3037840" cy="46408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836" tIns="46918" rIns="93836" bIns="46918"/>
          <a:lstStyle>
            <a:lvl1pPr defTabSz="944874">
              <a:defRPr sz="2900">
                <a:solidFill>
                  <a:schemeClr val="tx1"/>
                </a:solidFill>
                <a:latin typeface="Times New Roman" charset="0"/>
                <a:ea typeface="ＭＳ Ｐゴシック" charset="0"/>
                <a:cs typeface="ＭＳ Ｐゴシック" charset="0"/>
              </a:defRPr>
            </a:lvl1pPr>
            <a:lvl2pPr marL="38925536" indent="-38456358" defTabSz="944874">
              <a:defRPr sz="2900">
                <a:solidFill>
                  <a:schemeClr val="tx1"/>
                </a:solidFill>
                <a:latin typeface="Times New Roman" charset="0"/>
                <a:ea typeface="ＭＳ Ｐゴシック" charset="0"/>
              </a:defRPr>
            </a:lvl2pPr>
            <a:lvl3pPr>
              <a:defRPr sz="2900">
                <a:solidFill>
                  <a:schemeClr val="tx1"/>
                </a:solidFill>
                <a:latin typeface="Times New Roman" charset="0"/>
                <a:ea typeface="ＭＳ Ｐゴシック" charset="0"/>
              </a:defRPr>
            </a:lvl3pPr>
            <a:lvl4pPr>
              <a:defRPr sz="2900">
                <a:solidFill>
                  <a:schemeClr val="tx1"/>
                </a:solidFill>
                <a:latin typeface="Times New Roman" charset="0"/>
                <a:ea typeface="ＭＳ Ｐゴシック" charset="0"/>
              </a:defRPr>
            </a:lvl4pPr>
            <a:lvl5pPr>
              <a:defRPr sz="2900">
                <a:solidFill>
                  <a:schemeClr val="tx1"/>
                </a:solidFill>
                <a:latin typeface="Times New Roman" charset="0"/>
                <a:ea typeface="ＭＳ Ｐゴシック" charset="0"/>
              </a:defRPr>
            </a:lvl5pPr>
            <a:lvl6pPr marL="469179" eaLnBrk="0" fontAlgn="base" hangingPunct="0">
              <a:spcBef>
                <a:spcPct val="0"/>
              </a:spcBef>
              <a:spcAft>
                <a:spcPct val="0"/>
              </a:spcAft>
              <a:defRPr sz="2900">
                <a:solidFill>
                  <a:schemeClr val="tx1"/>
                </a:solidFill>
                <a:latin typeface="Times New Roman" charset="0"/>
                <a:ea typeface="ＭＳ Ｐゴシック" charset="0"/>
              </a:defRPr>
            </a:lvl6pPr>
            <a:lvl7pPr marL="938357" eaLnBrk="0" fontAlgn="base" hangingPunct="0">
              <a:spcBef>
                <a:spcPct val="0"/>
              </a:spcBef>
              <a:spcAft>
                <a:spcPct val="0"/>
              </a:spcAft>
              <a:defRPr sz="2900">
                <a:solidFill>
                  <a:schemeClr val="tx1"/>
                </a:solidFill>
                <a:latin typeface="Times New Roman" charset="0"/>
                <a:ea typeface="ＭＳ Ｐゴシック" charset="0"/>
              </a:defRPr>
            </a:lvl7pPr>
            <a:lvl8pPr marL="1407536" eaLnBrk="0" fontAlgn="base" hangingPunct="0">
              <a:spcBef>
                <a:spcPct val="0"/>
              </a:spcBef>
              <a:spcAft>
                <a:spcPct val="0"/>
              </a:spcAft>
              <a:defRPr sz="2900">
                <a:solidFill>
                  <a:schemeClr val="tx1"/>
                </a:solidFill>
                <a:latin typeface="Times New Roman" charset="0"/>
                <a:ea typeface="ＭＳ Ｐゴシック" charset="0"/>
              </a:defRPr>
            </a:lvl8pPr>
            <a:lvl9pPr marL="1876715" eaLnBrk="0" fontAlgn="base" hangingPunct="0">
              <a:spcBef>
                <a:spcPct val="0"/>
              </a:spcBef>
              <a:spcAft>
                <a:spcPct val="0"/>
              </a:spcAft>
              <a:defRPr sz="2900">
                <a:solidFill>
                  <a:schemeClr val="tx1"/>
                </a:solidFill>
                <a:latin typeface="Times New Roman" charset="0"/>
                <a:ea typeface="ＭＳ Ｐゴシック" charset="0"/>
              </a:defRPr>
            </a:lvl9pPr>
          </a:lstStyle>
          <a:p>
            <a:fld id="{E024756E-409F-CE4A-BCAD-84E579B30627}" type="slidenum">
              <a:rPr lang="en-US" sz="1300"/>
              <a:pPr/>
              <a:t>15</a:t>
            </a:fld>
            <a:endParaRPr lang="en-US" sz="130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Basics of DA</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6756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Get</a:t>
            </a:r>
            <a:r>
              <a:rPr lang="en-US" baseline="0" dirty="0" smtClean="0">
                <a:latin typeface="Times New Roman" charset="0"/>
                <a:ea typeface="ＭＳ Ｐゴシック" charset="0"/>
                <a:cs typeface="ＭＳ Ｐゴシック" charset="0"/>
              </a:rPr>
              <a:t> the point across that this is an economic argument supported by the 3 pillars of sustainability, not just one but 3.</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6189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939CE8E-E65A-40DD-B913-5C5E3EC0F6E5}" type="slidenum">
              <a:rPr lang="en-US" altLang="en-US" smtClean="0">
                <a:solidFill>
                  <a:srgbClr val="000000"/>
                </a:solidFill>
              </a:rPr>
              <a:pPr/>
              <a:t>17</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Formalized </a:t>
            </a:r>
            <a:r>
              <a:rPr lang="en-US" altLang="en-US" smtClean="0">
                <a:latin typeface="Arial" panose="020B0604020202020204" pitchFamily="34" charset="0"/>
              </a:rPr>
              <a:t>Common Sense</a:t>
            </a:r>
          </a:p>
          <a:p>
            <a:pPr eaLnBrk="1" hangingPunct="1"/>
            <a:r>
              <a:rPr lang="en-US" altLang="en-US" smtClean="0">
                <a:latin typeface="Arial" panose="020B0604020202020204" pitchFamily="34" charset="0"/>
              </a:rPr>
              <a:t>Modern </a:t>
            </a:r>
            <a:r>
              <a:rPr lang="en-US" altLang="en-US" dirty="0" smtClean="0">
                <a:latin typeface="Arial" panose="020B0604020202020204" pitchFamily="34" charset="0"/>
              </a:rPr>
              <a:t>DQOs?</a:t>
            </a:r>
          </a:p>
          <a:p>
            <a:pPr eaLnBrk="1" hangingPunct="1"/>
            <a:r>
              <a:rPr lang="en-US" altLang="en-US" dirty="0" smtClean="0">
                <a:latin typeface="Arial" panose="020B0604020202020204" pitchFamily="34" charset="0"/>
              </a:rPr>
              <a:t>Neptune personnel developed the DQO</a:t>
            </a:r>
            <a:r>
              <a:rPr lang="en-US" altLang="en-US" baseline="0" dirty="0" smtClean="0">
                <a:latin typeface="Arial" panose="020B0604020202020204" pitchFamily="34" charset="0"/>
              </a:rPr>
              <a:t> process – aimed at understanding context, boundaries, etc., but limited to evaluation of 2 options, simple statistical models, and very limited value functions.  SDM opens the door to a lot more.</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3155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FB9CEF00-E7B6-6741-8F9F-A8DF3A646F06}" type="slidenum">
              <a:rPr lang="en-US" smtClean="0"/>
              <a:t>24</a:t>
            </a:fld>
            <a:endParaRPr lang="en-US"/>
          </a:p>
        </p:txBody>
      </p:sp>
    </p:spTree>
    <p:extLst>
      <p:ext uri="{BB962C8B-B14F-4D97-AF65-F5344CB8AC3E}">
        <p14:creationId xmlns:p14="http://schemas.microsoft.com/office/powerpoint/2010/main" val="44132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Argue this case.  Too often</a:t>
            </a:r>
            <a:r>
              <a:rPr lang="en-US" baseline="0" dirty="0" smtClean="0"/>
              <a:t> we hear that simplistic deterministic models are easy to explain.  Well, not to me, and not in my experience</a:t>
            </a:r>
            <a:endParaRPr lang="en-US" dirty="0"/>
          </a:p>
        </p:txBody>
      </p:sp>
    </p:spTree>
    <p:extLst>
      <p:ext uri="{BB962C8B-B14F-4D97-AF65-F5344CB8AC3E}">
        <p14:creationId xmlns:p14="http://schemas.microsoft.com/office/powerpoint/2010/main" val="265019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 – brownfields, regional planning, watershed </a:t>
            </a:r>
            <a:r>
              <a:rPr lang="en-US" dirty="0" err="1" smtClean="0"/>
              <a:t>mgmt</a:t>
            </a:r>
            <a:r>
              <a:rPr lang="en-US" dirty="0" smtClean="0"/>
              <a:t>, coral reef </a:t>
            </a:r>
            <a:r>
              <a:rPr lang="en-US" dirty="0" err="1" smtClean="0"/>
              <a:t>mgmt</a:t>
            </a:r>
            <a:r>
              <a:rPr lang="en-US" dirty="0" smtClean="0"/>
              <a:t>, resiliency</a:t>
            </a:r>
            <a:r>
              <a:rPr lang="en-US" baseline="0" dirty="0" smtClean="0"/>
              <a:t> planning (sea level rise), superfund, farming/ranching optimize management and practice</a:t>
            </a:r>
          </a:p>
          <a:p>
            <a:endParaRPr lang="en-US" baseline="0" dirty="0" smtClean="0"/>
          </a:p>
          <a:p>
            <a:r>
              <a:rPr lang="en-US" baseline="0" dirty="0" smtClean="0"/>
              <a:t>FDA – food safety</a:t>
            </a:r>
          </a:p>
          <a:p>
            <a:endParaRPr lang="en-US" baseline="0" dirty="0" smtClean="0"/>
          </a:p>
          <a:p>
            <a:r>
              <a:rPr lang="en-US" baseline="0" dirty="0" smtClean="0"/>
              <a:t>UAF – organizational planning</a:t>
            </a:r>
          </a:p>
          <a:p>
            <a:endParaRPr lang="en-US" baseline="0" dirty="0" smtClean="0"/>
          </a:p>
          <a:p>
            <a:r>
              <a:rPr lang="en-US" baseline="0" dirty="0" smtClean="0"/>
              <a:t>DOE – PA-related, environmental monitoring optimization, remediation options – now doing decommissioning and remediation</a:t>
            </a:r>
          </a:p>
          <a:p>
            <a:r>
              <a:rPr lang="en-US" baseline="0" dirty="0" smtClean="0"/>
              <a:t>EFCOG – Best Practice on SE-SDM</a:t>
            </a:r>
          </a:p>
          <a:p>
            <a:endParaRPr lang="en-US" baseline="0" dirty="0" smtClean="0"/>
          </a:p>
          <a:p>
            <a:r>
              <a:rPr lang="en-US" baseline="0" dirty="0" smtClean="0"/>
              <a:t>GAO – General interest in cost savings while being protective</a:t>
            </a:r>
          </a:p>
          <a:p>
            <a:endParaRPr lang="en-US" baseline="0" dirty="0" smtClean="0"/>
          </a:p>
          <a:p>
            <a:r>
              <a:rPr lang="en-US" baseline="0" dirty="0" smtClean="0"/>
              <a:t>IAEA – CIDER initiative SE-SDM – MODARIA initiative – SDM</a:t>
            </a:r>
          </a:p>
          <a:p>
            <a:r>
              <a:rPr lang="en-US" baseline="0" dirty="0" smtClean="0"/>
              <a:t>OECD-NEA – general interest in the same subject (Christophe </a:t>
            </a:r>
            <a:r>
              <a:rPr lang="en-US" baseline="0" dirty="0" err="1" smtClean="0"/>
              <a:t>Xerri</a:t>
            </a:r>
            <a:r>
              <a:rPr lang="en-US" baseline="0" dirty="0" smtClean="0"/>
              <a:t>, </a:t>
            </a:r>
            <a:r>
              <a:rPr lang="en-US" baseline="0" dirty="0" err="1" smtClean="0"/>
              <a:t>Magwood</a:t>
            </a:r>
            <a:r>
              <a:rPr lang="en-US" baseline="0" dirty="0" smtClean="0"/>
              <a:t>, </a:t>
            </a:r>
            <a:r>
              <a:rPr lang="en-US" baseline="0" dirty="0" err="1" smtClean="0"/>
              <a:t>Gurria</a:t>
            </a:r>
            <a:r>
              <a:rPr lang="en-US" baseline="0" dirty="0" smtClean="0"/>
              <a:t>)</a:t>
            </a:r>
          </a:p>
          <a:p>
            <a:endParaRPr lang="en-US" dirty="0"/>
          </a:p>
        </p:txBody>
      </p:sp>
    </p:spTree>
    <p:extLst>
      <p:ext uri="{BB962C8B-B14F-4D97-AF65-F5344CB8AC3E}">
        <p14:creationId xmlns:p14="http://schemas.microsoft.com/office/powerpoint/2010/main" val="266643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a:t>
            </a:r>
            <a:r>
              <a:rPr lang="en-US" baseline="0" dirty="0" smtClean="0"/>
              <a:t> – yum (taste), cost, impact on digestive system</a:t>
            </a:r>
          </a:p>
          <a:p>
            <a:r>
              <a:rPr lang="en-US" baseline="0" dirty="0" smtClean="0"/>
              <a:t>Probability – of negative impact</a:t>
            </a:r>
            <a:endParaRPr lang="en-US" dirty="0"/>
          </a:p>
        </p:txBody>
      </p:sp>
    </p:spTree>
    <p:extLst>
      <p:ext uri="{BB962C8B-B14F-4D97-AF65-F5344CB8AC3E}">
        <p14:creationId xmlns:p14="http://schemas.microsoft.com/office/powerpoint/2010/main" val="93965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5863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FB9CEF00-E7B6-6741-8F9F-A8DF3A646F06}" type="slidenum">
              <a:rPr lang="en-US" smtClean="0"/>
              <a:t>36</a:t>
            </a:fld>
            <a:endParaRPr lang="en-US"/>
          </a:p>
        </p:txBody>
      </p:sp>
    </p:spTree>
    <p:extLst>
      <p:ext uri="{BB962C8B-B14F-4D97-AF65-F5344CB8AC3E}">
        <p14:creationId xmlns:p14="http://schemas.microsoft.com/office/powerpoint/2010/main" val="44132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FB9CEF00-E7B6-6741-8F9F-A8DF3A646F06}" type="slidenum">
              <a:rPr lang="en-US" smtClean="0"/>
              <a:t>37</a:t>
            </a:fld>
            <a:endParaRPr lang="en-US"/>
          </a:p>
        </p:txBody>
      </p:sp>
    </p:spTree>
    <p:extLst>
      <p:ext uri="{BB962C8B-B14F-4D97-AF65-F5344CB8AC3E}">
        <p14:creationId xmlns:p14="http://schemas.microsoft.com/office/powerpoint/2010/main" val="44132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 – emotional</a:t>
            </a:r>
          </a:p>
          <a:p>
            <a:r>
              <a:rPr lang="en-US" dirty="0" smtClean="0"/>
              <a:t>Probability</a:t>
            </a:r>
            <a:r>
              <a:rPr lang="en-US" baseline="0" dirty="0" smtClean="0"/>
              <a:t> – of success (maybe as long term or short term?)</a:t>
            </a:r>
          </a:p>
          <a:p>
            <a:endParaRPr lang="en-US" baseline="0" dirty="0" smtClean="0"/>
          </a:p>
          <a:p>
            <a:r>
              <a:rPr lang="en-US" baseline="0" dirty="0" smtClean="0"/>
              <a:t>Values can outweigh probabilities in a decision analysis – that’s fine, but separate them.</a:t>
            </a:r>
            <a:endParaRPr lang="en-US" dirty="0"/>
          </a:p>
        </p:txBody>
      </p:sp>
    </p:spTree>
    <p:extLst>
      <p:ext uri="{BB962C8B-B14F-4D97-AF65-F5344CB8AC3E}">
        <p14:creationId xmlns:p14="http://schemas.microsoft.com/office/powerpoint/2010/main" val="271596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a:t>
            </a:r>
            <a:r>
              <a:rPr lang="en-US" baseline="0" dirty="0" smtClean="0"/>
              <a:t> data</a:t>
            </a:r>
          </a:p>
          <a:p>
            <a:endParaRPr lang="en-US" baseline="0" dirty="0" smtClean="0"/>
          </a:p>
          <a:p>
            <a:r>
              <a:rPr lang="en-US" baseline="0" dirty="0" smtClean="0"/>
              <a:t>Options – consider multitude of options</a:t>
            </a:r>
          </a:p>
          <a:p>
            <a:endParaRPr lang="en-US" baseline="0" dirty="0" smtClean="0"/>
          </a:p>
          <a:p>
            <a:r>
              <a:rPr lang="en-US" baseline="0" dirty="0" smtClean="0"/>
              <a:t>Values – speed/acceleration, safety, color, gas mileage, child safety, etc.</a:t>
            </a:r>
          </a:p>
          <a:p>
            <a:r>
              <a:rPr lang="en-US" baseline="0" dirty="0" smtClean="0"/>
              <a:t>Probability – of safety, of gas mileage, of child safety, etc. – these days this can be data driven with uncertainty</a:t>
            </a:r>
            <a:endParaRPr lang="en-US" dirty="0"/>
          </a:p>
        </p:txBody>
      </p:sp>
    </p:spTree>
    <p:extLst>
      <p:ext uri="{BB962C8B-B14F-4D97-AF65-F5344CB8AC3E}">
        <p14:creationId xmlns:p14="http://schemas.microsoft.com/office/powerpoint/2010/main" val="120964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idea</a:t>
            </a:r>
          </a:p>
          <a:p>
            <a:endParaRPr lang="en-US" dirty="0" smtClean="0"/>
          </a:p>
          <a:p>
            <a:r>
              <a:rPr lang="en-US" dirty="0" smtClean="0"/>
              <a:t>Values – costs, benefit of supporting child going to College</a:t>
            </a:r>
          </a:p>
          <a:p>
            <a:r>
              <a:rPr lang="en-US" dirty="0" smtClean="0"/>
              <a:t>Probability – performance of funds,</a:t>
            </a:r>
            <a:r>
              <a:rPr lang="en-US" baseline="0" dirty="0" smtClean="0"/>
              <a:t> will child go to College?</a:t>
            </a:r>
          </a:p>
          <a:p>
            <a:endParaRPr lang="en-US" baseline="0" dirty="0" smtClean="0"/>
          </a:p>
          <a:p>
            <a:r>
              <a:rPr lang="en-US" baseline="0" dirty="0" smtClean="0"/>
              <a:t>Again data driven with uncertainty.</a:t>
            </a:r>
            <a:endParaRPr lang="en-US" dirty="0"/>
          </a:p>
        </p:txBody>
      </p:sp>
    </p:spTree>
    <p:extLst>
      <p:ext uri="{BB962C8B-B14F-4D97-AF65-F5344CB8AC3E}">
        <p14:creationId xmlns:p14="http://schemas.microsoft.com/office/powerpoint/2010/main" val="342026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thing</a:t>
            </a:r>
            <a:r>
              <a:rPr lang="en-US" baseline="0" dirty="0" smtClean="0"/>
              <a:t> – lots of data to support decision making</a:t>
            </a:r>
          </a:p>
          <a:p>
            <a:endParaRPr lang="en-US" baseline="0" dirty="0" smtClean="0"/>
          </a:p>
          <a:p>
            <a:r>
              <a:rPr lang="en-US" baseline="0" dirty="0" smtClean="0"/>
              <a:t>Options – how to best engineer the system and whether the system is beneficial </a:t>
            </a:r>
            <a:r>
              <a:rPr lang="en-US" baseline="0" dirty="0" err="1" smtClean="0"/>
              <a:t>vs</a:t>
            </a:r>
            <a:r>
              <a:rPr lang="en-US" baseline="0" dirty="0" smtClean="0"/>
              <a:t> alternative of not building YM (could consider other options – such as elsewhere)</a:t>
            </a:r>
          </a:p>
          <a:p>
            <a:endParaRPr lang="en-US" baseline="0" dirty="0" smtClean="0"/>
          </a:p>
          <a:p>
            <a:r>
              <a:rPr lang="en-US" baseline="0" dirty="0" smtClean="0"/>
              <a:t>Values – costs, human health risk, jobs, effect on local economy, upstream to effect on nuclear industry, etc.</a:t>
            </a:r>
          </a:p>
          <a:p>
            <a:r>
              <a:rPr lang="en-US" baseline="0" dirty="0" smtClean="0"/>
              <a:t>Probability – human health risk, contaminant transport supported, all with much uncertainty</a:t>
            </a:r>
          </a:p>
          <a:p>
            <a:endParaRPr lang="en-US" dirty="0"/>
          </a:p>
        </p:txBody>
      </p:sp>
    </p:spTree>
    <p:extLst>
      <p:ext uri="{BB962C8B-B14F-4D97-AF65-F5344CB8AC3E}">
        <p14:creationId xmlns:p14="http://schemas.microsoft.com/office/powerpoint/2010/main" val="386566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96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Clr>
                <a:srgbClr val="6399AB"/>
              </a:buClr>
              <a:buSzPct val="120000"/>
              <a:buFont typeface="Arial" pitchFamily="34" charset="0"/>
              <a:buChar char="•"/>
              <a:defRPr>
                <a:solidFill>
                  <a:schemeClr val="tx1"/>
                </a:solidFill>
                <a:latin typeface="+mn-lt"/>
              </a:defRPr>
            </a:lvl1pPr>
            <a:lvl2pPr marL="742950" indent="-285750">
              <a:buClr>
                <a:srgbClr val="6399AB"/>
              </a:buClr>
              <a:buSzPct val="120000"/>
              <a:buFont typeface="Arial" pitchFamily="34" charset="0"/>
              <a:buChar char="•"/>
              <a:defRPr>
                <a:solidFill>
                  <a:schemeClr val="tx1"/>
                </a:solidFill>
                <a:latin typeface="+mn-lt"/>
              </a:defRPr>
            </a:lvl2pPr>
            <a:lvl3pPr marL="1143000" indent="-228600">
              <a:buClr>
                <a:srgbClr val="6399AB"/>
              </a:buClr>
              <a:buSzPct val="120000"/>
              <a:buFont typeface="Arial" pitchFamily="34" charset="0"/>
              <a:buChar char="•"/>
              <a:defRPr>
                <a:solidFill>
                  <a:schemeClr val="tx1"/>
                </a:solidFill>
                <a:latin typeface="+mn-lt"/>
              </a:defRPr>
            </a:lvl3pPr>
            <a:lvl4pPr marL="1600200" indent="-228600">
              <a:buClr>
                <a:srgbClr val="6399AB"/>
              </a:buClr>
              <a:buSzPct val="120000"/>
              <a:buFont typeface="Arial" pitchFamily="34" charset="0"/>
              <a:buChar char="•"/>
              <a:defRPr>
                <a:solidFill>
                  <a:schemeClr val="tx1"/>
                </a:solidFill>
                <a:latin typeface="+mn-lt"/>
              </a:defRPr>
            </a:lvl4pPr>
            <a:lvl5pPr marL="2057400" indent="-228600">
              <a:buClr>
                <a:srgbClr val="6399AB"/>
              </a:buClr>
              <a:buSzPct val="120000"/>
              <a:buFont typeface="Arial" pitchFamily="34" charset="0"/>
              <a:buChar char="•"/>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lvl1pPr>
              <a:defRPr sz="4400" b="1">
                <a:solidFill>
                  <a:srgbClr val="00364A"/>
                </a:solidFill>
                <a:effectLst/>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12610295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279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xplanation">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28600" y="2857500"/>
            <a:ext cx="4114800" cy="1143000"/>
          </a:xfrm>
        </p:spPr>
        <p:txBody>
          <a:bodyPr anchor="ctr" anchorCtr="1"/>
          <a:lstStyle>
            <a:lvl1pPr>
              <a:defRPr>
                <a:solidFill>
                  <a:schemeClr val="tx1"/>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0" y="0"/>
            <a:ext cx="4572000" cy="6858000"/>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704421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46CED6-3C71-484C-BF79-3173A3D19B05}" type="datetimeFigureOut">
              <a:rPr lang="en-US" smtClean="0">
                <a:solidFill>
                  <a:prstClr val="black">
                    <a:tint val="75000"/>
                  </a:prstClr>
                </a:solidFill>
                <a:latin typeface="Calibri"/>
              </a:rPr>
              <a:pPr/>
              <a:t>4/24/2017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D8BCB8-F3C6-4294-9E6F-9C837E6C2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4494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7848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371600" y="1600200"/>
            <a:ext cx="6781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17"/>
          <p:cNvSpPr>
            <a:spLocks noChangeArrowheads="1"/>
          </p:cNvSpPr>
          <p:nvPr userDrawn="1"/>
        </p:nvSpPr>
        <p:spPr bwMode="auto">
          <a:xfrm>
            <a:off x="152400" y="0"/>
            <a:ext cx="457200" cy="6858000"/>
          </a:xfrm>
          <a:prstGeom prst="rect">
            <a:avLst/>
          </a:prstGeom>
          <a:gradFill rotWithShape="0">
            <a:gsLst>
              <a:gs pos="0">
                <a:schemeClr val="bg1"/>
              </a:gs>
              <a:gs pos="100000">
                <a:srgbClr val="6399AB"/>
              </a:gs>
            </a:gsLst>
            <a:lin ang="5400000" scaled="1"/>
          </a:gradFill>
          <a:ln>
            <a:noFill/>
          </a:ln>
        </p:spPr>
        <p:txBody>
          <a:bodyPr wrap="none" anchor="ctr"/>
          <a:lstStyle/>
          <a:p>
            <a:endParaRPr lang="en-US" sz="2400"/>
          </a:p>
        </p:txBody>
      </p:sp>
      <p:sp>
        <p:nvSpPr>
          <p:cNvPr id="1029" name="Rectangle 18"/>
          <p:cNvSpPr>
            <a:spLocks noChangeArrowheads="1"/>
          </p:cNvSpPr>
          <p:nvPr userDrawn="1"/>
        </p:nvSpPr>
        <p:spPr bwMode="auto">
          <a:xfrm>
            <a:off x="0" y="6248400"/>
            <a:ext cx="9144000" cy="457200"/>
          </a:xfrm>
          <a:prstGeom prst="rect">
            <a:avLst/>
          </a:prstGeom>
          <a:gradFill rotWithShape="0">
            <a:gsLst>
              <a:gs pos="0">
                <a:srgbClr val="00364A"/>
              </a:gs>
              <a:gs pos="100000">
                <a:srgbClr val="6399AB"/>
              </a:gs>
            </a:gsLst>
            <a:lin ang="0" scaled="1"/>
          </a:gradFill>
          <a:ln>
            <a:noFill/>
          </a:ln>
        </p:spPr>
        <p:txBody>
          <a:bodyPr wrap="none" anchor="ctr"/>
          <a:lstStyle/>
          <a:p>
            <a:endParaRPr lang="en-US" sz="1200">
              <a:solidFill>
                <a:srgbClr val="000099"/>
              </a:solidFill>
              <a:latin typeface="Arial" charset="0"/>
            </a:endParaRPr>
          </a:p>
        </p:txBody>
      </p:sp>
      <p:sp>
        <p:nvSpPr>
          <p:cNvPr id="1031" name="Rectangle 20"/>
          <p:cNvSpPr>
            <a:spLocks noChangeArrowheads="1"/>
          </p:cNvSpPr>
          <p:nvPr/>
        </p:nvSpPr>
        <p:spPr bwMode="auto">
          <a:xfrm>
            <a:off x="8559057" y="6337707"/>
            <a:ext cx="37221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p>
            <a:pPr algn="r"/>
            <a:fld id="{904D7C69-7BAA-4728-8401-D8AB761E58C6}" type="slidenum">
              <a:rPr lang="en-US" sz="1200" i="0">
                <a:solidFill>
                  <a:srgbClr val="00364A"/>
                </a:solidFill>
                <a:latin typeface="+mn-lt"/>
              </a:rPr>
              <a:pPr algn="r"/>
              <a:t>‹#›</a:t>
            </a:fld>
            <a:endParaRPr lang="en-US" sz="1200" i="0" dirty="0">
              <a:solidFill>
                <a:srgbClr val="00364A"/>
              </a:solidFill>
              <a:latin typeface="+mn-lt"/>
            </a:endParaRPr>
          </a:p>
        </p:txBody>
      </p:sp>
      <p:sp>
        <p:nvSpPr>
          <p:cNvPr id="1032" name="Rectangle 10"/>
          <p:cNvSpPr>
            <a:spLocks noChangeArrowheads="1"/>
          </p:cNvSpPr>
          <p:nvPr userDrawn="1"/>
        </p:nvSpPr>
        <p:spPr bwMode="auto">
          <a:xfrm>
            <a:off x="2164977" y="6324600"/>
            <a:ext cx="481413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400" baseline="0" dirty="0" smtClean="0">
                <a:solidFill>
                  <a:schemeClr val="bg1"/>
                </a:solidFill>
                <a:latin typeface="Arial" pitchFamily="34" charset="0"/>
                <a:cs typeface="Arial" pitchFamily="34" charset="0"/>
              </a:rPr>
              <a:t>Low-Level Radioactive Waste Forum </a:t>
            </a:r>
            <a:r>
              <a:rPr lang="en-US" sz="1400" dirty="0" smtClean="0">
                <a:solidFill>
                  <a:schemeClr val="bg1"/>
                </a:solidFill>
                <a:latin typeface="Arial" pitchFamily="34" charset="0"/>
                <a:cs typeface="Arial" pitchFamily="34" charset="0"/>
              </a:rPr>
              <a:t>• April 2017</a:t>
            </a:r>
            <a:r>
              <a:rPr lang="en-US" sz="1400" baseline="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 Denver</a:t>
            </a:r>
            <a:endParaRPr lang="en-US" sz="1200" dirty="0">
              <a:solidFill>
                <a:schemeClr val="bg1"/>
              </a:solidFill>
              <a:latin typeface="Arial" pitchFamily="34" charset="0"/>
              <a:cs typeface="Arial" pitchFamily="34" charset="0"/>
            </a:endParaRPr>
          </a:p>
        </p:txBody>
      </p:sp>
      <p:pic>
        <p:nvPicPr>
          <p:cNvPr id="1035" name="Picture 11" descr="D:\Work\Neptune\stationery\Neptune icon white transparent 400px.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3194" y="6248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733" r:id="rId3"/>
    <p:sldLayoutId id="2147483734" r:id="rId4"/>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rgbClr val="00364A"/>
          </a:solidFill>
          <a:effectLst/>
          <a:latin typeface="Calibri"/>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p:titleStyle>
    <p:bodyStyle>
      <a:lvl1pPr marL="457200" indent="-457200" algn="l" rtl="0" eaLnBrk="0" fontAlgn="base" hangingPunct="0">
        <a:spcBef>
          <a:spcPct val="20000"/>
        </a:spcBef>
        <a:spcAft>
          <a:spcPct val="0"/>
        </a:spcAft>
        <a:buClr>
          <a:srgbClr val="6399AB"/>
        </a:buClr>
        <a:buSzPct val="120000"/>
        <a:buFont typeface="Arial" pitchFamily="34" charset="0"/>
        <a:buChar char="•"/>
        <a:defRPr sz="3200">
          <a:solidFill>
            <a:schemeClr val="tx1"/>
          </a:solidFill>
          <a:latin typeface="Calibri"/>
          <a:ea typeface="ＭＳ Ｐゴシック" pitchFamily="34" charset="-128"/>
          <a:cs typeface="+mn-cs"/>
        </a:defRPr>
      </a:lvl1pPr>
      <a:lvl2pPr marL="914400" indent="-457200" algn="l" rtl="0" eaLnBrk="0" fontAlgn="base" hangingPunct="0">
        <a:spcBef>
          <a:spcPct val="20000"/>
        </a:spcBef>
        <a:spcAft>
          <a:spcPct val="0"/>
        </a:spcAft>
        <a:buClr>
          <a:srgbClr val="6399AB"/>
        </a:buClr>
        <a:buSzPct val="120000"/>
        <a:buFont typeface="Arial" pitchFamily="34" charset="0"/>
        <a:buChar char="•"/>
        <a:defRPr sz="2800">
          <a:solidFill>
            <a:schemeClr val="tx1"/>
          </a:solidFill>
          <a:latin typeface="Calibri"/>
          <a:ea typeface="ＭＳ Ｐゴシック" charset="-128"/>
        </a:defRPr>
      </a:lvl2pPr>
      <a:lvl3pPr marL="1257300" indent="-342900" algn="l" rtl="0" eaLnBrk="0" fontAlgn="base" hangingPunct="0">
        <a:spcBef>
          <a:spcPct val="20000"/>
        </a:spcBef>
        <a:spcAft>
          <a:spcPct val="0"/>
        </a:spcAft>
        <a:buClr>
          <a:srgbClr val="6399AB"/>
        </a:buClr>
        <a:buSzPct val="120000"/>
        <a:buFont typeface="Arial" pitchFamily="34" charset="0"/>
        <a:buChar char="•"/>
        <a:defRPr sz="2400">
          <a:solidFill>
            <a:schemeClr val="tx1"/>
          </a:solidFill>
          <a:latin typeface="Calibri"/>
          <a:ea typeface="ＭＳ Ｐゴシック" charset="-128"/>
        </a:defRPr>
      </a:lvl3pPr>
      <a:lvl4pPr marL="17145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Calibri"/>
          <a:ea typeface="ＭＳ Ｐゴシック" charset="-128"/>
        </a:defRPr>
      </a:lvl4pPr>
      <a:lvl5pPr marL="21717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eptuneinc.org"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oecd-nea.org/news/2017/2017-01.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oecd-nea.org/news/2017/2017-01.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543800" cy="2590800"/>
          </a:xfrm>
        </p:spPr>
        <p:txBody>
          <a:bodyPr>
            <a:normAutofit fontScale="90000"/>
          </a:bodyPr>
          <a:lstStyle/>
          <a:p>
            <a:r>
              <a:rPr lang="en-US" dirty="0" smtClean="0"/>
              <a:t>Approaches and Tools to Improve Decision Making for Low-Level Radioactive Waste Disposal</a:t>
            </a:r>
            <a:endParaRPr lang="en-US" dirty="0">
              <a:solidFill>
                <a:srgbClr val="002060"/>
              </a:solidFill>
              <a:latin typeface="Calibri"/>
              <a:cs typeface="Calibri"/>
            </a:endParaRPr>
          </a:p>
        </p:txBody>
      </p:sp>
      <p:sp>
        <p:nvSpPr>
          <p:cNvPr id="3" name="Subtitle 2"/>
          <p:cNvSpPr>
            <a:spLocks noGrp="1"/>
          </p:cNvSpPr>
          <p:nvPr>
            <p:ph type="subTitle" idx="1"/>
          </p:nvPr>
        </p:nvSpPr>
        <p:spPr>
          <a:xfrm>
            <a:off x="1828800" y="5029200"/>
            <a:ext cx="6400800" cy="1219200"/>
          </a:xfrm>
        </p:spPr>
        <p:txBody>
          <a:bodyPr/>
          <a:lstStyle/>
          <a:p>
            <a:r>
              <a:rPr lang="en-US" dirty="0" err="1" smtClean="0">
                <a:solidFill>
                  <a:srgbClr val="002060"/>
                </a:solidFill>
                <a:latin typeface="Calibri"/>
                <a:cs typeface="Calibri"/>
              </a:rPr>
              <a:t>LLWForum</a:t>
            </a:r>
            <a:r>
              <a:rPr lang="en-US" dirty="0" smtClean="0">
                <a:solidFill>
                  <a:srgbClr val="002060"/>
                </a:solidFill>
                <a:latin typeface="Calibri"/>
                <a:cs typeface="Calibri"/>
              </a:rPr>
              <a:t> Spring 2017</a:t>
            </a:r>
          </a:p>
          <a:p>
            <a:r>
              <a:rPr lang="en-US" dirty="0" smtClean="0">
                <a:solidFill>
                  <a:srgbClr val="002060"/>
                </a:solidFill>
                <a:latin typeface="Calibri"/>
                <a:cs typeface="Calibri"/>
              </a:rPr>
              <a:t>Denver, CO  </a:t>
            </a:r>
            <a:endParaRPr lang="en-US" dirty="0">
              <a:solidFill>
                <a:srgbClr val="002060"/>
              </a:solidFill>
              <a:latin typeface="Calibri"/>
              <a:cs typeface="Calibri"/>
            </a:endParaRPr>
          </a:p>
        </p:txBody>
      </p:sp>
      <p:sp>
        <p:nvSpPr>
          <p:cNvPr id="4" name="Rectangle 3"/>
          <p:cNvSpPr/>
          <p:nvPr/>
        </p:nvSpPr>
        <p:spPr>
          <a:xfrm>
            <a:off x="762000" y="3352800"/>
            <a:ext cx="8153400" cy="1569660"/>
          </a:xfrm>
          <a:prstGeom prst="rect">
            <a:avLst/>
          </a:prstGeom>
        </p:spPr>
        <p:txBody>
          <a:bodyPr wrap="square">
            <a:spAutoFit/>
          </a:bodyPr>
          <a:lstStyle/>
          <a:p>
            <a:pPr marL="274320" indent="-274320" algn="ctr" eaLnBrk="1" fontAlgn="auto" hangingPunct="1">
              <a:spcBef>
                <a:spcPts val="0"/>
              </a:spcBef>
              <a:spcAft>
                <a:spcPts val="0"/>
              </a:spcAft>
            </a:pPr>
            <a:r>
              <a:rPr lang="en-US" sz="3600" b="1" dirty="0" smtClean="0">
                <a:solidFill>
                  <a:srgbClr val="663300"/>
                </a:solidFill>
                <a:latin typeface="Calibri"/>
                <a:cs typeface="Calibri"/>
              </a:rPr>
              <a:t>Paul Black, PhD</a:t>
            </a:r>
            <a:endParaRPr lang="en-US" sz="3600" b="1" dirty="0">
              <a:solidFill>
                <a:srgbClr val="663300"/>
              </a:solidFill>
              <a:latin typeface="Calibri"/>
              <a:cs typeface="Calibri"/>
            </a:endParaRPr>
          </a:p>
          <a:p>
            <a:pPr marL="674370" lvl="1" indent="-274320" algn="ctr" eaLnBrk="1" fontAlgn="auto" hangingPunct="1">
              <a:spcBef>
                <a:spcPts val="0"/>
              </a:spcBef>
              <a:spcAft>
                <a:spcPts val="0"/>
              </a:spcAft>
            </a:pPr>
            <a:r>
              <a:rPr lang="en-US" b="1" dirty="0">
                <a:solidFill>
                  <a:srgbClr val="663300"/>
                </a:solidFill>
                <a:latin typeface="Calibri"/>
                <a:cs typeface="Calibri"/>
              </a:rPr>
              <a:t>Neptune and Company, Inc</a:t>
            </a:r>
            <a:r>
              <a:rPr lang="en-US" b="1" dirty="0" smtClean="0">
                <a:solidFill>
                  <a:srgbClr val="663300"/>
                </a:solidFill>
                <a:latin typeface="Calibri"/>
                <a:cs typeface="Calibri"/>
              </a:rPr>
              <a:t>.</a:t>
            </a:r>
          </a:p>
          <a:p>
            <a:pPr marL="674370" lvl="1" indent="-274320" algn="ctr" eaLnBrk="1" fontAlgn="auto" hangingPunct="1">
              <a:spcBef>
                <a:spcPts val="0"/>
              </a:spcBef>
              <a:spcAft>
                <a:spcPts val="0"/>
              </a:spcAft>
            </a:pPr>
            <a:r>
              <a:rPr lang="en-US" b="1" dirty="0" smtClean="0">
                <a:solidFill>
                  <a:srgbClr val="663300"/>
                </a:solidFill>
                <a:latin typeface="Calibri"/>
                <a:cs typeface="Calibri"/>
                <a:hlinkClick r:id="rId2"/>
              </a:rPr>
              <a:t>www.neptuneinc.org</a:t>
            </a:r>
            <a:endParaRPr lang="en-US" b="1" dirty="0" smtClean="0">
              <a:solidFill>
                <a:srgbClr val="663300"/>
              </a:solidFill>
              <a:latin typeface="Calibri"/>
              <a:cs typeface="Calibri"/>
            </a:endParaRPr>
          </a:p>
          <a:p>
            <a:pPr marL="674370" lvl="1" indent="-274320" algn="ctr" eaLnBrk="1" fontAlgn="auto" hangingPunct="1">
              <a:spcBef>
                <a:spcPts val="0"/>
              </a:spcBef>
              <a:spcAft>
                <a:spcPts val="0"/>
              </a:spcAft>
            </a:pPr>
            <a:r>
              <a:rPr lang="en-US" b="1" dirty="0" smtClean="0">
                <a:solidFill>
                  <a:srgbClr val="663300"/>
                </a:solidFill>
                <a:latin typeface="Calibri"/>
                <a:cs typeface="Calibri"/>
              </a:rPr>
              <a:t>And many others at Neptune</a:t>
            </a:r>
            <a:endParaRPr lang="en-US" b="1" dirty="0">
              <a:solidFill>
                <a:srgbClr val="663300"/>
              </a:solidFill>
              <a:latin typeface="Calibri"/>
              <a:cs typeface="Calibri"/>
            </a:endParaRPr>
          </a:p>
        </p:txBody>
      </p:sp>
    </p:spTree>
    <p:extLst>
      <p:ext uri="{BB962C8B-B14F-4D97-AF65-F5344CB8AC3E}">
        <p14:creationId xmlns:p14="http://schemas.microsoft.com/office/powerpoint/2010/main" val="440877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066800" y="1447800"/>
            <a:ext cx="7772400" cy="4648200"/>
          </a:xfrm>
        </p:spPr>
        <p:txBody>
          <a:bodyPr>
            <a:normAutofit/>
          </a:bodyPr>
          <a:lstStyle/>
          <a:p>
            <a:pPr>
              <a:lnSpc>
                <a:spcPct val="80000"/>
              </a:lnSpc>
              <a:spcBef>
                <a:spcPts val="1200"/>
              </a:spcBef>
            </a:pPr>
            <a:r>
              <a:rPr lang="en-US" sz="3600" dirty="0" smtClean="0">
                <a:latin typeface="Calibri"/>
                <a:cs typeface="Calibri"/>
              </a:rPr>
              <a:t>What is risk?</a:t>
            </a:r>
          </a:p>
          <a:p>
            <a:pPr>
              <a:lnSpc>
                <a:spcPct val="80000"/>
              </a:lnSpc>
              <a:spcBef>
                <a:spcPts val="1200"/>
              </a:spcBef>
            </a:pPr>
            <a:r>
              <a:rPr lang="en-US" sz="3600" dirty="0" smtClean="0">
                <a:latin typeface="Calibri"/>
                <a:cs typeface="Calibri"/>
              </a:rPr>
              <a:t>What is Stakeholder Engaged Structured Decision Making (SE-SDM)?</a:t>
            </a:r>
          </a:p>
          <a:p>
            <a:pPr>
              <a:lnSpc>
                <a:spcPct val="80000"/>
              </a:lnSpc>
              <a:spcBef>
                <a:spcPts val="1200"/>
              </a:spcBef>
            </a:pPr>
            <a:r>
              <a:rPr lang="en-US" sz="3600" dirty="0" smtClean="0">
                <a:latin typeface="Calibri"/>
                <a:cs typeface="Calibri"/>
              </a:rPr>
              <a:t>What are the benefits of this paradigm?</a:t>
            </a:r>
          </a:p>
          <a:p>
            <a:pPr>
              <a:lnSpc>
                <a:spcPct val="80000"/>
              </a:lnSpc>
              <a:spcBef>
                <a:spcPts val="1200"/>
              </a:spcBef>
            </a:pPr>
            <a:r>
              <a:rPr lang="en-US" sz="3600" dirty="0" smtClean="0">
                <a:latin typeface="Calibri"/>
                <a:cs typeface="Calibri"/>
              </a:rPr>
              <a:t>Tools</a:t>
            </a:r>
          </a:p>
          <a:p>
            <a:pPr>
              <a:lnSpc>
                <a:spcPct val="80000"/>
              </a:lnSpc>
              <a:spcBef>
                <a:spcPts val="1200"/>
              </a:spcBef>
            </a:pPr>
            <a:r>
              <a:rPr lang="en-US" sz="3600" dirty="0" smtClean="0">
                <a:latin typeface="Calibri"/>
                <a:cs typeface="Calibri"/>
              </a:rPr>
              <a:t>Where is there interest now?</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Outline</a:t>
            </a:r>
            <a:endParaRPr lang="en-US" sz="4400" b="1" spc="-150" dirty="0">
              <a:solidFill>
                <a:srgbClr val="00364A"/>
              </a:solidFill>
              <a:latin typeface="Calibri"/>
              <a:cs typeface="Calibri"/>
            </a:endParaRPr>
          </a:p>
        </p:txBody>
      </p:sp>
    </p:spTree>
    <p:extLst>
      <p:ext uri="{BB962C8B-B14F-4D97-AF65-F5344CB8AC3E}">
        <p14:creationId xmlns:p14="http://schemas.microsoft.com/office/powerpoint/2010/main" val="2819984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990600" y="1295400"/>
            <a:ext cx="7848600" cy="4724400"/>
          </a:xfrm>
        </p:spPr>
        <p:txBody>
          <a:bodyPr>
            <a:normAutofit/>
          </a:bodyPr>
          <a:lstStyle/>
          <a:p>
            <a:pPr marL="0" indent="0">
              <a:lnSpc>
                <a:spcPct val="80000"/>
              </a:lnSpc>
              <a:spcBef>
                <a:spcPct val="25000"/>
              </a:spcBef>
              <a:buNone/>
            </a:pPr>
            <a:r>
              <a:rPr lang="en-US" b="1" dirty="0" smtClean="0">
                <a:latin typeface="Calibri"/>
                <a:cs typeface="Calibri"/>
              </a:rPr>
              <a:t>Wikipedia </a:t>
            </a:r>
            <a:r>
              <a:rPr lang="en-US" dirty="0" smtClean="0">
                <a:latin typeface="Calibri"/>
                <a:cs typeface="Calibri"/>
              </a:rPr>
              <a:t>(clearly an authoritative source!)</a:t>
            </a:r>
          </a:p>
          <a:p>
            <a:pPr>
              <a:lnSpc>
                <a:spcPct val="80000"/>
              </a:lnSpc>
              <a:spcBef>
                <a:spcPct val="25000"/>
              </a:spcBef>
            </a:pPr>
            <a:r>
              <a:rPr lang="en-US" b="1" dirty="0" smtClean="0">
                <a:latin typeface="Calibri"/>
                <a:cs typeface="Calibri"/>
              </a:rPr>
              <a:t>Risk</a:t>
            </a:r>
            <a:r>
              <a:rPr lang="en-US" dirty="0" smtClean="0">
                <a:latin typeface="Calibri"/>
                <a:cs typeface="Calibri"/>
              </a:rPr>
              <a:t> </a:t>
            </a:r>
            <a:r>
              <a:rPr lang="en-US" dirty="0">
                <a:latin typeface="Calibri"/>
                <a:cs typeface="Calibri"/>
              </a:rPr>
              <a:t>is the potential </a:t>
            </a:r>
            <a:r>
              <a:rPr lang="en-US" dirty="0" smtClean="0">
                <a:latin typeface="Calibri"/>
                <a:cs typeface="Calibri"/>
              </a:rPr>
              <a:t>(probability) of </a:t>
            </a:r>
            <a:r>
              <a:rPr lang="en-US" dirty="0">
                <a:latin typeface="Calibri"/>
                <a:cs typeface="Calibri"/>
              </a:rPr>
              <a:t>gaining or losing something of </a:t>
            </a:r>
            <a:r>
              <a:rPr lang="en-US" dirty="0" smtClean="0">
                <a:latin typeface="Calibri"/>
                <a:cs typeface="Calibri"/>
              </a:rPr>
              <a:t>value.</a:t>
            </a:r>
          </a:p>
          <a:p>
            <a:pPr>
              <a:lnSpc>
                <a:spcPct val="80000"/>
              </a:lnSpc>
              <a:spcBef>
                <a:spcPct val="25000"/>
              </a:spcBef>
            </a:pPr>
            <a:r>
              <a:rPr lang="en-US" b="1" dirty="0" smtClean="0">
                <a:latin typeface="Calibri"/>
                <a:cs typeface="Calibri"/>
              </a:rPr>
              <a:t>Values</a:t>
            </a:r>
            <a:r>
              <a:rPr lang="en-US" dirty="0" smtClean="0">
                <a:latin typeface="Calibri"/>
                <a:cs typeface="Calibri"/>
              </a:rPr>
              <a:t> </a:t>
            </a:r>
            <a:r>
              <a:rPr lang="en-US" dirty="0">
                <a:latin typeface="Calibri"/>
                <a:cs typeface="Calibri"/>
              </a:rPr>
              <a:t>(such as </a:t>
            </a:r>
            <a:r>
              <a:rPr lang="en-US" dirty="0" smtClean="0">
                <a:latin typeface="Calibri"/>
                <a:cs typeface="Calibri"/>
              </a:rPr>
              <a:t>physical health, social status, </a:t>
            </a:r>
            <a:r>
              <a:rPr lang="en-US" dirty="0">
                <a:latin typeface="Calibri"/>
                <a:cs typeface="Calibri"/>
              </a:rPr>
              <a:t>emotional well-being or financial wealth) can be gained or lost when taking risk resulting from a given </a:t>
            </a:r>
            <a:r>
              <a:rPr lang="en-US" b="1" dirty="0">
                <a:latin typeface="Calibri"/>
                <a:cs typeface="Calibri"/>
              </a:rPr>
              <a:t>action</a:t>
            </a:r>
            <a:r>
              <a:rPr lang="en-US" dirty="0">
                <a:latin typeface="Calibri"/>
                <a:cs typeface="Calibri"/>
              </a:rPr>
              <a:t> or inaction, foreseen or </a:t>
            </a:r>
            <a:r>
              <a:rPr lang="en-US" dirty="0" smtClean="0">
                <a:latin typeface="Calibri"/>
                <a:cs typeface="Calibri"/>
              </a:rPr>
              <a:t>unforeseen.</a:t>
            </a:r>
          </a:p>
          <a:p>
            <a:pPr>
              <a:lnSpc>
                <a:spcPct val="80000"/>
              </a:lnSpc>
              <a:spcBef>
                <a:spcPct val="25000"/>
              </a:spcBef>
            </a:pPr>
            <a:r>
              <a:rPr lang="en-US" b="1" dirty="0" smtClean="0">
                <a:latin typeface="Calibri"/>
                <a:cs typeface="Calibri"/>
              </a:rPr>
              <a:t>Uncertainty</a:t>
            </a:r>
            <a:r>
              <a:rPr lang="en-US" dirty="0" smtClean="0">
                <a:latin typeface="Calibri"/>
                <a:cs typeface="Calibri"/>
              </a:rPr>
              <a:t> </a:t>
            </a:r>
            <a:r>
              <a:rPr lang="en-US" dirty="0">
                <a:latin typeface="Calibri"/>
                <a:cs typeface="Calibri"/>
              </a:rPr>
              <a:t>is a potential, unpredictable, and uncontrollable </a:t>
            </a:r>
            <a:r>
              <a:rPr lang="en-US" dirty="0" smtClean="0">
                <a:latin typeface="Calibri"/>
                <a:cs typeface="Calibri"/>
              </a:rPr>
              <a:t>outcome.</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What is “Risk”?</a:t>
            </a:r>
            <a:endParaRPr lang="en-US" sz="4400" b="1" spc="-150" dirty="0">
              <a:solidFill>
                <a:srgbClr val="00364A"/>
              </a:solidFill>
              <a:latin typeface="Calibri"/>
              <a:cs typeface="Calibri"/>
            </a:endParaRPr>
          </a:p>
        </p:txBody>
      </p:sp>
    </p:spTree>
    <p:extLst>
      <p:ext uri="{BB962C8B-B14F-4D97-AF65-F5344CB8AC3E}">
        <p14:creationId xmlns:p14="http://schemas.microsoft.com/office/powerpoint/2010/main" val="608965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990600" y="1295400"/>
            <a:ext cx="7848600" cy="4953000"/>
          </a:xfrm>
        </p:spPr>
        <p:txBody>
          <a:bodyPr>
            <a:normAutofit fontScale="92500"/>
          </a:bodyPr>
          <a:lstStyle/>
          <a:p>
            <a:pPr marL="0" indent="0">
              <a:lnSpc>
                <a:spcPct val="110000"/>
              </a:lnSpc>
              <a:spcBef>
                <a:spcPct val="25000"/>
              </a:spcBef>
              <a:buNone/>
            </a:pPr>
            <a:r>
              <a:rPr lang="en-US" dirty="0" smtClean="0">
                <a:latin typeface="Calibri"/>
                <a:cs typeface="Calibri"/>
              </a:rPr>
              <a:t>“Unless we make a conscious choice to separate utility and probability, the two inevitably become intertwined in a hopeless </a:t>
            </a:r>
            <a:r>
              <a:rPr lang="en-US" dirty="0" err="1" smtClean="0">
                <a:latin typeface="Calibri"/>
                <a:cs typeface="Calibri"/>
              </a:rPr>
              <a:t>melange</a:t>
            </a:r>
            <a:r>
              <a:rPr lang="en-US" dirty="0" smtClean="0">
                <a:latin typeface="Calibri"/>
                <a:cs typeface="Calibri"/>
              </a:rPr>
              <a:t> in which we lose site of, and confuse, the underlying assumptions that drive our perceptions of what we want (utility) and what we’ll get (probability).”</a:t>
            </a:r>
          </a:p>
          <a:p>
            <a:pPr>
              <a:lnSpc>
                <a:spcPct val="110000"/>
              </a:lnSpc>
              <a:spcBef>
                <a:spcPct val="25000"/>
              </a:spcBef>
            </a:pPr>
            <a:endParaRPr lang="en-US" dirty="0">
              <a:latin typeface="Calibri"/>
              <a:cs typeface="Calibri"/>
            </a:endParaRPr>
          </a:p>
          <a:p>
            <a:pPr marL="0" indent="0">
              <a:lnSpc>
                <a:spcPct val="110000"/>
              </a:lnSpc>
              <a:spcBef>
                <a:spcPct val="25000"/>
              </a:spcBef>
              <a:buNone/>
            </a:pPr>
            <a:r>
              <a:rPr lang="en-US" dirty="0" smtClean="0">
                <a:latin typeface="Calibri"/>
                <a:cs typeface="Calibri"/>
              </a:rPr>
              <a:t>Morgan D. Jones – The Thinker’s Toolkit (2009)</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Value/Probability Conundrum</a:t>
            </a:r>
            <a:endParaRPr lang="en-US" sz="4400" spc="-150" dirty="0">
              <a:solidFill>
                <a:srgbClr val="00364A"/>
              </a:solidFill>
              <a:latin typeface="Calibri"/>
              <a:cs typeface="Calibri"/>
            </a:endParaRPr>
          </a:p>
        </p:txBody>
      </p:sp>
    </p:spTree>
    <p:extLst>
      <p:ext uri="{BB962C8B-B14F-4D97-AF65-F5344CB8AC3E}">
        <p14:creationId xmlns:p14="http://schemas.microsoft.com/office/powerpoint/2010/main" val="223754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990600" y="1295400"/>
            <a:ext cx="7848600" cy="4953000"/>
          </a:xfrm>
        </p:spPr>
        <p:txBody>
          <a:bodyPr>
            <a:normAutofit/>
          </a:bodyPr>
          <a:lstStyle/>
          <a:p>
            <a:pPr>
              <a:lnSpc>
                <a:spcPct val="110000"/>
              </a:lnSpc>
              <a:spcBef>
                <a:spcPct val="25000"/>
              </a:spcBef>
            </a:pPr>
            <a:r>
              <a:rPr lang="en-US" dirty="0" smtClean="0">
                <a:latin typeface="Calibri"/>
                <a:cs typeface="Calibri"/>
              </a:rPr>
              <a:t>Betting on favorite team!</a:t>
            </a:r>
          </a:p>
          <a:p>
            <a:pPr marL="0" indent="0">
              <a:lnSpc>
                <a:spcPct val="110000"/>
              </a:lnSpc>
              <a:spcBef>
                <a:spcPct val="25000"/>
              </a:spcBef>
              <a:buNone/>
            </a:pPr>
            <a:r>
              <a:rPr lang="en-US" dirty="0" smtClean="0">
                <a:latin typeface="Calibri"/>
                <a:cs typeface="Calibri"/>
              </a:rPr>
              <a:t>“If </a:t>
            </a:r>
            <a:r>
              <a:rPr lang="en-US" dirty="0">
                <a:latin typeface="Calibri"/>
                <a:cs typeface="Calibri"/>
              </a:rPr>
              <a:t>you’re honestly going to try and make money, you have to remain unbiased in every way. When you bet on your team, a large percentage of the time your judgment is clouded</a:t>
            </a:r>
            <a:r>
              <a:rPr lang="en-US" dirty="0" smtClean="0">
                <a:latin typeface="Calibri"/>
                <a:cs typeface="Calibri"/>
              </a:rPr>
              <a:t>.”</a:t>
            </a:r>
          </a:p>
          <a:p>
            <a:pPr>
              <a:lnSpc>
                <a:spcPct val="110000"/>
              </a:lnSpc>
              <a:spcBef>
                <a:spcPct val="25000"/>
              </a:spcBef>
            </a:pPr>
            <a:r>
              <a:rPr lang="en-US" dirty="0" smtClean="0">
                <a:latin typeface="Calibri"/>
                <a:cs typeface="Calibri"/>
              </a:rPr>
              <a:t>Mixing utility (desire, preference) with probability (chance, uncertainty)</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Conundrum Example</a:t>
            </a:r>
            <a:endParaRPr lang="en-US" sz="4400" spc="-150" dirty="0">
              <a:solidFill>
                <a:srgbClr val="00364A"/>
              </a:solidFill>
              <a:latin typeface="Calibri"/>
              <a:cs typeface="Calibri"/>
            </a:endParaRPr>
          </a:p>
        </p:txBody>
      </p:sp>
    </p:spTree>
    <p:extLst>
      <p:ext uri="{BB962C8B-B14F-4D97-AF65-F5344CB8AC3E}">
        <p14:creationId xmlns:p14="http://schemas.microsoft.com/office/powerpoint/2010/main" val="3958984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990600" y="1295400"/>
            <a:ext cx="7848600" cy="4953000"/>
          </a:xfrm>
        </p:spPr>
        <p:txBody>
          <a:bodyPr>
            <a:normAutofit fontScale="92500" lnSpcReduction="20000"/>
          </a:bodyPr>
          <a:lstStyle/>
          <a:p>
            <a:pPr>
              <a:lnSpc>
                <a:spcPct val="110000"/>
              </a:lnSpc>
              <a:spcBef>
                <a:spcPct val="25000"/>
              </a:spcBef>
            </a:pPr>
            <a:r>
              <a:rPr lang="en-US" dirty="0" smtClean="0">
                <a:latin typeface="Calibri"/>
                <a:cs typeface="Calibri"/>
              </a:rPr>
              <a:t>In LLW Waste Management we do not remain unbiased in our science modeling</a:t>
            </a:r>
          </a:p>
          <a:p>
            <a:pPr lvl="1">
              <a:lnSpc>
                <a:spcPct val="110000"/>
              </a:lnSpc>
              <a:spcBef>
                <a:spcPct val="25000"/>
              </a:spcBef>
            </a:pPr>
            <a:r>
              <a:rPr lang="en-US" dirty="0" smtClean="0">
                <a:latin typeface="Calibri"/>
                <a:cs typeface="Calibri"/>
              </a:rPr>
              <a:t>We insert desire to be protective</a:t>
            </a:r>
          </a:p>
          <a:p>
            <a:pPr lvl="1">
              <a:lnSpc>
                <a:spcPct val="110000"/>
              </a:lnSpc>
              <a:spcBef>
                <a:spcPct val="25000"/>
              </a:spcBef>
            </a:pPr>
            <a:r>
              <a:rPr lang="en-US" dirty="0" smtClean="0">
                <a:latin typeface="Calibri"/>
                <a:cs typeface="Calibri"/>
              </a:rPr>
              <a:t>That is, we insert conservatism</a:t>
            </a:r>
          </a:p>
          <a:p>
            <a:pPr>
              <a:lnSpc>
                <a:spcPct val="110000"/>
              </a:lnSpc>
              <a:spcBef>
                <a:spcPct val="25000"/>
              </a:spcBef>
            </a:pPr>
            <a:r>
              <a:rPr lang="en-US" dirty="0" smtClean="0">
                <a:latin typeface="Calibri"/>
                <a:cs typeface="Calibri"/>
              </a:rPr>
              <a:t>Consequence is that we are “losing our bets” (increased cost, not optimizing use of disposal system, not supporting nuclear industries, etc.)</a:t>
            </a:r>
          </a:p>
          <a:p>
            <a:pPr>
              <a:lnSpc>
                <a:spcPct val="110000"/>
              </a:lnSpc>
              <a:spcBef>
                <a:spcPct val="25000"/>
              </a:spcBef>
            </a:pPr>
            <a:r>
              <a:rPr lang="en-US" dirty="0" smtClean="0">
                <a:latin typeface="Calibri"/>
                <a:cs typeface="Calibri"/>
              </a:rPr>
              <a:t>And, we are expressing value judgments properly (arbitrary and ours instead of representing all stakeholders values)</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LLW Disposal Modeling</a:t>
            </a:r>
            <a:endParaRPr lang="en-US" sz="4400" spc="-150" dirty="0">
              <a:solidFill>
                <a:srgbClr val="00364A"/>
              </a:solidFill>
              <a:latin typeface="Calibri"/>
              <a:cs typeface="Calibri"/>
            </a:endParaRPr>
          </a:p>
        </p:txBody>
      </p:sp>
    </p:spTree>
    <p:extLst>
      <p:ext uri="{BB962C8B-B14F-4D97-AF65-F5344CB8AC3E}">
        <p14:creationId xmlns:p14="http://schemas.microsoft.com/office/powerpoint/2010/main" val="3639944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381000"/>
            <a:ext cx="9144000" cy="838200"/>
          </a:xfrm>
        </p:spPr>
        <p:txBody>
          <a:bodyPr/>
          <a:lstStyle/>
          <a:p>
            <a:r>
              <a:rPr lang="en-US" dirty="0" smtClean="0">
                <a:latin typeface="Calibri"/>
                <a:ea typeface="ＭＳ Ｐゴシック" charset="0"/>
                <a:cs typeface="Calibri"/>
              </a:rPr>
              <a:t>What is Structured Decision Making?</a:t>
            </a:r>
            <a:endParaRPr lang="en-US" dirty="0">
              <a:latin typeface="Calibri"/>
              <a:ea typeface="ＭＳ Ｐゴシック" charset="0"/>
              <a:cs typeface="Calibri"/>
            </a:endParaRPr>
          </a:p>
        </p:txBody>
      </p:sp>
      <p:sp>
        <p:nvSpPr>
          <p:cNvPr id="19459" name="Rectangle 3"/>
          <p:cNvSpPr>
            <a:spLocks noGrp="1" noChangeArrowheads="1"/>
          </p:cNvSpPr>
          <p:nvPr>
            <p:ph idx="1"/>
          </p:nvPr>
        </p:nvSpPr>
        <p:spPr>
          <a:xfrm>
            <a:off x="762000" y="1295400"/>
            <a:ext cx="8305800" cy="4953000"/>
          </a:xfrm>
        </p:spPr>
        <p:txBody>
          <a:bodyPr/>
          <a:lstStyle/>
          <a:p>
            <a:pPr>
              <a:lnSpc>
                <a:spcPct val="90000"/>
              </a:lnSpc>
            </a:pPr>
            <a:r>
              <a:rPr lang="ja-JP" altLang="en-US" dirty="0">
                <a:latin typeface="Calibri"/>
                <a:ea typeface="ＭＳ Ｐゴシック" charset="0"/>
                <a:cs typeface="Calibri"/>
              </a:rPr>
              <a:t>“</a:t>
            </a:r>
            <a:r>
              <a:rPr lang="en-US" dirty="0">
                <a:latin typeface="Calibri"/>
                <a:ea typeface="ＭＳ Ｐゴシック" charset="0"/>
                <a:cs typeface="Calibri"/>
              </a:rPr>
              <a:t>Formalized common sense</a:t>
            </a:r>
            <a:r>
              <a:rPr lang="ja-JP" altLang="en-US" dirty="0">
                <a:latin typeface="Calibri"/>
                <a:ea typeface="ＭＳ Ｐゴシック" charset="0"/>
                <a:cs typeface="Calibri"/>
              </a:rPr>
              <a:t>”</a:t>
            </a:r>
            <a:endParaRPr lang="en-US" dirty="0">
              <a:latin typeface="Calibri"/>
              <a:ea typeface="ＭＳ Ｐゴシック" charset="0"/>
              <a:cs typeface="Calibri"/>
            </a:endParaRPr>
          </a:p>
          <a:p>
            <a:pPr>
              <a:lnSpc>
                <a:spcPct val="90000"/>
              </a:lnSpc>
            </a:pPr>
            <a:r>
              <a:rPr lang="en-US" dirty="0">
                <a:latin typeface="Calibri"/>
                <a:ea typeface="ＭＳ Ｐゴシック" charset="0"/>
                <a:cs typeface="Calibri"/>
              </a:rPr>
              <a:t>A set of tools for structuring and analyzing complex decision problems</a:t>
            </a:r>
          </a:p>
          <a:p>
            <a:pPr>
              <a:lnSpc>
                <a:spcPct val="90000"/>
              </a:lnSpc>
            </a:pPr>
            <a:r>
              <a:rPr lang="en-US" dirty="0">
                <a:latin typeface="Calibri"/>
                <a:ea typeface="ＭＳ Ｐゴシック" charset="0"/>
                <a:cs typeface="Calibri"/>
              </a:rPr>
              <a:t>An approach for making logical, reproducible, and defensible decisions in the face of:</a:t>
            </a:r>
          </a:p>
          <a:p>
            <a:pPr lvl="1">
              <a:lnSpc>
                <a:spcPct val="90000"/>
              </a:lnSpc>
            </a:pPr>
            <a:r>
              <a:rPr lang="en-US" dirty="0">
                <a:latin typeface="Calibri"/>
                <a:ea typeface="ＭＳ Ｐゴシック" charset="0"/>
                <a:cs typeface="Calibri"/>
              </a:rPr>
              <a:t>Technical complexity</a:t>
            </a:r>
          </a:p>
          <a:p>
            <a:pPr lvl="1">
              <a:lnSpc>
                <a:spcPct val="90000"/>
              </a:lnSpc>
            </a:pPr>
            <a:r>
              <a:rPr lang="en-US" dirty="0">
                <a:latin typeface="Calibri"/>
                <a:ea typeface="ＭＳ Ｐゴシック" charset="0"/>
                <a:cs typeface="Calibri"/>
              </a:rPr>
              <a:t>Uncertainty</a:t>
            </a:r>
          </a:p>
          <a:p>
            <a:pPr lvl="1">
              <a:lnSpc>
                <a:spcPct val="90000"/>
              </a:lnSpc>
            </a:pPr>
            <a:r>
              <a:rPr lang="en-US" dirty="0">
                <a:latin typeface="Calibri"/>
                <a:ea typeface="ＭＳ Ｐゴシック" charset="0"/>
                <a:cs typeface="Calibri"/>
              </a:rPr>
              <a:t>Costs and value judgments</a:t>
            </a:r>
          </a:p>
          <a:p>
            <a:pPr lvl="1">
              <a:lnSpc>
                <a:spcPct val="90000"/>
              </a:lnSpc>
            </a:pPr>
            <a:r>
              <a:rPr lang="en-US" dirty="0">
                <a:latin typeface="Calibri"/>
                <a:ea typeface="ＭＳ Ｐゴシック" charset="0"/>
                <a:cs typeface="Calibri"/>
              </a:rPr>
              <a:t>Multiple, competing </a:t>
            </a:r>
            <a:r>
              <a:rPr lang="en-US" dirty="0" smtClean="0">
                <a:latin typeface="Calibri"/>
                <a:ea typeface="ＭＳ Ｐゴシック" charset="0"/>
                <a:cs typeface="Calibri"/>
              </a:rPr>
              <a:t>objectives</a:t>
            </a:r>
          </a:p>
          <a:p>
            <a:pPr>
              <a:lnSpc>
                <a:spcPct val="90000"/>
              </a:lnSpc>
            </a:pPr>
            <a:r>
              <a:rPr lang="en-US" dirty="0" smtClean="0">
                <a:latin typeface="Calibri"/>
                <a:ea typeface="ＭＳ Ｐゴシック" charset="0"/>
                <a:cs typeface="Calibri"/>
              </a:rPr>
              <a:t>Based on the tested theory of decision analysis</a:t>
            </a:r>
            <a:endParaRPr lang="en-US" dirty="0">
              <a:latin typeface="Calibri"/>
              <a:ea typeface="ＭＳ Ｐゴシック" charset="0"/>
              <a:cs typeface="Calibri"/>
            </a:endParaRPr>
          </a:p>
        </p:txBody>
      </p:sp>
    </p:spTree>
    <p:extLst>
      <p:ext uri="{BB962C8B-B14F-4D97-AF65-F5344CB8AC3E}">
        <p14:creationId xmlns:p14="http://schemas.microsoft.com/office/powerpoint/2010/main" val="159583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43000" y="304800"/>
            <a:ext cx="7073900" cy="838200"/>
          </a:xfrm>
        </p:spPr>
        <p:txBody>
          <a:bodyPr/>
          <a:lstStyle/>
          <a:p>
            <a:r>
              <a:rPr lang="en-US" spc="-150" dirty="0" smtClean="0">
                <a:latin typeface="Calibri"/>
                <a:ea typeface="ＭＳ Ｐゴシック" charset="0"/>
                <a:cs typeface="Calibri"/>
              </a:rPr>
              <a:t>Decision Analysis Results</a:t>
            </a:r>
            <a:endParaRPr lang="en-US" spc="-150" dirty="0">
              <a:latin typeface="Calibri"/>
              <a:ea typeface="ＭＳ Ｐゴシック" charset="0"/>
              <a:cs typeface="Calibri"/>
            </a:endParaRPr>
          </a:p>
        </p:txBody>
      </p:sp>
      <p:sp>
        <p:nvSpPr>
          <p:cNvPr id="23555" name="Rectangle 3"/>
          <p:cNvSpPr>
            <a:spLocks noGrp="1" noChangeArrowheads="1"/>
          </p:cNvSpPr>
          <p:nvPr>
            <p:ph idx="1"/>
          </p:nvPr>
        </p:nvSpPr>
        <p:spPr>
          <a:xfrm>
            <a:off x="685800" y="1295400"/>
            <a:ext cx="8305800" cy="4800600"/>
          </a:xfrm>
        </p:spPr>
        <p:txBody>
          <a:bodyPr/>
          <a:lstStyle/>
          <a:p>
            <a:pPr>
              <a:spcBef>
                <a:spcPts val="800"/>
              </a:spcBef>
            </a:pPr>
            <a:r>
              <a:rPr lang="en-US" sz="2800" dirty="0">
                <a:latin typeface="Calibri"/>
                <a:ea typeface="ＭＳ Ｐゴシック" charset="0"/>
                <a:cs typeface="Calibri"/>
              </a:rPr>
              <a:t>In the long run, </a:t>
            </a:r>
            <a:r>
              <a:rPr lang="en-US" sz="2800" dirty="0" smtClean="0">
                <a:latin typeface="Calibri"/>
                <a:ea typeface="ＭＳ Ｐゴシック" charset="0"/>
                <a:cs typeface="Calibri"/>
              </a:rPr>
              <a:t>it is best to </a:t>
            </a:r>
            <a:r>
              <a:rPr lang="en-US" sz="2800" u="sng" dirty="0" smtClean="0">
                <a:latin typeface="Calibri"/>
                <a:ea typeface="ＭＳ Ｐゴシック" charset="0"/>
                <a:cs typeface="Calibri"/>
              </a:rPr>
              <a:t>choose </a:t>
            </a:r>
            <a:r>
              <a:rPr lang="en-US" sz="2800" u="sng" dirty="0">
                <a:latin typeface="Calibri"/>
                <a:ea typeface="ＭＳ Ｐゴシック" charset="0"/>
                <a:cs typeface="Calibri"/>
              </a:rPr>
              <a:t>the alternative (decision option) that </a:t>
            </a:r>
            <a:r>
              <a:rPr lang="en-US" sz="2800" u="sng" dirty="0" smtClean="0">
                <a:latin typeface="Calibri"/>
                <a:ea typeface="ＭＳ Ｐゴシック" charset="0"/>
                <a:cs typeface="Calibri"/>
              </a:rPr>
              <a:t>provides the </a:t>
            </a:r>
            <a:r>
              <a:rPr lang="en-US" sz="2800" u="sng" dirty="0">
                <a:latin typeface="Calibri"/>
                <a:ea typeface="ＭＳ Ｐゴシック" charset="0"/>
                <a:cs typeface="Calibri"/>
              </a:rPr>
              <a:t>best expected outcome</a:t>
            </a:r>
            <a:r>
              <a:rPr lang="en-US" sz="2800" dirty="0">
                <a:latin typeface="Calibri"/>
                <a:ea typeface="ＭＳ Ｐゴシック" charset="0"/>
                <a:cs typeface="Calibri"/>
              </a:rPr>
              <a:t>, given what you know or believe about future </a:t>
            </a:r>
            <a:r>
              <a:rPr lang="en-US" sz="2800" dirty="0" smtClean="0">
                <a:latin typeface="Calibri"/>
                <a:ea typeface="ＭＳ Ｐゴシック" charset="0"/>
                <a:cs typeface="Calibri"/>
              </a:rPr>
              <a:t>events</a:t>
            </a:r>
            <a:r>
              <a:rPr lang="en-US" sz="2800" i="1" dirty="0" smtClean="0">
                <a:latin typeface="Calibri"/>
                <a:ea typeface="ＭＳ Ｐゴシック" charset="0"/>
                <a:cs typeface="Calibri"/>
              </a:rPr>
              <a:t>.</a:t>
            </a:r>
            <a:endParaRPr lang="en-US" sz="2800" dirty="0" smtClean="0">
              <a:latin typeface="Calibri"/>
              <a:ea typeface="ＭＳ Ｐゴシック" charset="0"/>
              <a:cs typeface="Calibri"/>
            </a:endParaRPr>
          </a:p>
          <a:p>
            <a:pPr>
              <a:spcBef>
                <a:spcPts val="800"/>
              </a:spcBef>
            </a:pPr>
            <a:r>
              <a:rPr lang="en-US" sz="2800" dirty="0" smtClean="0">
                <a:latin typeface="Calibri"/>
                <a:ea typeface="ＭＳ Ｐゴシック" charset="0"/>
                <a:cs typeface="Calibri"/>
              </a:rPr>
              <a:t>Aim to </a:t>
            </a:r>
            <a:r>
              <a:rPr lang="en-US" sz="2800" b="1" i="1" dirty="0" smtClean="0">
                <a:latin typeface="Calibri"/>
                <a:ea typeface="ＭＳ Ｐゴシック" charset="0"/>
                <a:cs typeface="Calibri"/>
              </a:rPr>
              <a:t>Maximize </a:t>
            </a:r>
            <a:r>
              <a:rPr lang="en-US" sz="2800" b="1" i="1" dirty="0">
                <a:latin typeface="Calibri"/>
                <a:ea typeface="ＭＳ Ｐゴシック" charset="0"/>
                <a:cs typeface="Calibri"/>
              </a:rPr>
              <a:t>expected societal </a:t>
            </a:r>
            <a:r>
              <a:rPr lang="en-US" sz="2800" b="1" i="1" dirty="0" smtClean="0">
                <a:latin typeface="Calibri"/>
                <a:ea typeface="ＭＳ Ｐゴシック" charset="0"/>
                <a:cs typeface="Calibri"/>
              </a:rPr>
              <a:t>welfare</a:t>
            </a:r>
            <a:endParaRPr lang="en-US" sz="2800" i="1" dirty="0" smtClean="0">
              <a:latin typeface="Calibri"/>
              <a:ea typeface="ＭＳ Ｐゴシック" charset="0"/>
              <a:cs typeface="Calibri"/>
            </a:endParaRPr>
          </a:p>
          <a:p>
            <a:pPr marL="0" indent="0">
              <a:spcBef>
                <a:spcPts val="800"/>
              </a:spcBef>
              <a:buNone/>
            </a:pPr>
            <a:r>
              <a:rPr lang="en-US" sz="2800" i="1" dirty="0" smtClean="0">
                <a:latin typeface="Calibri"/>
                <a:ea typeface="ＭＳ Ｐゴシック" charset="0"/>
                <a:cs typeface="Calibri"/>
              </a:rPr>
              <a:t>Also – Risk </a:t>
            </a:r>
            <a:r>
              <a:rPr lang="en-US" sz="2800" i="1" dirty="0">
                <a:latin typeface="Calibri"/>
                <a:ea typeface="ＭＳ Ｐゴシック" charset="0"/>
                <a:cs typeface="Calibri"/>
              </a:rPr>
              <a:t>management, </a:t>
            </a:r>
            <a:r>
              <a:rPr lang="en-US" sz="2800" i="1" dirty="0" smtClean="0">
                <a:latin typeface="Calibri"/>
                <a:ea typeface="ＭＳ Ｐゴシック" charset="0"/>
                <a:cs typeface="Calibri"/>
              </a:rPr>
              <a:t>Cost-benefit analysis, Options analysis, MCDA, Economic analysis….</a:t>
            </a:r>
            <a:endParaRPr lang="en-US" sz="2800" b="1" i="1" dirty="0" smtClean="0">
              <a:latin typeface="Calibri"/>
              <a:ea typeface="ＭＳ Ｐゴシック" charset="0"/>
              <a:cs typeface="Calibri"/>
            </a:endParaRPr>
          </a:p>
        </p:txBody>
      </p:sp>
    </p:spTree>
    <p:extLst>
      <p:ext uri="{BB962C8B-B14F-4D97-AF65-F5344CB8AC3E}">
        <p14:creationId xmlns:p14="http://schemas.microsoft.com/office/powerpoint/2010/main" val="24420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25400"/>
            <a:ext cx="7551881" cy="788987"/>
          </a:xfrm>
        </p:spPr>
        <p:txBody>
          <a:bodyPr/>
          <a:lstStyle/>
          <a:p>
            <a:pPr eaLnBrk="1" hangingPunct="1">
              <a:defRPr/>
            </a:pPr>
            <a:r>
              <a:rPr lang="en-US" dirty="0" smtClean="0"/>
              <a:t>Structured Decision Making</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7062344" cy="4890927"/>
          </a:xfrm>
          <a:prstGeom prst="rect">
            <a:avLst/>
          </a:prstGeom>
          <a:noFill/>
          <a:ln>
            <a:noFill/>
          </a:ln>
        </p:spPr>
      </p:pic>
      <p:sp>
        <p:nvSpPr>
          <p:cNvPr id="4" name="TextBox 3"/>
          <p:cNvSpPr txBox="1"/>
          <p:nvPr/>
        </p:nvSpPr>
        <p:spPr>
          <a:xfrm>
            <a:off x="762000" y="1447800"/>
            <a:ext cx="1670240" cy="1323439"/>
          </a:xfrm>
          <a:prstGeom prst="rect">
            <a:avLst/>
          </a:prstGeom>
          <a:noFill/>
        </p:spPr>
        <p:txBody>
          <a:bodyPr wrap="square" rtlCol="0">
            <a:spAutoFit/>
          </a:bodyPr>
          <a:lstStyle/>
          <a:p>
            <a:r>
              <a:rPr lang="en-US" sz="2000" dirty="0" smtClean="0">
                <a:latin typeface="Calibri"/>
                <a:cs typeface="Calibri"/>
              </a:rPr>
              <a:t>5. Adaptive management as more data are collected</a:t>
            </a:r>
            <a:endParaRPr lang="en-US" sz="2000" dirty="0">
              <a:latin typeface="Calibri"/>
              <a:cs typeface="Calibri"/>
            </a:endParaRPr>
          </a:p>
        </p:txBody>
      </p:sp>
      <p:sp>
        <p:nvSpPr>
          <p:cNvPr id="9" name="TextBox 8"/>
          <p:cNvSpPr txBox="1"/>
          <p:nvPr/>
        </p:nvSpPr>
        <p:spPr>
          <a:xfrm>
            <a:off x="7696200" y="1371600"/>
            <a:ext cx="1314476" cy="1631216"/>
          </a:xfrm>
          <a:prstGeom prst="rect">
            <a:avLst/>
          </a:prstGeom>
          <a:noFill/>
        </p:spPr>
        <p:txBody>
          <a:bodyPr wrap="square" rtlCol="0">
            <a:spAutoFit/>
          </a:bodyPr>
          <a:lstStyle/>
          <a:p>
            <a:r>
              <a:rPr lang="en-US" sz="2000" dirty="0" smtClean="0">
                <a:latin typeface="Calibri"/>
                <a:cs typeface="Calibri"/>
              </a:rPr>
              <a:t>2. Values – costs, risk, safety, economy, jobs</a:t>
            </a:r>
            <a:endParaRPr lang="en-US" sz="2000" dirty="0">
              <a:latin typeface="Calibri"/>
              <a:cs typeface="Calibri"/>
            </a:endParaRPr>
          </a:p>
        </p:txBody>
      </p:sp>
      <p:sp>
        <p:nvSpPr>
          <p:cNvPr id="10" name="TextBox 9"/>
          <p:cNvSpPr txBox="1"/>
          <p:nvPr/>
        </p:nvSpPr>
        <p:spPr>
          <a:xfrm>
            <a:off x="5715000" y="762000"/>
            <a:ext cx="1676400" cy="1323439"/>
          </a:xfrm>
          <a:prstGeom prst="rect">
            <a:avLst/>
          </a:prstGeom>
          <a:noFill/>
        </p:spPr>
        <p:txBody>
          <a:bodyPr wrap="square" rtlCol="0">
            <a:spAutoFit/>
          </a:bodyPr>
          <a:lstStyle/>
          <a:p>
            <a:r>
              <a:rPr lang="en-US" dirty="0" smtClean="0">
                <a:latin typeface="Calibri"/>
                <a:cs typeface="Calibri"/>
              </a:rPr>
              <a:t>1. Site, problem, regulations, stakeholders</a:t>
            </a:r>
            <a:endParaRPr lang="en-US" dirty="0">
              <a:latin typeface="Calibri"/>
              <a:cs typeface="Calibri"/>
            </a:endParaRPr>
          </a:p>
        </p:txBody>
      </p:sp>
      <p:sp>
        <p:nvSpPr>
          <p:cNvPr id="11" name="TextBox 10"/>
          <p:cNvSpPr txBox="1"/>
          <p:nvPr/>
        </p:nvSpPr>
        <p:spPr>
          <a:xfrm>
            <a:off x="1143000" y="5334000"/>
            <a:ext cx="1828800" cy="707886"/>
          </a:xfrm>
          <a:prstGeom prst="rect">
            <a:avLst/>
          </a:prstGeom>
          <a:noFill/>
        </p:spPr>
        <p:txBody>
          <a:bodyPr wrap="square" rtlCol="0">
            <a:spAutoFit/>
          </a:bodyPr>
          <a:lstStyle/>
          <a:p>
            <a:r>
              <a:rPr lang="en-US" sz="2000" dirty="0" smtClean="0">
                <a:latin typeface="Calibri"/>
                <a:cs typeface="Calibri"/>
              </a:rPr>
              <a:t>4. Uncertainty, sensitivity</a:t>
            </a:r>
            <a:endParaRPr lang="en-US" sz="2000" dirty="0">
              <a:latin typeface="Calibri"/>
              <a:cs typeface="Calibri"/>
            </a:endParaRPr>
          </a:p>
        </p:txBody>
      </p:sp>
      <p:sp>
        <p:nvSpPr>
          <p:cNvPr id="12" name="TextBox 11"/>
          <p:cNvSpPr txBox="1"/>
          <p:nvPr/>
        </p:nvSpPr>
        <p:spPr>
          <a:xfrm>
            <a:off x="7391400" y="5105400"/>
            <a:ext cx="1600200" cy="1323439"/>
          </a:xfrm>
          <a:prstGeom prst="rect">
            <a:avLst/>
          </a:prstGeom>
          <a:noFill/>
        </p:spPr>
        <p:txBody>
          <a:bodyPr wrap="square" rtlCol="0">
            <a:spAutoFit/>
          </a:bodyPr>
          <a:lstStyle/>
          <a:p>
            <a:r>
              <a:rPr lang="en-US" sz="2000" dirty="0" smtClean="0">
                <a:latin typeface="Calibri"/>
                <a:cs typeface="Calibri"/>
              </a:rPr>
              <a:t>3. Options from stakeholders and SMEs</a:t>
            </a:r>
            <a:endParaRPr lang="en-US" sz="2000" dirty="0">
              <a:latin typeface="Calibri"/>
              <a:cs typeface="Calibri"/>
            </a:endParaRPr>
          </a:p>
        </p:txBody>
      </p:sp>
      <p:sp>
        <p:nvSpPr>
          <p:cNvPr id="13" name="TextBox 12"/>
          <p:cNvSpPr txBox="1"/>
          <p:nvPr/>
        </p:nvSpPr>
        <p:spPr>
          <a:xfrm>
            <a:off x="2971800" y="2209800"/>
            <a:ext cx="914400" cy="400110"/>
          </a:xfrm>
          <a:prstGeom prst="rect">
            <a:avLst/>
          </a:prstGeom>
          <a:noFill/>
        </p:spPr>
        <p:txBody>
          <a:bodyPr wrap="square" rtlCol="0">
            <a:spAutoFit/>
          </a:bodyPr>
          <a:lstStyle/>
          <a:p>
            <a:r>
              <a:rPr lang="en-US" sz="2000" dirty="0" smtClean="0">
                <a:latin typeface="Calibri"/>
                <a:cs typeface="Calibri"/>
              </a:rPr>
              <a:t>Iterate</a:t>
            </a:r>
            <a:endParaRPr lang="en-US" sz="2000" dirty="0">
              <a:latin typeface="Calibri"/>
              <a:cs typeface="Calibri"/>
            </a:endParaRPr>
          </a:p>
        </p:txBody>
      </p:sp>
    </p:spTree>
    <p:extLst>
      <p:ext uri="{BB962C8B-B14F-4D97-AF65-F5344CB8AC3E}">
        <p14:creationId xmlns:p14="http://schemas.microsoft.com/office/powerpoint/2010/main" val="105798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3-13 at 4.0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3003" cy="6858000"/>
          </a:xfrm>
          <a:prstGeom prst="rect">
            <a:avLst/>
          </a:prstGeom>
        </p:spPr>
      </p:pic>
      <p:pic>
        <p:nvPicPr>
          <p:cNvPr id="5" name="Picture 4" descr="Screen Shot 2015-03-15 at 7.06.12 AM.png"/>
          <p:cNvPicPr>
            <a:picLocks noChangeAspect="1"/>
          </p:cNvPicPr>
          <p:nvPr/>
        </p:nvPicPr>
        <p:blipFill rotWithShape="1">
          <a:blip r:embed="rId3">
            <a:extLst>
              <a:ext uri="{28A0092B-C50C-407E-A947-70E740481C1C}">
                <a14:useLocalDpi xmlns:a14="http://schemas.microsoft.com/office/drawing/2010/main" val="0"/>
              </a:ext>
            </a:extLst>
          </a:blip>
          <a:srcRect r="23170"/>
          <a:stretch/>
        </p:blipFill>
        <p:spPr>
          <a:xfrm>
            <a:off x="2454981" y="2878692"/>
            <a:ext cx="2121408" cy="244351"/>
          </a:xfrm>
          <a:prstGeom prst="rect">
            <a:avLst/>
          </a:prstGeom>
        </p:spPr>
      </p:pic>
    </p:spTree>
    <p:extLst>
      <p:ext uri="{BB962C8B-B14F-4D97-AF65-F5344CB8AC3E}">
        <p14:creationId xmlns:p14="http://schemas.microsoft.com/office/powerpoint/2010/main" val="1593861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3-13 at 4.0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4"/>
            <a:ext cx="9144000" cy="6842396"/>
          </a:xfrm>
          <a:prstGeom prst="rect">
            <a:avLst/>
          </a:prstGeom>
        </p:spPr>
      </p:pic>
    </p:spTree>
    <p:extLst>
      <p:ext uri="{BB962C8B-B14F-4D97-AF65-F5344CB8AC3E}">
        <p14:creationId xmlns:p14="http://schemas.microsoft.com/office/powerpoint/2010/main" val="1873809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Decisions</a:t>
            </a:r>
            <a:endParaRPr lang="en-US" dirty="0"/>
          </a:p>
        </p:txBody>
      </p:sp>
      <p:pic>
        <p:nvPicPr>
          <p:cNvPr id="4" name="Picture 3"/>
          <p:cNvPicPr>
            <a:picLocks noChangeAspect="1"/>
          </p:cNvPicPr>
          <p:nvPr/>
        </p:nvPicPr>
        <p:blipFill>
          <a:blip r:embed="rId3"/>
          <a:stretch>
            <a:fillRect/>
          </a:stretch>
        </p:blipFill>
        <p:spPr>
          <a:xfrm>
            <a:off x="914400" y="1219200"/>
            <a:ext cx="7391400" cy="5010794"/>
          </a:xfrm>
          <a:prstGeom prst="rect">
            <a:avLst/>
          </a:prstGeom>
        </p:spPr>
      </p:pic>
    </p:spTree>
    <p:extLst>
      <p:ext uri="{BB962C8B-B14F-4D97-AF65-F5344CB8AC3E}">
        <p14:creationId xmlns:p14="http://schemas.microsoft.com/office/powerpoint/2010/main" val="4105281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5-03-13 at 4.0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3"/>
            <a:ext cx="9144000" cy="6846317"/>
          </a:xfrm>
          <a:prstGeom prst="rect">
            <a:avLst/>
          </a:prstGeom>
        </p:spPr>
      </p:pic>
    </p:spTree>
    <p:extLst>
      <p:ext uri="{BB962C8B-B14F-4D97-AF65-F5344CB8AC3E}">
        <p14:creationId xmlns:p14="http://schemas.microsoft.com/office/powerpoint/2010/main" val="3040890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5-03-13 at 4.09.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807200"/>
          </a:xfrm>
          <a:prstGeom prst="rect">
            <a:avLst/>
          </a:prstGeom>
        </p:spPr>
      </p:pic>
    </p:spTree>
    <p:extLst>
      <p:ext uri="{BB962C8B-B14F-4D97-AF65-F5344CB8AC3E}">
        <p14:creationId xmlns:p14="http://schemas.microsoft.com/office/powerpoint/2010/main" val="1248363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346200"/>
            <a:ext cx="8534400" cy="4902200"/>
          </a:xfrm>
          <a:prstGeom prst="rect">
            <a:avLst/>
          </a:prstGeom>
        </p:spPr>
      </p:pic>
      <p:sp>
        <p:nvSpPr>
          <p:cNvPr id="4" name="Title 1"/>
          <p:cNvSpPr>
            <a:spLocks noGrp="1"/>
          </p:cNvSpPr>
          <p:nvPr>
            <p:ph type="title"/>
          </p:nvPr>
        </p:nvSpPr>
        <p:spPr>
          <a:xfrm>
            <a:off x="609600" y="304800"/>
            <a:ext cx="8534400" cy="762000"/>
          </a:xfrm>
        </p:spPr>
        <p:txBody>
          <a:bodyPr/>
          <a:lstStyle/>
          <a:p>
            <a:r>
              <a:rPr lang="en-US" dirty="0" smtClean="0">
                <a:latin typeface="Calibri"/>
                <a:cs typeface="Calibri"/>
              </a:rPr>
              <a:t>Options </a:t>
            </a:r>
            <a:r>
              <a:rPr lang="en-US" dirty="0" smtClean="0">
                <a:latin typeface="Calibri"/>
                <a:cs typeface="Calibri"/>
                <a:sym typeface="Wingdings"/>
              </a:rPr>
              <a:t> M</a:t>
            </a:r>
            <a:r>
              <a:rPr lang="en-US" dirty="0" smtClean="0">
                <a:latin typeface="Calibri"/>
                <a:cs typeface="Calibri"/>
              </a:rPr>
              <a:t>odels </a:t>
            </a:r>
            <a:r>
              <a:rPr lang="en-US" dirty="0" smtClean="0">
                <a:latin typeface="Calibri"/>
                <a:cs typeface="Calibri"/>
                <a:sym typeface="Wingdings"/>
              </a:rPr>
              <a:t> Objectives</a:t>
            </a:r>
            <a:endParaRPr lang="en-US" dirty="0">
              <a:latin typeface="Calibri"/>
              <a:cs typeface="Calibri"/>
            </a:endParaRPr>
          </a:p>
        </p:txBody>
      </p:sp>
    </p:spTree>
    <p:extLst>
      <p:ext uri="{BB962C8B-B14F-4D97-AF65-F5344CB8AC3E}">
        <p14:creationId xmlns:p14="http://schemas.microsoft.com/office/powerpoint/2010/main" val="1786305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16 at 6.0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920"/>
            <a:ext cx="9144000" cy="6195080"/>
          </a:xfrm>
          <a:prstGeom prst="rect">
            <a:avLst/>
          </a:prstGeom>
        </p:spPr>
      </p:pic>
    </p:spTree>
    <p:extLst>
      <p:ext uri="{BB962C8B-B14F-4D97-AF65-F5344CB8AC3E}">
        <p14:creationId xmlns:p14="http://schemas.microsoft.com/office/powerpoint/2010/main" val="2565792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Benefits of SE-SDM</a:t>
            </a:r>
            <a:endParaRPr lang="en-US" dirty="0">
              <a:latin typeface="Calibri"/>
              <a:cs typeface="Calibri"/>
            </a:endParaRPr>
          </a:p>
        </p:txBody>
      </p:sp>
      <p:sp>
        <p:nvSpPr>
          <p:cNvPr id="3" name="Content Placeholder 2"/>
          <p:cNvSpPr>
            <a:spLocks noGrp="1"/>
          </p:cNvSpPr>
          <p:nvPr>
            <p:ph idx="1"/>
          </p:nvPr>
        </p:nvSpPr>
        <p:spPr>
          <a:xfrm>
            <a:off x="990600" y="1219200"/>
            <a:ext cx="7734300" cy="4690325"/>
          </a:xfrm>
        </p:spPr>
        <p:txBody>
          <a:bodyPr>
            <a:normAutofit fontScale="85000" lnSpcReduction="20000"/>
          </a:bodyPr>
          <a:lstStyle/>
          <a:p>
            <a:pPr marL="0" indent="0">
              <a:buNone/>
            </a:pPr>
            <a:r>
              <a:rPr lang="en-US" dirty="0">
                <a:latin typeface="Calibri"/>
                <a:cs typeface="Calibri"/>
              </a:rPr>
              <a:t>Defensibility, traceability, transparency, reproducibility, openness, vetting, agreement, </a:t>
            </a:r>
            <a:r>
              <a:rPr lang="en-US" dirty="0" smtClean="0">
                <a:latin typeface="Calibri"/>
                <a:cs typeface="Calibri"/>
              </a:rPr>
              <a:t>etc.</a:t>
            </a:r>
          </a:p>
          <a:p>
            <a:r>
              <a:rPr lang="en-US" dirty="0" smtClean="0">
                <a:latin typeface="Calibri"/>
                <a:cs typeface="Calibri"/>
              </a:rPr>
              <a:t>This means we can better support our nuclear industry (level the playing field?)</a:t>
            </a:r>
          </a:p>
          <a:p>
            <a:pPr>
              <a:lnSpc>
                <a:spcPct val="100000"/>
              </a:lnSpc>
            </a:pPr>
            <a:r>
              <a:rPr lang="en-US" dirty="0" smtClean="0">
                <a:latin typeface="Calibri"/>
                <a:cs typeface="Calibri"/>
              </a:rPr>
              <a:t>Bring down costs while still being protective</a:t>
            </a:r>
          </a:p>
          <a:p>
            <a:pPr lvl="1"/>
            <a:r>
              <a:rPr lang="en-US" dirty="0" smtClean="0">
                <a:latin typeface="Calibri"/>
                <a:cs typeface="Calibri"/>
              </a:rPr>
              <a:t>Address some of GAO’s concerns?</a:t>
            </a:r>
          </a:p>
          <a:p>
            <a:pPr lvl="1"/>
            <a:r>
              <a:rPr lang="en-US" dirty="0" smtClean="0">
                <a:latin typeface="Calibri"/>
                <a:cs typeface="Calibri"/>
              </a:rPr>
              <a:t>And some Congressional concerns?</a:t>
            </a:r>
          </a:p>
          <a:p>
            <a:pPr>
              <a:lnSpc>
                <a:spcPct val="100000"/>
              </a:lnSpc>
            </a:pPr>
            <a:r>
              <a:rPr lang="en-US" dirty="0" smtClean="0">
                <a:latin typeface="Calibri"/>
                <a:cs typeface="Calibri"/>
              </a:rPr>
              <a:t>Optimize:</a:t>
            </a:r>
          </a:p>
          <a:p>
            <a:pPr lvl="1"/>
            <a:r>
              <a:rPr lang="en-US" dirty="0" smtClean="0">
                <a:latin typeface="Calibri"/>
                <a:cs typeface="Calibri"/>
              </a:rPr>
              <a:t>disposal (so we don’t run out of space sooner than necessary)</a:t>
            </a:r>
          </a:p>
          <a:p>
            <a:pPr lvl="1"/>
            <a:r>
              <a:rPr lang="en-US" dirty="0">
                <a:latin typeface="Calibri"/>
                <a:cs typeface="Calibri"/>
              </a:rPr>
              <a:t>r</a:t>
            </a:r>
            <a:r>
              <a:rPr lang="en-US" dirty="0" smtClean="0">
                <a:latin typeface="Calibri"/>
                <a:cs typeface="Calibri"/>
              </a:rPr>
              <a:t>emediation</a:t>
            </a:r>
          </a:p>
          <a:p>
            <a:pPr lvl="1"/>
            <a:r>
              <a:rPr lang="en-US" dirty="0" smtClean="0">
                <a:latin typeface="Calibri"/>
                <a:cs typeface="Calibri"/>
              </a:rPr>
              <a:t>decommissioning</a:t>
            </a:r>
            <a:endParaRPr lang="en-US" dirty="0">
              <a:latin typeface="Calibri"/>
              <a:cs typeface="Calibri"/>
            </a:endParaRPr>
          </a:p>
        </p:txBody>
      </p:sp>
    </p:spTree>
    <p:extLst>
      <p:ext uri="{BB962C8B-B14F-4D97-AF65-F5344CB8AC3E}">
        <p14:creationId xmlns:p14="http://schemas.microsoft.com/office/powerpoint/2010/main" val="266622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a:bodyPr>
          <a:lstStyle/>
          <a:p>
            <a:r>
              <a:rPr lang="en-US" dirty="0" smtClean="0"/>
              <a:t>Benefits of SE-SDM</a:t>
            </a:r>
            <a:endParaRPr lang="en-US" dirty="0"/>
          </a:p>
        </p:txBody>
      </p:sp>
      <p:sp>
        <p:nvSpPr>
          <p:cNvPr id="3" name="Content Placeholder 2"/>
          <p:cNvSpPr>
            <a:spLocks noGrp="1"/>
          </p:cNvSpPr>
          <p:nvPr>
            <p:ph idx="1"/>
          </p:nvPr>
        </p:nvSpPr>
        <p:spPr>
          <a:xfrm>
            <a:off x="1143000" y="1600200"/>
            <a:ext cx="7543800" cy="4525963"/>
          </a:xfrm>
        </p:spPr>
        <p:txBody>
          <a:bodyPr>
            <a:normAutofit fontScale="92500"/>
          </a:bodyPr>
          <a:lstStyle/>
          <a:p>
            <a:r>
              <a:rPr lang="en-US" dirty="0" smtClean="0"/>
              <a:t>Easier to understand</a:t>
            </a:r>
          </a:p>
          <a:p>
            <a:r>
              <a:rPr lang="en-US" dirty="0" smtClean="0"/>
              <a:t>Easier to communicate and explain</a:t>
            </a:r>
          </a:p>
          <a:p>
            <a:pPr lvl="1"/>
            <a:r>
              <a:rPr lang="en-US" dirty="0" smtClean="0"/>
              <a:t>Because it represents what we think we know and our uncertainties about that</a:t>
            </a:r>
          </a:p>
          <a:p>
            <a:pPr lvl="2"/>
            <a:r>
              <a:rPr lang="en-US" dirty="0" smtClean="0"/>
              <a:t>I.e., it’s honest</a:t>
            </a:r>
          </a:p>
          <a:p>
            <a:pPr lvl="1"/>
            <a:r>
              <a:rPr lang="en-US" dirty="0" smtClean="0"/>
              <a:t>Rather than what we know to be wrong, inaccurate, or </a:t>
            </a:r>
            <a:r>
              <a:rPr lang="en-US" dirty="0" err="1" smtClean="0"/>
              <a:t>mis</a:t>
            </a:r>
            <a:r>
              <a:rPr lang="en-US" dirty="0" smtClean="0"/>
              <a:t>-applied</a:t>
            </a:r>
          </a:p>
          <a:p>
            <a:r>
              <a:rPr lang="en-US" dirty="0" smtClean="0"/>
              <a:t>Consequently, more difficult to disagree</a:t>
            </a:r>
          </a:p>
          <a:p>
            <a:pPr lvl="1"/>
            <a:r>
              <a:rPr lang="en-US" dirty="0" smtClean="0"/>
              <a:t>Helps avoid redo, or another stone</a:t>
            </a:r>
          </a:p>
          <a:p>
            <a:endParaRPr lang="en-US" dirty="0" smtClean="0"/>
          </a:p>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46296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600"/>
            <a:ext cx="6542857" cy="3352381"/>
          </a:xfrm>
          <a:prstGeom prst="rect">
            <a:avLst/>
          </a:prstGeom>
        </p:spPr>
      </p:pic>
      <p:sp>
        <p:nvSpPr>
          <p:cNvPr id="4" name="Content Placeholder 3"/>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Structured Decision Making</a:t>
            </a:r>
            <a:endParaRPr lang="en-US" dirty="0"/>
          </a:p>
        </p:txBody>
      </p:sp>
      <p:sp>
        <p:nvSpPr>
          <p:cNvPr id="6" name="TextBox 5"/>
          <p:cNvSpPr txBox="1"/>
          <p:nvPr/>
        </p:nvSpPr>
        <p:spPr>
          <a:xfrm>
            <a:off x="762000" y="4648200"/>
            <a:ext cx="8153400" cy="1200329"/>
          </a:xfrm>
          <a:prstGeom prst="rect">
            <a:avLst/>
          </a:prstGeom>
          <a:noFill/>
        </p:spPr>
        <p:txBody>
          <a:bodyPr wrap="square" rtlCol="0">
            <a:spAutoFit/>
          </a:bodyPr>
          <a:lstStyle/>
          <a:p>
            <a:pPr algn="ctr"/>
            <a:r>
              <a:rPr lang="en-US" sz="3600" dirty="0" smtClean="0">
                <a:solidFill>
                  <a:srgbClr val="00364A"/>
                </a:solidFill>
                <a:latin typeface="Myriad Pro"/>
                <a:cs typeface="Myriad Pro"/>
              </a:rPr>
              <a:t>SDM builds a bridge to Optimal, Defensible, Transparent Decision Making</a:t>
            </a:r>
            <a:endParaRPr lang="en-US" sz="3600" dirty="0">
              <a:solidFill>
                <a:srgbClr val="00364A"/>
              </a:solidFill>
              <a:latin typeface="Myriad Pro"/>
              <a:cs typeface="Myriad Pro"/>
            </a:endParaRPr>
          </a:p>
        </p:txBody>
      </p:sp>
    </p:spTree>
    <p:extLst>
      <p:ext uri="{BB962C8B-B14F-4D97-AF65-F5344CB8AC3E}">
        <p14:creationId xmlns:p14="http://schemas.microsoft.com/office/powerpoint/2010/main" val="179343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696200" cy="4876800"/>
          </a:xfrm>
        </p:spPr>
        <p:txBody>
          <a:bodyPr>
            <a:normAutofit fontScale="92500"/>
          </a:bodyPr>
          <a:lstStyle/>
          <a:p>
            <a:r>
              <a:rPr lang="en-US" dirty="0" smtClean="0">
                <a:latin typeface="Calibri"/>
                <a:cs typeface="Calibri"/>
              </a:rPr>
              <a:t>Home:</a:t>
            </a:r>
          </a:p>
          <a:p>
            <a:pPr lvl="1"/>
            <a:r>
              <a:rPr lang="en-US" dirty="0" smtClean="0">
                <a:latin typeface="Calibri"/>
                <a:cs typeface="Calibri"/>
              </a:rPr>
              <a:t>EPA, FDA, UAF</a:t>
            </a:r>
          </a:p>
          <a:p>
            <a:pPr lvl="1"/>
            <a:r>
              <a:rPr lang="en-US" dirty="0" smtClean="0">
                <a:latin typeface="Calibri"/>
                <a:cs typeface="Calibri"/>
              </a:rPr>
              <a:t>DOE</a:t>
            </a:r>
          </a:p>
          <a:p>
            <a:pPr lvl="2"/>
            <a:r>
              <a:rPr lang="en-US" dirty="0" smtClean="0">
                <a:latin typeface="Calibri"/>
                <a:cs typeface="Calibri"/>
              </a:rPr>
              <a:t>P&amp;RA COP, EFCOG</a:t>
            </a:r>
          </a:p>
          <a:p>
            <a:pPr lvl="1"/>
            <a:r>
              <a:rPr lang="en-US" dirty="0" smtClean="0">
                <a:latin typeface="Calibri"/>
                <a:cs typeface="Calibri"/>
              </a:rPr>
              <a:t>GAO?</a:t>
            </a:r>
          </a:p>
          <a:p>
            <a:r>
              <a:rPr lang="en-US" dirty="0" smtClean="0">
                <a:latin typeface="Calibri"/>
                <a:cs typeface="Calibri"/>
              </a:rPr>
              <a:t>Abroad:</a:t>
            </a:r>
          </a:p>
          <a:p>
            <a:pPr lvl="1"/>
            <a:r>
              <a:rPr lang="en-US" dirty="0" smtClean="0">
                <a:latin typeface="Calibri"/>
                <a:cs typeface="Calibri"/>
              </a:rPr>
              <a:t>IAEA initiative – CIDER</a:t>
            </a:r>
          </a:p>
          <a:p>
            <a:pPr lvl="1"/>
            <a:r>
              <a:rPr lang="en-US" dirty="0" smtClean="0">
                <a:latin typeface="Calibri"/>
                <a:cs typeface="Calibri"/>
              </a:rPr>
              <a:t>OECD-NEA</a:t>
            </a:r>
          </a:p>
          <a:p>
            <a:pPr lvl="2"/>
            <a:r>
              <a:rPr lang="en-US" dirty="0" smtClean="0">
                <a:latin typeface="Calibri"/>
                <a:cs typeface="Calibri"/>
              </a:rPr>
              <a:t> </a:t>
            </a:r>
            <a:r>
              <a:rPr lang="en-US" dirty="0" smtClean="0">
                <a:hlinkClick r:id="rId3"/>
              </a:rPr>
              <a:t>http</a:t>
            </a:r>
            <a:r>
              <a:rPr lang="en-US" dirty="0">
                <a:hlinkClick r:id="rId3"/>
              </a:rPr>
              <a:t>://www.oecd-nea.org/news/2017/2017-01.</a:t>
            </a:r>
            <a:r>
              <a:rPr lang="en-US" dirty="0" smtClean="0">
                <a:hlinkClick r:id="rId3"/>
              </a:rPr>
              <a:t>html</a:t>
            </a:r>
            <a:endParaRPr lang="en-US" dirty="0"/>
          </a:p>
          <a:p>
            <a:pPr lvl="1"/>
            <a:endParaRPr lang="en-US" dirty="0" smtClean="0">
              <a:latin typeface="Calibri"/>
              <a:cs typeface="Calibri"/>
            </a:endParaRPr>
          </a:p>
          <a:p>
            <a:endParaRPr lang="en-US" dirty="0" smtClean="0">
              <a:latin typeface="Calibri"/>
              <a:cs typeface="Calibri"/>
            </a:endParaRPr>
          </a:p>
        </p:txBody>
      </p:sp>
      <p:sp>
        <p:nvSpPr>
          <p:cNvPr id="2" name="Title 1"/>
          <p:cNvSpPr>
            <a:spLocks noGrp="1"/>
          </p:cNvSpPr>
          <p:nvPr>
            <p:ph type="title"/>
          </p:nvPr>
        </p:nvSpPr>
        <p:spPr/>
        <p:txBody>
          <a:bodyPr/>
          <a:lstStyle/>
          <a:p>
            <a:r>
              <a:rPr lang="en-US" dirty="0" smtClean="0">
                <a:latin typeface="Calibri"/>
                <a:cs typeface="Calibri"/>
              </a:rPr>
              <a:t>Current Interest?</a:t>
            </a:r>
            <a:endParaRPr lang="en-US" dirty="0">
              <a:latin typeface="Calibri"/>
              <a:cs typeface="Calibri"/>
            </a:endParaRPr>
          </a:p>
        </p:txBody>
      </p:sp>
    </p:spTree>
    <p:extLst>
      <p:ext uri="{BB962C8B-B14F-4D97-AF65-F5344CB8AC3E}">
        <p14:creationId xmlns:p14="http://schemas.microsoft.com/office/powerpoint/2010/main" val="1539208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696200" cy="4876800"/>
          </a:xfrm>
        </p:spPr>
        <p:txBody>
          <a:bodyPr>
            <a:normAutofit/>
          </a:bodyPr>
          <a:lstStyle/>
          <a:p>
            <a:r>
              <a:rPr lang="en-US" dirty="0" smtClean="0">
                <a:latin typeface="Calibri"/>
                <a:cs typeface="Calibri"/>
              </a:rPr>
              <a:t>West Valley</a:t>
            </a:r>
          </a:p>
          <a:p>
            <a:pPr lvl="1"/>
            <a:r>
              <a:rPr lang="en-US" dirty="0" smtClean="0">
                <a:latin typeface="Calibri"/>
                <a:cs typeface="Calibri"/>
              </a:rPr>
              <a:t>Options analysis for long term disposition of various types/sources of radioactive material/contamination</a:t>
            </a:r>
          </a:p>
          <a:p>
            <a:pPr lvl="1"/>
            <a:r>
              <a:rPr lang="en-US" dirty="0" smtClean="0">
                <a:latin typeface="Calibri"/>
                <a:cs typeface="Calibri"/>
              </a:rPr>
              <a:t>Exhumation </a:t>
            </a:r>
            <a:r>
              <a:rPr lang="en-US" dirty="0" err="1" smtClean="0">
                <a:latin typeface="Calibri"/>
                <a:cs typeface="Calibri"/>
              </a:rPr>
              <a:t>vs</a:t>
            </a:r>
            <a:r>
              <a:rPr lang="en-US" dirty="0" smtClean="0">
                <a:latin typeface="Calibri"/>
                <a:cs typeface="Calibri"/>
              </a:rPr>
              <a:t> Engineering</a:t>
            </a:r>
          </a:p>
          <a:p>
            <a:r>
              <a:rPr lang="en-US" dirty="0" smtClean="0">
                <a:latin typeface="Calibri"/>
                <a:cs typeface="Calibri"/>
              </a:rPr>
              <a:t>Los Alamos</a:t>
            </a:r>
          </a:p>
          <a:p>
            <a:pPr lvl="1"/>
            <a:r>
              <a:rPr lang="en-US" dirty="0" smtClean="0">
                <a:latin typeface="Calibri"/>
                <a:cs typeface="Calibri"/>
              </a:rPr>
              <a:t>Options analysis for the long term disposition of RH TRU in 33 shafts</a:t>
            </a:r>
          </a:p>
          <a:p>
            <a:pPr lvl="1"/>
            <a:r>
              <a:rPr lang="en-US" dirty="0" smtClean="0">
                <a:latin typeface="Calibri"/>
                <a:cs typeface="Calibri"/>
              </a:rPr>
              <a:t>Exhumation </a:t>
            </a:r>
            <a:r>
              <a:rPr lang="en-US" dirty="0" err="1" smtClean="0">
                <a:latin typeface="Calibri"/>
                <a:cs typeface="Calibri"/>
              </a:rPr>
              <a:t>vs</a:t>
            </a:r>
            <a:r>
              <a:rPr lang="en-US" dirty="0" smtClean="0">
                <a:latin typeface="Calibri"/>
                <a:cs typeface="Calibri"/>
              </a:rPr>
              <a:t> Engineering</a:t>
            </a:r>
            <a:endParaRPr lang="en-US" dirty="0"/>
          </a:p>
          <a:p>
            <a:pPr lvl="1"/>
            <a:endParaRPr lang="en-US" dirty="0" smtClean="0">
              <a:latin typeface="Calibri"/>
              <a:cs typeface="Calibri"/>
            </a:endParaRPr>
          </a:p>
          <a:p>
            <a:endParaRPr lang="en-US" dirty="0" smtClean="0">
              <a:latin typeface="Calibri"/>
              <a:cs typeface="Calibri"/>
            </a:endParaRPr>
          </a:p>
        </p:txBody>
      </p:sp>
      <p:sp>
        <p:nvSpPr>
          <p:cNvPr id="2" name="Title 1"/>
          <p:cNvSpPr>
            <a:spLocks noGrp="1"/>
          </p:cNvSpPr>
          <p:nvPr>
            <p:ph type="title"/>
          </p:nvPr>
        </p:nvSpPr>
        <p:spPr/>
        <p:txBody>
          <a:bodyPr/>
          <a:lstStyle/>
          <a:p>
            <a:r>
              <a:rPr lang="en-US" dirty="0" smtClean="0">
                <a:latin typeface="Calibri"/>
                <a:cs typeface="Calibri"/>
              </a:rPr>
              <a:t>Current DOE Projects</a:t>
            </a:r>
            <a:endParaRPr lang="en-US" dirty="0">
              <a:latin typeface="Calibri"/>
              <a:cs typeface="Calibri"/>
            </a:endParaRPr>
          </a:p>
        </p:txBody>
      </p:sp>
    </p:spTree>
    <p:extLst>
      <p:ext uri="{BB962C8B-B14F-4D97-AF65-F5344CB8AC3E}">
        <p14:creationId xmlns:p14="http://schemas.microsoft.com/office/powerpoint/2010/main" val="223287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696200" cy="4876800"/>
          </a:xfrm>
        </p:spPr>
        <p:txBody>
          <a:bodyPr>
            <a:normAutofit fontScale="92500" lnSpcReduction="10000"/>
          </a:bodyPr>
          <a:lstStyle/>
          <a:p>
            <a:r>
              <a:rPr lang="en-US" dirty="0" smtClean="0">
                <a:latin typeface="Calibri"/>
                <a:cs typeface="Calibri"/>
              </a:rPr>
              <a:t>Exhumation</a:t>
            </a:r>
          </a:p>
          <a:p>
            <a:pPr lvl="1"/>
            <a:r>
              <a:rPr lang="en-US" dirty="0">
                <a:latin typeface="Calibri"/>
                <a:cs typeface="Calibri"/>
              </a:rPr>
              <a:t>P</a:t>
            </a:r>
            <a:r>
              <a:rPr lang="en-US" dirty="0" smtClean="0">
                <a:latin typeface="Calibri"/>
                <a:cs typeface="Calibri"/>
              </a:rPr>
              <a:t>artial or full?</a:t>
            </a:r>
          </a:p>
          <a:p>
            <a:pPr lvl="1"/>
            <a:r>
              <a:rPr lang="en-US" dirty="0" smtClean="0">
                <a:latin typeface="Calibri"/>
                <a:cs typeface="Calibri"/>
              </a:rPr>
              <a:t>Reprocessing, packaging, shipping (where?)</a:t>
            </a:r>
          </a:p>
          <a:p>
            <a:r>
              <a:rPr lang="en-US" dirty="0" smtClean="0">
                <a:latin typeface="Calibri"/>
                <a:cs typeface="Calibri"/>
              </a:rPr>
              <a:t>Engineering</a:t>
            </a:r>
          </a:p>
          <a:p>
            <a:pPr lvl="1"/>
            <a:r>
              <a:rPr lang="en-US" dirty="0" smtClean="0">
                <a:latin typeface="Calibri"/>
                <a:cs typeface="Calibri"/>
              </a:rPr>
              <a:t>Covers, walls</a:t>
            </a:r>
          </a:p>
          <a:p>
            <a:pPr lvl="1"/>
            <a:r>
              <a:rPr lang="en-US" dirty="0" smtClean="0">
                <a:latin typeface="Calibri"/>
                <a:cs typeface="Calibri"/>
              </a:rPr>
              <a:t>Time frames</a:t>
            </a:r>
          </a:p>
          <a:p>
            <a:r>
              <a:rPr lang="en-US" dirty="0" smtClean="0">
                <a:latin typeface="Calibri"/>
                <a:cs typeface="Calibri"/>
              </a:rPr>
              <a:t>Both systems will fail without engineering, so this is a race against time itself</a:t>
            </a:r>
          </a:p>
          <a:p>
            <a:r>
              <a:rPr lang="en-US" dirty="0" smtClean="0">
                <a:latin typeface="Calibri"/>
                <a:cs typeface="Calibri"/>
              </a:rPr>
              <a:t>Regulatory paradigm includes DOE Orders, NRC (WV), EPA, States, and NEPA</a:t>
            </a:r>
            <a:endParaRPr lang="en-US" dirty="0"/>
          </a:p>
          <a:p>
            <a:pPr lvl="1"/>
            <a:endParaRPr lang="en-US" dirty="0" smtClean="0">
              <a:latin typeface="Calibri"/>
              <a:cs typeface="Calibri"/>
            </a:endParaRPr>
          </a:p>
          <a:p>
            <a:endParaRPr lang="en-US" dirty="0" smtClean="0">
              <a:latin typeface="Calibri"/>
              <a:cs typeface="Calibri"/>
            </a:endParaRPr>
          </a:p>
        </p:txBody>
      </p:sp>
      <p:sp>
        <p:nvSpPr>
          <p:cNvPr id="2" name="Title 1"/>
          <p:cNvSpPr>
            <a:spLocks noGrp="1"/>
          </p:cNvSpPr>
          <p:nvPr>
            <p:ph type="title"/>
          </p:nvPr>
        </p:nvSpPr>
        <p:spPr/>
        <p:txBody>
          <a:bodyPr/>
          <a:lstStyle/>
          <a:p>
            <a:r>
              <a:rPr lang="en-US" dirty="0" smtClean="0">
                <a:latin typeface="Calibri"/>
                <a:cs typeface="Calibri"/>
              </a:rPr>
              <a:t>Current DOE Projects</a:t>
            </a:r>
            <a:endParaRPr lang="en-US" dirty="0">
              <a:latin typeface="Calibri"/>
              <a:cs typeface="Calibri"/>
            </a:endParaRPr>
          </a:p>
        </p:txBody>
      </p:sp>
    </p:spTree>
    <p:extLst>
      <p:ext uri="{BB962C8B-B14F-4D97-AF65-F5344CB8AC3E}">
        <p14:creationId xmlns:p14="http://schemas.microsoft.com/office/powerpoint/2010/main" val="2956478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Decisions</a:t>
            </a:r>
            <a:endParaRPr lang="en-US" dirty="0"/>
          </a:p>
        </p:txBody>
      </p:sp>
      <p:pic>
        <p:nvPicPr>
          <p:cNvPr id="8" name="Picture 7"/>
          <p:cNvPicPr>
            <a:picLocks noChangeAspect="1"/>
          </p:cNvPicPr>
          <p:nvPr/>
        </p:nvPicPr>
        <p:blipFill>
          <a:blip r:embed="rId3"/>
          <a:stretch>
            <a:fillRect/>
          </a:stretch>
        </p:blipFill>
        <p:spPr>
          <a:xfrm>
            <a:off x="1066800" y="1143000"/>
            <a:ext cx="6934200" cy="5062230"/>
          </a:xfrm>
          <a:prstGeom prst="rect">
            <a:avLst/>
          </a:prstGeom>
        </p:spPr>
      </p:pic>
    </p:spTree>
    <p:extLst>
      <p:ext uri="{BB962C8B-B14F-4D97-AF65-F5344CB8AC3E}">
        <p14:creationId xmlns:p14="http://schemas.microsoft.com/office/powerpoint/2010/main" val="1924147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143000" y="1295400"/>
            <a:ext cx="7467600" cy="4800600"/>
          </a:xfrm>
        </p:spPr>
        <p:txBody>
          <a:bodyPr>
            <a:normAutofit fontScale="92500" lnSpcReduction="10000"/>
          </a:bodyPr>
          <a:lstStyle/>
          <a:p>
            <a:pPr>
              <a:lnSpc>
                <a:spcPct val="90000"/>
              </a:lnSpc>
              <a:spcBef>
                <a:spcPct val="25000"/>
              </a:spcBef>
            </a:pPr>
            <a:r>
              <a:rPr lang="en-US" dirty="0" smtClean="0">
                <a:latin typeface="Calibri"/>
                <a:cs typeface="Calibri"/>
              </a:rPr>
              <a:t>GAO Report to Congressional Committees. High-risk Series.  February 2017.</a:t>
            </a:r>
          </a:p>
          <a:p>
            <a:pPr>
              <a:lnSpc>
                <a:spcPct val="90000"/>
              </a:lnSpc>
              <a:spcBef>
                <a:spcPct val="25000"/>
              </a:spcBef>
            </a:pPr>
            <a:r>
              <a:rPr lang="en-US" dirty="0" smtClean="0">
                <a:latin typeface="Calibri"/>
                <a:cs typeface="Calibri"/>
              </a:rPr>
              <a:t>The GAO estimated </a:t>
            </a:r>
            <a:r>
              <a:rPr lang="en-US" dirty="0">
                <a:latin typeface="Calibri"/>
                <a:cs typeface="Calibri"/>
              </a:rPr>
              <a:t>the US Government’s environmental liabilities at $447B in FY16, $372B (83% of $447B) borne by DOE </a:t>
            </a:r>
            <a:r>
              <a:rPr lang="en-US" dirty="0" smtClean="0">
                <a:latin typeface="Calibri"/>
                <a:cs typeface="Calibri"/>
              </a:rPr>
              <a:t>alone</a:t>
            </a:r>
          </a:p>
          <a:p>
            <a:pPr lvl="1">
              <a:lnSpc>
                <a:spcPct val="90000"/>
              </a:lnSpc>
              <a:spcBef>
                <a:spcPct val="25000"/>
              </a:spcBef>
            </a:pPr>
            <a:r>
              <a:rPr lang="en-US" dirty="0" smtClean="0">
                <a:latin typeface="Calibri"/>
                <a:cs typeface="Calibri"/>
              </a:rPr>
              <a:t>And the liability is perhaps somewhat under-stated (FISA rules regarding inestimable liabilities)</a:t>
            </a:r>
          </a:p>
          <a:p>
            <a:pPr lvl="1">
              <a:lnSpc>
                <a:spcPct val="90000"/>
              </a:lnSpc>
              <a:spcBef>
                <a:spcPct val="25000"/>
              </a:spcBef>
            </a:pPr>
            <a:r>
              <a:rPr lang="en-US" dirty="0" smtClean="0">
                <a:latin typeface="Calibri"/>
                <a:cs typeface="Calibri"/>
              </a:rPr>
              <a:t>DOE estimated a decrease based on benefits of technology development and that ARRA funding</a:t>
            </a:r>
          </a:p>
          <a:p>
            <a:pPr>
              <a:lnSpc>
                <a:spcPct val="90000"/>
              </a:lnSpc>
              <a:spcBef>
                <a:spcPct val="25000"/>
              </a:spcBef>
            </a:pPr>
            <a:r>
              <a:rPr lang="en-US" dirty="0" smtClean="0">
                <a:latin typeface="Calibri"/>
                <a:cs typeface="Calibri"/>
              </a:rPr>
              <a:t>GAO is interested in ways to reduce DOE’s environmental liability</a:t>
            </a: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GAO potential interest?</a:t>
            </a:r>
            <a:endParaRPr lang="en-US" sz="4400" b="1" spc="-150" dirty="0">
              <a:solidFill>
                <a:srgbClr val="00364A"/>
              </a:solidFill>
              <a:latin typeface="Calibri"/>
              <a:cs typeface="Calibri"/>
            </a:endParaRPr>
          </a:p>
        </p:txBody>
      </p:sp>
    </p:spTree>
    <p:extLst>
      <p:ext uri="{BB962C8B-B14F-4D97-AF65-F5344CB8AC3E}">
        <p14:creationId xmlns:p14="http://schemas.microsoft.com/office/powerpoint/2010/main" val="203843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325563"/>
          </a:xfrm>
        </p:spPr>
        <p:txBody>
          <a:bodyPr/>
          <a:lstStyle/>
          <a:p>
            <a:pPr algn="ctr"/>
            <a:r>
              <a:rPr lang="en-US" dirty="0" smtClean="0">
                <a:latin typeface="Calibri"/>
                <a:cs typeface="Calibri"/>
              </a:rPr>
              <a:t>CIDER II – An IAEA Initiative</a:t>
            </a:r>
            <a:endParaRPr lang="en-US" dirty="0">
              <a:latin typeface="Calibri"/>
              <a:cs typeface="Calibri"/>
            </a:endParaRPr>
          </a:p>
        </p:txBody>
      </p:sp>
      <p:sp>
        <p:nvSpPr>
          <p:cNvPr id="5" name="Content Placeholder 4"/>
          <p:cNvSpPr>
            <a:spLocks noGrp="1"/>
          </p:cNvSpPr>
          <p:nvPr>
            <p:ph idx="1"/>
          </p:nvPr>
        </p:nvSpPr>
        <p:spPr>
          <a:xfrm>
            <a:off x="838200" y="1600200"/>
            <a:ext cx="7848600" cy="4584498"/>
          </a:xfrm>
        </p:spPr>
        <p:txBody>
          <a:bodyPr>
            <a:normAutofit fontScale="85000" lnSpcReduction="10000"/>
          </a:bodyPr>
          <a:lstStyle/>
          <a:p>
            <a:r>
              <a:rPr lang="en-US" dirty="0" smtClean="0">
                <a:latin typeface="Calibri"/>
                <a:cs typeface="Calibri"/>
              </a:rPr>
              <a:t>Constraints to Implementing Decommissioning and Environmental Remediation Strategies – Phase II</a:t>
            </a:r>
          </a:p>
          <a:p>
            <a:r>
              <a:rPr lang="en-US" dirty="0" smtClean="0">
                <a:latin typeface="Calibri"/>
                <a:cs typeface="Calibri"/>
              </a:rPr>
              <a:t>Addressing Member States with legacy nuclear/radioactive contamination issues</a:t>
            </a:r>
          </a:p>
          <a:p>
            <a:r>
              <a:rPr lang="en-US" dirty="0" smtClean="0">
                <a:latin typeface="Calibri"/>
                <a:cs typeface="Calibri"/>
              </a:rPr>
              <a:t>Aim of CIDER – Improve current levels of performance on D&amp;ER across the Member States</a:t>
            </a:r>
          </a:p>
          <a:p>
            <a:r>
              <a:rPr lang="en-US" dirty="0" smtClean="0">
                <a:latin typeface="Calibri"/>
                <a:cs typeface="Calibri"/>
              </a:rPr>
              <a:t>CIDER II goals – action oriented to:</a:t>
            </a:r>
          </a:p>
          <a:p>
            <a:pPr lvl="1"/>
            <a:r>
              <a:rPr lang="en-US" dirty="0" smtClean="0">
                <a:latin typeface="Calibri"/>
                <a:cs typeface="Calibri"/>
              </a:rPr>
              <a:t>Improve stakeholder communication and engagement</a:t>
            </a:r>
          </a:p>
          <a:p>
            <a:pPr lvl="1"/>
            <a:r>
              <a:rPr lang="en-US" dirty="0" smtClean="0">
                <a:latin typeface="Calibri"/>
                <a:cs typeface="Calibri"/>
              </a:rPr>
              <a:t>Help MS establish and implement strategies for D&amp;ER</a:t>
            </a:r>
          </a:p>
          <a:p>
            <a:pPr lvl="1"/>
            <a:r>
              <a:rPr lang="en-US" dirty="0" smtClean="0">
                <a:latin typeface="Calibri"/>
                <a:cs typeface="Calibri"/>
              </a:rPr>
              <a:t>Support capacity building in the MS</a:t>
            </a:r>
          </a:p>
          <a:p>
            <a:endParaRPr lang="en-US" dirty="0"/>
          </a:p>
        </p:txBody>
      </p:sp>
    </p:spTree>
    <p:extLst>
      <p:ext uri="{BB962C8B-B14F-4D97-AF65-F5344CB8AC3E}">
        <p14:creationId xmlns:p14="http://schemas.microsoft.com/office/powerpoint/2010/main" val="373775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143000" y="1295400"/>
            <a:ext cx="7696200" cy="4800600"/>
          </a:xfrm>
        </p:spPr>
        <p:txBody>
          <a:bodyPr>
            <a:normAutofit fontScale="92500" lnSpcReduction="10000"/>
          </a:bodyPr>
          <a:lstStyle/>
          <a:p>
            <a:pPr>
              <a:lnSpc>
                <a:spcPct val="90000"/>
              </a:lnSpc>
              <a:spcBef>
                <a:spcPct val="25000"/>
              </a:spcBef>
            </a:pPr>
            <a:r>
              <a:rPr lang="en-US" dirty="0" smtClean="0">
                <a:latin typeface="Calibri"/>
                <a:cs typeface="Calibri"/>
              </a:rPr>
              <a:t>Interest in SE-SDM continues to expand</a:t>
            </a:r>
          </a:p>
          <a:p>
            <a:pPr>
              <a:lnSpc>
                <a:spcPct val="90000"/>
              </a:lnSpc>
              <a:spcBef>
                <a:spcPct val="25000"/>
              </a:spcBef>
            </a:pPr>
            <a:r>
              <a:rPr lang="en-US" dirty="0" smtClean="0">
                <a:latin typeface="Calibri"/>
                <a:cs typeface="Calibri"/>
              </a:rPr>
              <a:t>It meets with success wherever it is used</a:t>
            </a:r>
          </a:p>
          <a:p>
            <a:pPr>
              <a:lnSpc>
                <a:spcPct val="90000"/>
              </a:lnSpc>
              <a:spcBef>
                <a:spcPct val="25000"/>
              </a:spcBef>
            </a:pPr>
            <a:r>
              <a:rPr lang="en-US" dirty="0" smtClean="0">
                <a:latin typeface="Calibri"/>
                <a:cs typeface="Calibri"/>
              </a:rPr>
              <a:t>It provides</a:t>
            </a:r>
          </a:p>
          <a:p>
            <a:pPr lvl="1">
              <a:lnSpc>
                <a:spcPct val="90000"/>
              </a:lnSpc>
              <a:spcBef>
                <a:spcPct val="25000"/>
              </a:spcBef>
            </a:pPr>
            <a:r>
              <a:rPr lang="en-US" dirty="0" smtClean="0">
                <a:latin typeface="Calibri"/>
                <a:cs typeface="Calibri"/>
              </a:rPr>
              <a:t>Technical defensibility</a:t>
            </a:r>
          </a:p>
          <a:p>
            <a:pPr lvl="1">
              <a:lnSpc>
                <a:spcPct val="90000"/>
              </a:lnSpc>
              <a:spcBef>
                <a:spcPct val="25000"/>
              </a:spcBef>
            </a:pPr>
            <a:r>
              <a:rPr lang="en-US" dirty="0" smtClean="0">
                <a:latin typeface="Calibri"/>
                <a:cs typeface="Calibri"/>
              </a:rPr>
              <a:t>Reproducibility (of decisions)</a:t>
            </a:r>
          </a:p>
          <a:p>
            <a:pPr lvl="1">
              <a:lnSpc>
                <a:spcPct val="90000"/>
              </a:lnSpc>
              <a:spcBef>
                <a:spcPct val="25000"/>
              </a:spcBef>
            </a:pPr>
            <a:r>
              <a:rPr lang="en-US" dirty="0" smtClean="0">
                <a:latin typeface="Calibri"/>
                <a:cs typeface="Calibri"/>
              </a:rPr>
              <a:t>Traceability</a:t>
            </a:r>
          </a:p>
          <a:p>
            <a:pPr lvl="1">
              <a:lnSpc>
                <a:spcPct val="90000"/>
              </a:lnSpc>
              <a:spcBef>
                <a:spcPct val="25000"/>
              </a:spcBef>
            </a:pPr>
            <a:r>
              <a:rPr lang="en-US" dirty="0" smtClean="0">
                <a:latin typeface="Calibri"/>
                <a:cs typeface="Calibri"/>
              </a:rPr>
              <a:t>Transparency</a:t>
            </a:r>
          </a:p>
          <a:p>
            <a:pPr>
              <a:lnSpc>
                <a:spcPct val="90000"/>
              </a:lnSpc>
              <a:spcBef>
                <a:spcPct val="25000"/>
              </a:spcBef>
            </a:pPr>
            <a:r>
              <a:rPr lang="en-US" dirty="0" smtClean="0">
                <a:latin typeface="Calibri"/>
                <a:cs typeface="Calibri"/>
              </a:rPr>
              <a:t>And avoids redo because the stakeholders are part of the process</a:t>
            </a:r>
          </a:p>
          <a:p>
            <a:pPr>
              <a:lnSpc>
                <a:spcPct val="90000"/>
              </a:lnSpc>
              <a:spcBef>
                <a:spcPct val="25000"/>
              </a:spcBef>
            </a:pPr>
            <a:r>
              <a:rPr lang="en-US" dirty="0" smtClean="0">
                <a:latin typeface="Calibri"/>
                <a:cs typeface="Calibri"/>
              </a:rPr>
              <a:t>SE-SDM helps bring effective/successful decision making across the finish line.</a:t>
            </a:r>
          </a:p>
          <a:p>
            <a:pPr lvl="1">
              <a:lnSpc>
                <a:spcPct val="90000"/>
              </a:lnSpc>
              <a:spcBef>
                <a:spcPct val="25000"/>
              </a:spcBef>
            </a:pPr>
            <a:endParaRPr lang="en-US" dirty="0" smtClean="0">
              <a:latin typeface="Calibri"/>
              <a:cs typeface="Calibri"/>
            </a:endParaRPr>
          </a:p>
        </p:txBody>
      </p:sp>
      <p:sp>
        <p:nvSpPr>
          <p:cNvPr id="7170" name="Rectangle 2"/>
          <p:cNvSpPr>
            <a:spLocks noChangeArrowheads="1"/>
          </p:cNvSpPr>
          <p:nvPr/>
        </p:nvSpPr>
        <p:spPr bwMode="auto">
          <a:xfrm>
            <a:off x="914400" y="457200"/>
            <a:ext cx="792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Onwards and Upwards?</a:t>
            </a:r>
            <a:endParaRPr lang="en-US" sz="4400" b="1" spc="-150" dirty="0">
              <a:solidFill>
                <a:srgbClr val="00364A"/>
              </a:solidFill>
              <a:latin typeface="Calibri"/>
              <a:cs typeface="Calibri"/>
            </a:endParaRPr>
          </a:p>
        </p:txBody>
      </p:sp>
    </p:spTree>
    <p:extLst>
      <p:ext uri="{BB962C8B-B14F-4D97-AF65-F5344CB8AC3E}">
        <p14:creationId xmlns:p14="http://schemas.microsoft.com/office/powerpoint/2010/main" val="1298262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2255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867"/>
            <a:ext cx="9144000" cy="1325563"/>
          </a:xfrm>
        </p:spPr>
        <p:txBody>
          <a:bodyPr/>
          <a:lstStyle/>
          <a:p>
            <a:pPr algn="ctr"/>
            <a:r>
              <a:rPr lang="en-US" dirty="0" smtClean="0">
                <a:latin typeface="Calibri"/>
                <a:cs typeface="Calibri"/>
              </a:rPr>
              <a:t>Stakeholder Engaged – SDM</a:t>
            </a:r>
            <a:endParaRPr lang="en-US" dirty="0">
              <a:latin typeface="Calibri"/>
              <a:cs typeface="Calibri"/>
            </a:endParaRPr>
          </a:p>
        </p:txBody>
      </p:sp>
      <p:sp>
        <p:nvSpPr>
          <p:cNvPr id="5" name="Content Placeholder 4"/>
          <p:cNvSpPr>
            <a:spLocks noGrp="1"/>
          </p:cNvSpPr>
          <p:nvPr>
            <p:ph idx="1"/>
          </p:nvPr>
        </p:nvSpPr>
        <p:spPr>
          <a:xfrm>
            <a:off x="914400" y="1371600"/>
            <a:ext cx="7848600" cy="4800600"/>
          </a:xfrm>
        </p:spPr>
        <p:txBody>
          <a:bodyPr>
            <a:normAutofit fontScale="85000" lnSpcReduction="20000"/>
          </a:bodyPr>
          <a:lstStyle/>
          <a:p>
            <a:r>
              <a:rPr lang="en-US" dirty="0" smtClean="0">
                <a:latin typeface="Calibri"/>
                <a:cs typeface="Calibri"/>
              </a:rPr>
              <a:t>Values-focused thinking</a:t>
            </a:r>
            <a:r>
              <a:rPr lang="en-US" dirty="0">
                <a:latin typeface="Calibri"/>
                <a:cs typeface="Calibri"/>
              </a:rPr>
              <a:t> </a:t>
            </a:r>
            <a:r>
              <a:rPr lang="en-US" dirty="0" smtClean="0">
                <a:latin typeface="Calibri"/>
                <a:cs typeface="Calibri"/>
              </a:rPr>
              <a:t>(Ralph Keeney, 1990s)</a:t>
            </a:r>
          </a:p>
          <a:p>
            <a:pPr lvl="1"/>
            <a:r>
              <a:rPr lang="en-US" dirty="0" smtClean="0">
                <a:latin typeface="Calibri"/>
                <a:cs typeface="Calibri"/>
              </a:rPr>
              <a:t>What matters to the </a:t>
            </a:r>
            <a:r>
              <a:rPr lang="en-US" b="1" dirty="0" smtClean="0">
                <a:latin typeface="Calibri"/>
                <a:cs typeface="Calibri"/>
              </a:rPr>
              <a:t>stakeholders</a:t>
            </a:r>
            <a:r>
              <a:rPr lang="en-US" dirty="0" smtClean="0">
                <a:latin typeface="Calibri"/>
                <a:cs typeface="Calibri"/>
              </a:rPr>
              <a:t> (why)</a:t>
            </a:r>
          </a:p>
          <a:p>
            <a:pPr lvl="1"/>
            <a:r>
              <a:rPr lang="en-US" dirty="0" smtClean="0">
                <a:latin typeface="Calibri"/>
                <a:cs typeface="Calibri"/>
              </a:rPr>
              <a:t>Concerns (</a:t>
            </a:r>
            <a:r>
              <a:rPr lang="en-US" b="1" dirty="0" smtClean="0">
                <a:latin typeface="Calibri"/>
                <a:cs typeface="Calibri"/>
              </a:rPr>
              <a:t>values</a:t>
            </a:r>
            <a:r>
              <a:rPr lang="en-US" dirty="0" smtClean="0">
                <a:latin typeface="Calibri"/>
                <a:cs typeface="Calibri"/>
              </a:rPr>
              <a:t>) lead to identification of </a:t>
            </a:r>
            <a:r>
              <a:rPr lang="en-US" b="1" dirty="0" smtClean="0">
                <a:latin typeface="Calibri"/>
                <a:cs typeface="Calibri"/>
              </a:rPr>
              <a:t>objectives</a:t>
            </a:r>
            <a:r>
              <a:rPr lang="en-US" dirty="0" smtClean="0">
                <a:latin typeface="Calibri"/>
                <a:cs typeface="Calibri"/>
              </a:rPr>
              <a:t> (e.g., reduce risk, minimize costs, improve local economy, sustain economy, protect environment, etc.)</a:t>
            </a:r>
          </a:p>
          <a:p>
            <a:pPr lvl="1"/>
            <a:r>
              <a:rPr lang="en-US" dirty="0" smtClean="0">
                <a:latin typeface="Calibri"/>
                <a:cs typeface="Calibri"/>
              </a:rPr>
              <a:t>Objectives (what) lead to initial </a:t>
            </a:r>
            <a:r>
              <a:rPr lang="en-US" b="1" dirty="0" smtClean="0">
                <a:latin typeface="Calibri"/>
                <a:cs typeface="Calibri"/>
              </a:rPr>
              <a:t>options</a:t>
            </a:r>
            <a:r>
              <a:rPr lang="en-US" dirty="0" smtClean="0">
                <a:latin typeface="Calibri"/>
                <a:cs typeface="Calibri"/>
              </a:rPr>
              <a:t> (how)</a:t>
            </a:r>
          </a:p>
          <a:p>
            <a:pPr lvl="2"/>
            <a:r>
              <a:rPr lang="en-US" dirty="0" smtClean="0">
                <a:latin typeface="Calibri"/>
                <a:cs typeface="Calibri"/>
              </a:rPr>
              <a:t>Options augmented by subject matter experts</a:t>
            </a:r>
          </a:p>
          <a:p>
            <a:pPr lvl="1"/>
            <a:r>
              <a:rPr lang="en-US" dirty="0" smtClean="0">
                <a:latin typeface="Calibri"/>
                <a:cs typeface="Calibri"/>
              </a:rPr>
              <a:t>Consequence analysis (</a:t>
            </a:r>
            <a:r>
              <a:rPr lang="en-US" b="1" dirty="0" smtClean="0">
                <a:latin typeface="Calibri"/>
                <a:cs typeface="Calibri"/>
              </a:rPr>
              <a:t>probability/uncertainty</a:t>
            </a:r>
            <a:r>
              <a:rPr lang="en-US" dirty="0" smtClean="0">
                <a:latin typeface="Calibri"/>
                <a:cs typeface="Calibri"/>
              </a:rPr>
              <a:t>) performed by SMEs (evaluate options by connecting to and estimating effect on objectives – address uncertainties throughout)</a:t>
            </a:r>
          </a:p>
          <a:p>
            <a:r>
              <a:rPr lang="en-US" dirty="0" smtClean="0">
                <a:latin typeface="Calibri"/>
                <a:cs typeface="Calibri"/>
              </a:rPr>
              <a:t>Dialogue/iterate</a:t>
            </a:r>
          </a:p>
          <a:p>
            <a:r>
              <a:rPr lang="en-US" dirty="0" smtClean="0">
                <a:latin typeface="Calibri"/>
                <a:cs typeface="Calibri"/>
              </a:rPr>
              <a:t>Adaptive management</a:t>
            </a:r>
          </a:p>
        </p:txBody>
      </p:sp>
    </p:spTree>
    <p:extLst>
      <p:ext uri="{BB962C8B-B14F-4D97-AF65-F5344CB8AC3E}">
        <p14:creationId xmlns:p14="http://schemas.microsoft.com/office/powerpoint/2010/main" val="144492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066800" y="1295400"/>
            <a:ext cx="7772400" cy="4876800"/>
          </a:xfrm>
        </p:spPr>
        <p:txBody>
          <a:bodyPr/>
          <a:lstStyle/>
          <a:p>
            <a:pPr>
              <a:spcBef>
                <a:spcPct val="25000"/>
              </a:spcBef>
            </a:pPr>
            <a:endParaRPr lang="en-US" sz="2800" dirty="0" smtClean="0"/>
          </a:p>
          <a:p>
            <a:pPr>
              <a:spcBef>
                <a:spcPct val="25000"/>
              </a:spcBef>
            </a:pPr>
            <a:endParaRPr lang="en-US" sz="2000" dirty="0" smtClean="0">
              <a:solidFill>
                <a:schemeClr val="tx1"/>
              </a:solidFill>
            </a:endParaRPr>
          </a:p>
          <a:p>
            <a:pPr marL="0" indent="0">
              <a:lnSpc>
                <a:spcPct val="80000"/>
              </a:lnSpc>
              <a:spcBef>
                <a:spcPct val="25000"/>
              </a:spcBef>
              <a:buClr>
                <a:srgbClr val="6399AB"/>
              </a:buClr>
              <a:buSzPct val="120000"/>
              <a:buNone/>
            </a:pPr>
            <a:endParaRPr lang="en-US" dirty="0" smtClean="0">
              <a:solidFill>
                <a:schemeClr val="tx1"/>
              </a:solidFill>
            </a:endParaRPr>
          </a:p>
        </p:txBody>
      </p:sp>
      <p:sp>
        <p:nvSpPr>
          <p:cNvPr id="7170" name="Rectangle 2"/>
          <p:cNvSpPr>
            <a:spLocks noChangeArrowheads="1"/>
          </p:cNvSpPr>
          <p:nvPr/>
        </p:nvSpPr>
        <p:spPr bwMode="auto">
          <a:xfrm>
            <a:off x="381000" y="5334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80000"/>
              </a:lnSpc>
              <a:defRPr/>
            </a:pPr>
            <a:r>
              <a:rPr lang="en-US" sz="4400" b="1" spc="-150" dirty="0" smtClean="0">
                <a:solidFill>
                  <a:srgbClr val="00364A"/>
                </a:solidFill>
                <a:latin typeface="Calibri"/>
                <a:cs typeface="Calibri"/>
              </a:rPr>
              <a:t>SDM References</a:t>
            </a:r>
            <a:endParaRPr lang="en-US" sz="2800" b="1" spc="-150" dirty="0">
              <a:solidFill>
                <a:srgbClr val="00364A"/>
              </a:solidFill>
              <a:latin typeface="Calibri"/>
              <a:cs typeface="Calibri"/>
            </a:endParaRPr>
          </a:p>
        </p:txBody>
      </p:sp>
      <p:sp>
        <p:nvSpPr>
          <p:cNvPr id="6" name="Rectangle 5"/>
          <p:cNvSpPr/>
          <p:nvPr/>
        </p:nvSpPr>
        <p:spPr>
          <a:xfrm>
            <a:off x="838200" y="1447800"/>
            <a:ext cx="8001000" cy="4832093"/>
          </a:xfrm>
          <a:prstGeom prst="rect">
            <a:avLst/>
          </a:prstGeom>
        </p:spPr>
        <p:txBody>
          <a:bodyPr wrap="square">
            <a:spAutoFit/>
          </a:bodyPr>
          <a:lstStyle/>
          <a:p>
            <a:pPr marL="457200" indent="-457200">
              <a:buFont typeface="Arial"/>
              <a:buChar char="•"/>
            </a:pPr>
            <a:r>
              <a:rPr lang="en-US" sz="2800" dirty="0" smtClean="0">
                <a:latin typeface="Calibri"/>
                <a:cs typeface="Calibri"/>
              </a:rPr>
              <a:t>Structured </a:t>
            </a:r>
            <a:r>
              <a:rPr lang="en-US" sz="2800" dirty="0">
                <a:latin typeface="Calibri"/>
                <a:cs typeface="Calibri"/>
              </a:rPr>
              <a:t>Decision Making: A Practical Guide to Environmental Management </a:t>
            </a:r>
            <a:r>
              <a:rPr lang="en-US" sz="2800" dirty="0" smtClean="0">
                <a:latin typeface="Calibri"/>
                <a:cs typeface="Calibri"/>
              </a:rPr>
              <a:t>Choices</a:t>
            </a:r>
            <a:endParaRPr lang="en-US" sz="2800" dirty="0">
              <a:latin typeface="Calibri"/>
              <a:cs typeface="Calibri"/>
            </a:endParaRPr>
          </a:p>
          <a:p>
            <a:pPr marL="914400" lvl="1" indent="-457200">
              <a:buFont typeface="Arial"/>
              <a:buChar char="•"/>
            </a:pPr>
            <a:r>
              <a:rPr lang="en-US" sz="2800" dirty="0" smtClean="0">
                <a:latin typeface="Calibri"/>
                <a:cs typeface="Calibri"/>
              </a:rPr>
              <a:t>Robin Gregory, </a:t>
            </a:r>
            <a:r>
              <a:rPr lang="en-US" sz="2800" dirty="0">
                <a:latin typeface="Calibri"/>
                <a:cs typeface="Calibri"/>
              </a:rPr>
              <a:t>Lee </a:t>
            </a:r>
            <a:r>
              <a:rPr lang="en-US" sz="2800" dirty="0" smtClean="0">
                <a:latin typeface="Calibri"/>
                <a:cs typeface="Calibri"/>
              </a:rPr>
              <a:t>Failing, </a:t>
            </a:r>
            <a:r>
              <a:rPr lang="en-US" sz="2800" dirty="0">
                <a:latin typeface="Calibri"/>
                <a:cs typeface="Calibri"/>
              </a:rPr>
              <a:t>Michael </a:t>
            </a:r>
            <a:r>
              <a:rPr lang="en-US" sz="2800" dirty="0" err="1" smtClean="0">
                <a:latin typeface="Calibri"/>
                <a:cs typeface="Calibri"/>
              </a:rPr>
              <a:t>Harstone</a:t>
            </a:r>
            <a:r>
              <a:rPr lang="en-US" sz="2800" dirty="0" smtClean="0">
                <a:latin typeface="Calibri"/>
                <a:cs typeface="Calibri"/>
              </a:rPr>
              <a:t>, Graham Long, </a:t>
            </a:r>
            <a:r>
              <a:rPr lang="en-US" sz="2800" dirty="0">
                <a:latin typeface="Calibri"/>
                <a:cs typeface="Calibri"/>
              </a:rPr>
              <a:t>Tim </a:t>
            </a:r>
            <a:r>
              <a:rPr lang="en-US" sz="2800" dirty="0" err="1" smtClean="0">
                <a:latin typeface="Calibri"/>
                <a:cs typeface="Calibri"/>
              </a:rPr>
              <a:t>McDaniels</a:t>
            </a:r>
            <a:r>
              <a:rPr lang="en-US" sz="2800" dirty="0" smtClean="0">
                <a:latin typeface="Calibri"/>
                <a:cs typeface="Calibri"/>
              </a:rPr>
              <a:t>, </a:t>
            </a:r>
            <a:r>
              <a:rPr lang="en-US" sz="2800" dirty="0">
                <a:latin typeface="Calibri"/>
                <a:cs typeface="Calibri"/>
              </a:rPr>
              <a:t>Dan </a:t>
            </a:r>
            <a:r>
              <a:rPr lang="en-US" sz="2800" dirty="0" err="1" smtClean="0">
                <a:latin typeface="Calibri"/>
                <a:cs typeface="Calibri"/>
              </a:rPr>
              <a:t>Ohlson</a:t>
            </a:r>
            <a:r>
              <a:rPr lang="en-US" sz="2800" dirty="0" smtClean="0">
                <a:latin typeface="Calibri"/>
                <a:cs typeface="Calibri"/>
              </a:rPr>
              <a:t> – Wiley, March 2012</a:t>
            </a:r>
            <a:endParaRPr lang="en-US" sz="2800" dirty="0">
              <a:latin typeface="Calibri"/>
              <a:cs typeface="Calibri"/>
            </a:endParaRPr>
          </a:p>
          <a:p>
            <a:pPr marL="457200" indent="-457200">
              <a:buFont typeface="Arial"/>
              <a:buChar char="•"/>
            </a:pPr>
            <a:r>
              <a:rPr lang="en-US" sz="2800" dirty="0" smtClean="0">
                <a:latin typeface="Calibri"/>
                <a:cs typeface="Calibri"/>
              </a:rPr>
              <a:t>Value</a:t>
            </a:r>
            <a:r>
              <a:rPr lang="en-US" sz="2800" dirty="0">
                <a:latin typeface="Calibri"/>
                <a:cs typeface="Calibri"/>
              </a:rPr>
              <a:t>-Focused Thinking: A Path to Creative Decision </a:t>
            </a:r>
            <a:r>
              <a:rPr lang="en-US" sz="2800" dirty="0" smtClean="0">
                <a:latin typeface="Calibri"/>
                <a:cs typeface="Calibri"/>
              </a:rPr>
              <a:t>Making.</a:t>
            </a:r>
          </a:p>
          <a:p>
            <a:pPr marL="914400" lvl="1" indent="-457200">
              <a:buFont typeface="Arial"/>
              <a:buChar char="•"/>
            </a:pPr>
            <a:r>
              <a:rPr lang="en-US" sz="2800" dirty="0" smtClean="0">
                <a:latin typeface="Calibri"/>
                <a:cs typeface="Calibri"/>
              </a:rPr>
              <a:t>Ralph Keeney – Harvard </a:t>
            </a:r>
            <a:r>
              <a:rPr lang="en-US" sz="2800" dirty="0">
                <a:latin typeface="Calibri"/>
                <a:cs typeface="Calibri"/>
              </a:rPr>
              <a:t>University </a:t>
            </a:r>
            <a:r>
              <a:rPr lang="en-US" sz="2800" dirty="0" smtClean="0">
                <a:latin typeface="Calibri"/>
                <a:cs typeface="Calibri"/>
              </a:rPr>
              <a:t>Press, 1992</a:t>
            </a:r>
          </a:p>
          <a:p>
            <a:pPr marL="0" lvl="1"/>
            <a:r>
              <a:rPr lang="en" sz="2800" dirty="0">
                <a:latin typeface="Calibri"/>
                <a:cs typeface="Calibri"/>
              </a:rPr>
              <a:t>“</a:t>
            </a:r>
            <a:r>
              <a:rPr lang="en" sz="2800" i="1" dirty="0">
                <a:latin typeface="Calibri"/>
                <a:cs typeface="Calibri"/>
              </a:rPr>
              <a:t>Values are what we fundamentally care about in decision making. Alternatives are simply means to obtain our values</a:t>
            </a:r>
            <a:r>
              <a:rPr lang="en" sz="2800" dirty="0" smtClean="0">
                <a:latin typeface="Calibri"/>
                <a:cs typeface="Calibri"/>
              </a:rPr>
              <a:t>”.</a:t>
            </a:r>
            <a:endParaRPr lang="en" sz="2800" dirty="0">
              <a:latin typeface="Calibri"/>
              <a:cs typeface="Calibri"/>
            </a:endParaRPr>
          </a:p>
        </p:txBody>
      </p:sp>
    </p:spTree>
    <p:extLst>
      <p:ext uri="{BB962C8B-B14F-4D97-AF65-F5344CB8AC3E}">
        <p14:creationId xmlns:p14="http://schemas.microsoft.com/office/powerpoint/2010/main" val="2325135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Benefits of SE-SDM</a:t>
            </a:r>
            <a:endParaRPr lang="en-US" dirty="0">
              <a:latin typeface="Calibri"/>
              <a:cs typeface="Calibri"/>
            </a:endParaRPr>
          </a:p>
        </p:txBody>
      </p:sp>
      <p:sp>
        <p:nvSpPr>
          <p:cNvPr id="3" name="Content Placeholder 2"/>
          <p:cNvSpPr>
            <a:spLocks noGrp="1"/>
          </p:cNvSpPr>
          <p:nvPr>
            <p:ph idx="1"/>
          </p:nvPr>
        </p:nvSpPr>
        <p:spPr>
          <a:xfrm>
            <a:off x="990600" y="1219200"/>
            <a:ext cx="7734300" cy="4953000"/>
          </a:xfrm>
        </p:spPr>
        <p:txBody>
          <a:bodyPr>
            <a:normAutofit fontScale="77500" lnSpcReduction="20000"/>
          </a:bodyPr>
          <a:lstStyle/>
          <a:p>
            <a:pPr marL="0" indent="0">
              <a:spcBef>
                <a:spcPts val="1000"/>
              </a:spcBef>
              <a:buNone/>
            </a:pPr>
            <a:r>
              <a:rPr lang="en-US" dirty="0">
                <a:latin typeface="Calibri"/>
                <a:cs typeface="Calibri"/>
              </a:rPr>
              <a:t>Defensibility, traceability, transparency, reproducibility, openness, vetting, agreement, etc</a:t>
            </a:r>
            <a:r>
              <a:rPr lang="en-US" dirty="0" smtClean="0">
                <a:latin typeface="Calibri"/>
                <a:cs typeface="Calibri"/>
              </a:rPr>
              <a:t>.</a:t>
            </a:r>
          </a:p>
          <a:p>
            <a:pPr>
              <a:lnSpc>
                <a:spcPct val="100000"/>
              </a:lnSpc>
              <a:spcBef>
                <a:spcPts val="1000"/>
              </a:spcBef>
            </a:pPr>
            <a:r>
              <a:rPr lang="en-US" dirty="0" smtClean="0">
                <a:latin typeface="Calibri"/>
                <a:cs typeface="Calibri"/>
              </a:rPr>
              <a:t>Mitigates </a:t>
            </a:r>
            <a:r>
              <a:rPr lang="en-US" dirty="0">
                <a:latin typeface="Calibri"/>
                <a:cs typeface="Calibri"/>
              </a:rPr>
              <a:t>against decision making bias (improves decision making and reduces costs)</a:t>
            </a:r>
          </a:p>
          <a:p>
            <a:pPr>
              <a:lnSpc>
                <a:spcPct val="100000"/>
              </a:lnSpc>
              <a:spcBef>
                <a:spcPts val="1000"/>
              </a:spcBef>
            </a:pPr>
            <a:r>
              <a:rPr lang="en-US" dirty="0">
                <a:latin typeface="Calibri"/>
                <a:cs typeface="Calibri"/>
              </a:rPr>
              <a:t>Provides clarity on wider question of value (rather than just costs)</a:t>
            </a:r>
          </a:p>
          <a:p>
            <a:pPr>
              <a:lnSpc>
                <a:spcPct val="100000"/>
              </a:lnSpc>
              <a:spcBef>
                <a:spcPts val="1000"/>
              </a:spcBef>
            </a:pPr>
            <a:r>
              <a:rPr lang="en-US" dirty="0">
                <a:latin typeface="Calibri"/>
                <a:cs typeface="Calibri"/>
              </a:rPr>
              <a:t>Transparency improves societal support and benefits local socio-economic planning</a:t>
            </a:r>
          </a:p>
          <a:p>
            <a:pPr>
              <a:lnSpc>
                <a:spcPct val="100000"/>
              </a:lnSpc>
              <a:spcBef>
                <a:spcPts val="1000"/>
              </a:spcBef>
            </a:pPr>
            <a:r>
              <a:rPr lang="en-US" dirty="0" smtClean="0">
                <a:latin typeface="Calibri"/>
                <a:cs typeface="Calibri"/>
              </a:rPr>
              <a:t>Provides greater </a:t>
            </a:r>
            <a:r>
              <a:rPr lang="en-US" dirty="0">
                <a:latin typeface="Calibri"/>
                <a:cs typeface="Calibri"/>
              </a:rPr>
              <a:t>certainty and confidence (more reliable lifetime planning and cost estimation)</a:t>
            </a:r>
          </a:p>
          <a:p>
            <a:pPr>
              <a:lnSpc>
                <a:spcPct val="100000"/>
              </a:lnSpc>
              <a:spcBef>
                <a:spcPts val="1000"/>
              </a:spcBef>
            </a:pPr>
            <a:r>
              <a:rPr lang="en-US" dirty="0">
                <a:latin typeface="Calibri"/>
                <a:cs typeface="Calibri"/>
              </a:rPr>
              <a:t>Provides reassurance </a:t>
            </a:r>
            <a:r>
              <a:rPr lang="en-US" dirty="0" smtClean="0">
                <a:latin typeface="Calibri"/>
                <a:cs typeface="Calibri"/>
              </a:rPr>
              <a:t>that investments </a:t>
            </a:r>
            <a:r>
              <a:rPr lang="en-US" dirty="0">
                <a:latin typeface="Calibri"/>
                <a:cs typeface="Calibri"/>
              </a:rPr>
              <a:t>are both responsible and accountable to wider society</a:t>
            </a:r>
          </a:p>
          <a:p>
            <a:pPr>
              <a:lnSpc>
                <a:spcPct val="100000"/>
              </a:lnSpc>
              <a:spcBef>
                <a:spcPts val="1000"/>
              </a:spcBef>
            </a:pPr>
            <a:r>
              <a:rPr lang="en-US" dirty="0">
                <a:latin typeface="Calibri"/>
                <a:cs typeface="Calibri"/>
              </a:rPr>
              <a:t>Supports more effective regulatory decision making</a:t>
            </a:r>
          </a:p>
        </p:txBody>
      </p:sp>
    </p:spTree>
    <p:extLst>
      <p:ext uri="{BB962C8B-B14F-4D97-AF65-F5344CB8AC3E}">
        <p14:creationId xmlns:p14="http://schemas.microsoft.com/office/powerpoint/2010/main" val="226919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Confirmation?</a:t>
            </a:r>
            <a:br>
              <a:rPr lang="en-US" dirty="0" smtClean="0">
                <a:latin typeface="Calibri"/>
                <a:cs typeface="Calibri"/>
              </a:rPr>
            </a:br>
            <a:r>
              <a:rPr lang="en-US" dirty="0" smtClean="0">
                <a:latin typeface="Calibri"/>
                <a:cs typeface="Calibri"/>
              </a:rPr>
              <a:t>January OECD-NEA meeting</a:t>
            </a:r>
            <a:endParaRPr lang="en-US" dirty="0">
              <a:latin typeface="Calibri"/>
              <a:cs typeface="Calibri"/>
            </a:endParaRPr>
          </a:p>
        </p:txBody>
      </p:sp>
      <p:sp>
        <p:nvSpPr>
          <p:cNvPr id="3" name="Content Placeholder 2"/>
          <p:cNvSpPr>
            <a:spLocks noGrp="1"/>
          </p:cNvSpPr>
          <p:nvPr>
            <p:ph idx="1"/>
          </p:nvPr>
        </p:nvSpPr>
        <p:spPr>
          <a:xfrm>
            <a:off x="838200" y="1825625"/>
            <a:ext cx="8038944" cy="4351338"/>
          </a:xfrm>
        </p:spPr>
        <p:txBody>
          <a:bodyPr>
            <a:normAutofit/>
          </a:bodyPr>
          <a:lstStyle/>
          <a:p>
            <a:r>
              <a:rPr lang="en-US" sz="3200" b="1" dirty="0" smtClean="0">
                <a:latin typeface="Calibri"/>
                <a:cs typeface="Calibri"/>
              </a:rPr>
              <a:t>“STAKEHOLDER </a:t>
            </a:r>
            <a:r>
              <a:rPr lang="en-US" sz="3200" b="1" dirty="0">
                <a:latin typeface="Calibri"/>
                <a:cs typeface="Calibri"/>
              </a:rPr>
              <a:t>SUPPORT AND INVOLVEMENT </a:t>
            </a:r>
            <a:r>
              <a:rPr lang="en-US" sz="3200" b="1" dirty="0" smtClean="0">
                <a:latin typeface="Calibri"/>
                <a:cs typeface="Calibri"/>
              </a:rPr>
              <a:t>IS ESSENTIAL </a:t>
            </a:r>
            <a:r>
              <a:rPr lang="en-US" sz="3200" b="1" dirty="0">
                <a:latin typeface="Calibri"/>
                <a:cs typeface="Calibri"/>
              </a:rPr>
              <a:t>T</a:t>
            </a:r>
            <a:r>
              <a:rPr lang="en-US" sz="3200" b="1" dirty="0" smtClean="0">
                <a:latin typeface="Calibri"/>
                <a:cs typeface="Calibri"/>
              </a:rPr>
              <a:t>O </a:t>
            </a:r>
            <a:r>
              <a:rPr lang="en-US" sz="3200" b="1" dirty="0">
                <a:latin typeface="Calibri"/>
                <a:cs typeface="Calibri"/>
              </a:rPr>
              <a:t>FUTURE OF NUCLEAR ENERGY DECISION </a:t>
            </a:r>
            <a:r>
              <a:rPr lang="en-US" sz="3200" b="1" dirty="0" smtClean="0">
                <a:latin typeface="Calibri"/>
                <a:cs typeface="Calibri"/>
              </a:rPr>
              <a:t>MAKING”</a:t>
            </a:r>
            <a:endParaRPr lang="en-US" sz="3200" b="1" dirty="0">
              <a:latin typeface="Calibri"/>
              <a:cs typeface="Calibri"/>
            </a:endParaRPr>
          </a:p>
          <a:p>
            <a:r>
              <a:rPr lang="en-US" sz="3200" dirty="0" smtClean="0">
                <a:latin typeface="Calibri"/>
                <a:cs typeface="Calibri"/>
                <a:hlinkClick r:id="rId3"/>
              </a:rPr>
              <a:t>http</a:t>
            </a:r>
            <a:r>
              <a:rPr lang="en-US" sz="3200" dirty="0">
                <a:latin typeface="Calibri"/>
                <a:cs typeface="Calibri"/>
                <a:hlinkClick r:id="rId3"/>
              </a:rPr>
              <a:t>://www.oecd-nea.org/news/2017/2017-01.</a:t>
            </a:r>
            <a:r>
              <a:rPr lang="en-US" sz="3200" dirty="0" smtClean="0">
                <a:latin typeface="Calibri"/>
                <a:cs typeface="Calibri"/>
                <a:hlinkClick r:id="rId3"/>
              </a:rPr>
              <a:t>html</a:t>
            </a:r>
            <a:endParaRPr lang="en-US" sz="3200" dirty="0">
              <a:latin typeface="Calibri"/>
              <a:cs typeface="Calibri"/>
            </a:endParaRPr>
          </a:p>
          <a:p>
            <a:r>
              <a:rPr lang="en-US" sz="3200" dirty="0" smtClean="0">
                <a:latin typeface="Calibri"/>
                <a:cs typeface="Calibri"/>
              </a:rPr>
              <a:t>Recognition of the same issues regarding the importance of SE in the decision making process</a:t>
            </a:r>
          </a:p>
        </p:txBody>
      </p:sp>
    </p:spTree>
    <p:extLst>
      <p:ext uri="{BB962C8B-B14F-4D97-AF65-F5344CB8AC3E}">
        <p14:creationId xmlns:p14="http://schemas.microsoft.com/office/powerpoint/2010/main" val="248800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January OECD-NEA meeting</a:t>
            </a:r>
            <a:endParaRPr lang="en-US" dirty="0">
              <a:latin typeface="Calibri"/>
              <a:cs typeface="Calibri"/>
            </a:endParaRPr>
          </a:p>
        </p:txBody>
      </p:sp>
      <p:sp>
        <p:nvSpPr>
          <p:cNvPr id="3" name="Content Placeholder 2"/>
          <p:cNvSpPr>
            <a:spLocks noGrp="1"/>
          </p:cNvSpPr>
          <p:nvPr>
            <p:ph idx="1"/>
          </p:nvPr>
        </p:nvSpPr>
        <p:spPr>
          <a:xfrm>
            <a:off x="1066800" y="1371600"/>
            <a:ext cx="7620000" cy="4724400"/>
          </a:xfrm>
        </p:spPr>
        <p:txBody>
          <a:bodyPr>
            <a:normAutofit fontScale="85000" lnSpcReduction="20000"/>
          </a:bodyPr>
          <a:lstStyle/>
          <a:p>
            <a:r>
              <a:rPr lang="en-US" dirty="0" err="1" smtClean="0">
                <a:latin typeface="Calibri"/>
                <a:cs typeface="Calibri"/>
              </a:rPr>
              <a:t>Mr</a:t>
            </a:r>
            <a:r>
              <a:rPr lang="en-US" dirty="0">
                <a:latin typeface="Calibri"/>
                <a:cs typeface="Calibri"/>
              </a:rPr>
              <a:t> </a:t>
            </a:r>
            <a:r>
              <a:rPr lang="en-US" dirty="0" err="1">
                <a:latin typeface="Calibri"/>
                <a:cs typeface="Calibri"/>
              </a:rPr>
              <a:t>Gurría</a:t>
            </a:r>
            <a:r>
              <a:rPr lang="en-US" dirty="0">
                <a:latin typeface="Calibri"/>
                <a:cs typeface="Calibri"/>
              </a:rPr>
              <a:t> (OECD Secretary‑</a:t>
            </a:r>
            <a:r>
              <a:rPr lang="en-US" dirty="0" smtClean="0">
                <a:latin typeface="Calibri"/>
                <a:cs typeface="Calibri"/>
              </a:rPr>
              <a:t>General) noted </a:t>
            </a:r>
            <a:r>
              <a:rPr lang="en-US" dirty="0">
                <a:latin typeface="Calibri"/>
                <a:cs typeface="Calibri"/>
              </a:rPr>
              <a:t>that the quality of public involvement in the decision-making process may be as important as the quality of the scientific analysis or the engineering work needed to implement the </a:t>
            </a:r>
            <a:r>
              <a:rPr lang="en-US" dirty="0" smtClean="0">
                <a:latin typeface="Calibri"/>
                <a:cs typeface="Calibri"/>
              </a:rPr>
              <a:t>decision.</a:t>
            </a:r>
          </a:p>
          <a:p>
            <a:r>
              <a:rPr lang="en-US" dirty="0" smtClean="0">
                <a:latin typeface="Calibri"/>
                <a:cs typeface="Calibri"/>
              </a:rPr>
              <a:t>He </a:t>
            </a:r>
            <a:r>
              <a:rPr lang="en-US" dirty="0">
                <a:latin typeface="Calibri"/>
                <a:cs typeface="Calibri"/>
              </a:rPr>
              <a:t>also stressed that "taking the shorter route and bypassing serious public engagement risks reaching decisions that will not stand the test of time as stakeholders continue to question the decision after it has been made. In the end, this path would cost much more, take much longer and also damage the credibility of decision makers in the process</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3929896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January OECD-NEA meeting</a:t>
            </a:r>
            <a:endParaRPr lang="en-US" dirty="0">
              <a:latin typeface="Calibri"/>
              <a:cs typeface="Calibri"/>
            </a:endParaRPr>
          </a:p>
        </p:txBody>
      </p:sp>
      <p:sp>
        <p:nvSpPr>
          <p:cNvPr id="3" name="Content Placeholder 2"/>
          <p:cNvSpPr>
            <a:spLocks noGrp="1"/>
          </p:cNvSpPr>
          <p:nvPr>
            <p:ph idx="1"/>
          </p:nvPr>
        </p:nvSpPr>
        <p:spPr>
          <a:xfrm>
            <a:off x="914400" y="1447800"/>
            <a:ext cx="7772400" cy="4343400"/>
          </a:xfrm>
        </p:spPr>
        <p:txBody>
          <a:bodyPr>
            <a:normAutofit fontScale="77500" lnSpcReduction="20000"/>
          </a:bodyPr>
          <a:lstStyle/>
          <a:p>
            <a:pPr marL="0" indent="0">
              <a:buNone/>
            </a:pPr>
            <a:r>
              <a:rPr lang="en-US" dirty="0" err="1" smtClean="0">
                <a:latin typeface="Calibri"/>
                <a:cs typeface="Calibri"/>
              </a:rPr>
              <a:t>Mr</a:t>
            </a:r>
            <a:r>
              <a:rPr lang="en-US" dirty="0">
                <a:latin typeface="Calibri"/>
                <a:cs typeface="Calibri"/>
              </a:rPr>
              <a:t> </a:t>
            </a:r>
            <a:r>
              <a:rPr lang="en-US" dirty="0" err="1">
                <a:latin typeface="Calibri"/>
                <a:cs typeface="Calibri"/>
              </a:rPr>
              <a:t>Magwood</a:t>
            </a:r>
            <a:r>
              <a:rPr lang="en-US" dirty="0">
                <a:latin typeface="Calibri"/>
                <a:cs typeface="Calibri"/>
              </a:rPr>
              <a:t> (NEA Director‑</a:t>
            </a:r>
            <a:r>
              <a:rPr lang="en-US" dirty="0" smtClean="0">
                <a:latin typeface="Calibri"/>
                <a:cs typeface="Calibri"/>
              </a:rPr>
              <a:t>General) recalled that</a:t>
            </a:r>
            <a:endParaRPr lang="en-US" dirty="0">
              <a:latin typeface="Calibri"/>
              <a:cs typeface="Calibri"/>
            </a:endParaRPr>
          </a:p>
          <a:p>
            <a:r>
              <a:rPr lang="en-US" dirty="0" smtClean="0">
                <a:latin typeface="Calibri"/>
                <a:cs typeface="Calibri"/>
              </a:rPr>
              <a:t>"</a:t>
            </a:r>
            <a:r>
              <a:rPr lang="en-US" dirty="0">
                <a:latin typeface="Calibri"/>
                <a:cs typeface="Calibri"/>
              </a:rPr>
              <a:t>As we have learned through hard experience in many countries, experts cannot act alone to solve difficult </a:t>
            </a:r>
            <a:r>
              <a:rPr lang="en-US" dirty="0" smtClean="0">
                <a:latin typeface="Calibri"/>
                <a:cs typeface="Calibri"/>
              </a:rPr>
              <a:t>problems.</a:t>
            </a:r>
          </a:p>
          <a:p>
            <a:r>
              <a:rPr lang="en-US" dirty="0" smtClean="0">
                <a:latin typeface="Calibri"/>
                <a:cs typeface="Calibri"/>
              </a:rPr>
              <a:t>For </a:t>
            </a:r>
            <a:r>
              <a:rPr lang="en-US" dirty="0">
                <a:latin typeface="Calibri"/>
                <a:cs typeface="Calibri"/>
              </a:rPr>
              <a:t>the greatest challenges facing society today, they must, as a central component of their activities, ensure the broad and deep support of public </a:t>
            </a:r>
            <a:r>
              <a:rPr lang="en-US" dirty="0" smtClean="0">
                <a:latin typeface="Calibri"/>
                <a:cs typeface="Calibri"/>
              </a:rPr>
              <a:t>stakeholders.</a:t>
            </a:r>
          </a:p>
          <a:p>
            <a:r>
              <a:rPr lang="en-US" dirty="0" smtClean="0">
                <a:latin typeface="Calibri"/>
                <a:cs typeface="Calibri"/>
              </a:rPr>
              <a:t>This </a:t>
            </a:r>
            <a:r>
              <a:rPr lang="en-US" dirty="0">
                <a:latin typeface="Calibri"/>
                <a:cs typeface="Calibri"/>
              </a:rPr>
              <a:t>is important in all long-term, complex undertakings, but for decisions concerning nuclear energy that employ large tracts of land, use significant quantities of resources, and sometimes generate public questions about safety, achieving a durable public consensus has become an absolute requirement</a:t>
            </a:r>
            <a:r>
              <a:rPr lang="en-US" dirty="0" smtClean="0">
                <a:latin typeface="Calibri"/>
                <a:cs typeface="Calibri"/>
              </a:rPr>
              <a:t>.”</a:t>
            </a:r>
          </a:p>
        </p:txBody>
      </p:sp>
    </p:spTree>
    <p:extLst>
      <p:ext uri="{BB962C8B-B14F-4D97-AF65-F5344CB8AC3E}">
        <p14:creationId xmlns:p14="http://schemas.microsoft.com/office/powerpoint/2010/main" val="225890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Decisions</a:t>
            </a:r>
            <a:endParaRPr lang="en-US" dirty="0"/>
          </a:p>
        </p:txBody>
      </p:sp>
      <p:pic>
        <p:nvPicPr>
          <p:cNvPr id="5" name="Picture 4"/>
          <p:cNvPicPr>
            <a:picLocks noChangeAspect="1"/>
          </p:cNvPicPr>
          <p:nvPr/>
        </p:nvPicPr>
        <p:blipFill>
          <a:blip r:embed="rId3"/>
          <a:stretch>
            <a:fillRect/>
          </a:stretch>
        </p:blipFill>
        <p:spPr>
          <a:xfrm>
            <a:off x="1143000" y="1371600"/>
            <a:ext cx="6934199" cy="5193957"/>
          </a:xfrm>
          <a:prstGeom prst="rect">
            <a:avLst/>
          </a:prstGeom>
        </p:spPr>
      </p:pic>
    </p:spTree>
    <p:extLst>
      <p:ext uri="{BB962C8B-B14F-4D97-AF65-F5344CB8AC3E}">
        <p14:creationId xmlns:p14="http://schemas.microsoft.com/office/powerpoint/2010/main" val="71890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Unsupported Decisions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00200"/>
            <a:ext cx="6638095" cy="3228571"/>
          </a:xfrm>
          <a:prstGeom prst="rect">
            <a:avLst/>
          </a:prstGeom>
        </p:spPr>
      </p:pic>
    </p:spTree>
    <p:extLst>
      <p:ext uri="{BB962C8B-B14F-4D97-AF65-F5344CB8AC3E}">
        <p14:creationId xmlns:p14="http://schemas.microsoft.com/office/powerpoint/2010/main" val="3021536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Cognizant Decisions</a:t>
            </a:r>
            <a:endParaRPr lang="en-US" dirty="0"/>
          </a:p>
        </p:txBody>
      </p:sp>
      <p:pic>
        <p:nvPicPr>
          <p:cNvPr id="4" name="Picture 3"/>
          <p:cNvPicPr>
            <a:picLocks noChangeAspect="1"/>
          </p:cNvPicPr>
          <p:nvPr/>
        </p:nvPicPr>
        <p:blipFill>
          <a:blip r:embed="rId3"/>
          <a:stretch>
            <a:fillRect/>
          </a:stretch>
        </p:blipFill>
        <p:spPr>
          <a:xfrm>
            <a:off x="762000" y="1524000"/>
            <a:ext cx="7543800" cy="4648200"/>
          </a:xfrm>
          <a:prstGeom prst="rect">
            <a:avLst/>
          </a:prstGeom>
        </p:spPr>
      </p:pic>
    </p:spTree>
    <p:extLst>
      <p:ext uri="{BB962C8B-B14F-4D97-AF65-F5344CB8AC3E}">
        <p14:creationId xmlns:p14="http://schemas.microsoft.com/office/powerpoint/2010/main" val="130991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Cognizant Decisions</a:t>
            </a:r>
            <a:endParaRPr lang="en-US" dirty="0"/>
          </a:p>
        </p:txBody>
      </p:sp>
      <p:pic>
        <p:nvPicPr>
          <p:cNvPr id="4" name="Picture 3"/>
          <p:cNvPicPr>
            <a:picLocks noChangeAspect="1"/>
          </p:cNvPicPr>
          <p:nvPr/>
        </p:nvPicPr>
        <p:blipFill>
          <a:blip r:embed="rId3"/>
          <a:stretch>
            <a:fillRect/>
          </a:stretch>
        </p:blipFill>
        <p:spPr>
          <a:xfrm>
            <a:off x="1524000" y="1371600"/>
            <a:ext cx="5562600" cy="4800599"/>
          </a:xfrm>
          <a:prstGeom prst="rect">
            <a:avLst/>
          </a:prstGeom>
        </p:spPr>
      </p:pic>
    </p:spTree>
    <p:extLst>
      <p:ext uri="{BB962C8B-B14F-4D97-AF65-F5344CB8AC3E}">
        <p14:creationId xmlns:p14="http://schemas.microsoft.com/office/powerpoint/2010/main" val="1433864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Cognizant Decisions</a:t>
            </a:r>
            <a:endParaRPr lang="en-US" dirty="0"/>
          </a:p>
        </p:txBody>
      </p:sp>
      <p:pic>
        <p:nvPicPr>
          <p:cNvPr id="4" name="Picture 3"/>
          <p:cNvPicPr>
            <a:picLocks noChangeAspect="1"/>
          </p:cNvPicPr>
          <p:nvPr/>
        </p:nvPicPr>
        <p:blipFill>
          <a:blip r:embed="rId3"/>
          <a:stretch>
            <a:fillRect/>
          </a:stretch>
        </p:blipFill>
        <p:spPr>
          <a:xfrm>
            <a:off x="914400" y="1447801"/>
            <a:ext cx="7315200" cy="4724400"/>
          </a:xfrm>
          <a:prstGeom prst="rect">
            <a:avLst/>
          </a:prstGeom>
        </p:spPr>
      </p:pic>
    </p:spTree>
    <p:extLst>
      <p:ext uri="{BB962C8B-B14F-4D97-AF65-F5344CB8AC3E}">
        <p14:creationId xmlns:p14="http://schemas.microsoft.com/office/powerpoint/2010/main" val="165024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6485714" cy="2666667"/>
          </a:xfrm>
        </p:spPr>
      </p:pic>
      <p:sp>
        <p:nvSpPr>
          <p:cNvPr id="3" name="Title 2"/>
          <p:cNvSpPr>
            <a:spLocks noGrp="1"/>
          </p:cNvSpPr>
          <p:nvPr>
            <p:ph type="title"/>
          </p:nvPr>
        </p:nvSpPr>
        <p:spPr/>
        <p:txBody>
          <a:bodyPr/>
          <a:lstStyle/>
          <a:p>
            <a:r>
              <a:rPr lang="en-US" dirty="0" smtClean="0"/>
              <a:t>Cognizant Decision Making</a:t>
            </a:r>
            <a:endParaRPr lang="en-US" dirty="0"/>
          </a:p>
        </p:txBody>
      </p:sp>
    </p:spTree>
    <p:extLst>
      <p:ext uri="{BB962C8B-B14F-4D97-AF65-F5344CB8AC3E}">
        <p14:creationId xmlns:p14="http://schemas.microsoft.com/office/powerpoint/2010/main" val="285257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25474</TotalTime>
  <Words>1708</Words>
  <Application>Microsoft Office PowerPoint</Application>
  <PresentationFormat>On-screen Show (4:3)</PresentationFormat>
  <Paragraphs>221</Paragraphs>
  <Slides>39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Myriad Pro</vt:lpstr>
      <vt:lpstr>Times New Roman</vt:lpstr>
      <vt:lpstr>Wingdings</vt:lpstr>
      <vt:lpstr>Blank Presentation</vt:lpstr>
      <vt:lpstr>Approaches and Tools to Improve Decision Making for Low-Level Radioactive Waste Disposal</vt:lpstr>
      <vt:lpstr>Quick Decisions</vt:lpstr>
      <vt:lpstr>Quick Decisions</vt:lpstr>
      <vt:lpstr>Quick Decisions</vt:lpstr>
      <vt:lpstr>Unsupported Decisions</vt:lpstr>
      <vt:lpstr>Cognizant Decisions</vt:lpstr>
      <vt:lpstr>Cognizant Decisions</vt:lpstr>
      <vt:lpstr>Cognizant Decisions</vt:lpstr>
      <vt:lpstr>Cognizant Decision Making</vt:lpstr>
      <vt:lpstr>PowerPoint Presentation</vt:lpstr>
      <vt:lpstr>PowerPoint Presentation</vt:lpstr>
      <vt:lpstr>PowerPoint Presentation</vt:lpstr>
      <vt:lpstr>PowerPoint Presentation</vt:lpstr>
      <vt:lpstr>PowerPoint Presentation</vt:lpstr>
      <vt:lpstr>What is Structured Decision Making?</vt:lpstr>
      <vt:lpstr>Decision Analysis Results</vt:lpstr>
      <vt:lpstr>Structured Decision Making</vt:lpstr>
      <vt:lpstr>PowerPoint Presentation</vt:lpstr>
      <vt:lpstr>PowerPoint Presentation</vt:lpstr>
      <vt:lpstr>PowerPoint Presentation</vt:lpstr>
      <vt:lpstr>PowerPoint Presentation</vt:lpstr>
      <vt:lpstr>Options  Models  Objectives</vt:lpstr>
      <vt:lpstr>PowerPoint Presentation</vt:lpstr>
      <vt:lpstr>Benefits of SE-SDM</vt:lpstr>
      <vt:lpstr>Benefits of SE-SDM</vt:lpstr>
      <vt:lpstr>Structured Decision Making</vt:lpstr>
      <vt:lpstr>Current Interest?</vt:lpstr>
      <vt:lpstr>Current DOE Projects</vt:lpstr>
      <vt:lpstr>Current DOE Projects</vt:lpstr>
      <vt:lpstr>PowerPoint Presentation</vt:lpstr>
      <vt:lpstr>CIDER II – An IAEA Initiative</vt:lpstr>
      <vt:lpstr>PowerPoint Presentation</vt:lpstr>
      <vt:lpstr>PowerPoint Presentation</vt:lpstr>
      <vt:lpstr>Stakeholder Engaged – SDM</vt:lpstr>
      <vt:lpstr>PowerPoint Presentation</vt:lpstr>
      <vt:lpstr>Benefits of SE-SDM</vt:lpstr>
      <vt:lpstr>Confirmation? January OECD-NEA meeting</vt:lpstr>
      <vt:lpstr>January OECD-NEA meeting</vt:lpstr>
      <vt:lpstr>January OECD-NEA meeting</vt:lpstr>
    </vt:vector>
  </TitlesOfParts>
  <Company>Neptune and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Neptune and Company</dc:creator>
  <cp:lastModifiedBy>Cecilia Snyder</cp:lastModifiedBy>
  <cp:revision>668</cp:revision>
  <cp:lastPrinted>2013-02-17T18:11:57Z</cp:lastPrinted>
  <dcterms:created xsi:type="dcterms:W3CDTF">2010-11-13T22:37:27Z</dcterms:created>
  <dcterms:modified xsi:type="dcterms:W3CDTF">2017-04-24T18:18:12Z</dcterms:modified>
</cp:coreProperties>
</file>